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80" r:id="rId3"/>
    <p:sldId id="273" r:id="rId4"/>
    <p:sldId id="279" r:id="rId5"/>
    <p:sldId id="258" r:id="rId6"/>
    <p:sldId id="257" r:id="rId7"/>
    <p:sldId id="267" r:id="rId8"/>
    <p:sldId id="274" r:id="rId9"/>
    <p:sldId id="275" r:id="rId10"/>
    <p:sldId id="266" r:id="rId11"/>
    <p:sldId id="3787" r:id="rId12"/>
    <p:sldId id="268" r:id="rId13"/>
    <p:sldId id="3788" r:id="rId14"/>
    <p:sldId id="3789" r:id="rId15"/>
    <p:sldId id="3790" r:id="rId16"/>
    <p:sldId id="3791" r:id="rId17"/>
    <p:sldId id="265" r:id="rId18"/>
    <p:sldId id="256" r:id="rId19"/>
    <p:sldId id="262" r:id="rId20"/>
    <p:sldId id="3792" r:id="rId21"/>
    <p:sldId id="3793" r:id="rId22"/>
    <p:sldId id="3794" r:id="rId23"/>
    <p:sldId id="259" r:id="rId24"/>
    <p:sldId id="272" r:id="rId25"/>
    <p:sldId id="276"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3" autoAdjust="0"/>
    <p:restoredTop sz="93931" autoAdjust="0"/>
  </p:normalViewPr>
  <p:slideViewPr>
    <p:cSldViewPr snapToGrid="0">
      <p:cViewPr varScale="1">
        <p:scale>
          <a:sx n="101" d="100"/>
          <a:sy n="101" d="100"/>
        </p:scale>
        <p:origin x="22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30" d="100"/>
          <a:sy n="130" d="100"/>
        </p:scale>
        <p:origin x="374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270D3-8DF0-43E0-878E-8E3B04158056}" type="datetimeFigureOut">
              <a:rPr kumimoji="1" lang="ja-JP" altLang="en-US" smtClean="0"/>
              <a:t>2025/10/16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BD0C8-B98C-4F56-9B29-FC63DE39A00D}" type="slidenum">
              <a:rPr kumimoji="1" lang="ja-JP" altLang="en-US" smtClean="0"/>
              <a:t>‹#›</a:t>
            </a:fld>
            <a:endParaRPr kumimoji="1" lang="ja-JP" altLang="en-US"/>
          </a:p>
        </p:txBody>
      </p:sp>
    </p:spTree>
    <p:extLst>
      <p:ext uri="{BB962C8B-B14F-4D97-AF65-F5344CB8AC3E}">
        <p14:creationId xmlns:p14="http://schemas.microsoft.com/office/powerpoint/2010/main" val="861914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b="0" i="0" u="none" strike="noStrike">
                <a:solidFill>
                  <a:srgbClr val="000000"/>
                </a:solidFill>
                <a:effectLst/>
                <a:latin typeface="ＭＳ Ｐゴシック" panose="020B0600070205080204" pitchFamily="34" charset="-128"/>
                <a:ea typeface="ＭＳ Ｐゴシック" panose="020B0600070205080204" pitchFamily="34" charset="-128"/>
              </a:rPr>
              <a:t>ｻﾗﾀﾞ ﾖｳｺ</a:t>
            </a:r>
            <a:r>
              <a:rPr lang="ja-JP" altLang="en-US"/>
              <a:t> </a:t>
            </a:r>
            <a:endParaRPr lang="en-US" altLang="ja-JP" dirty="0"/>
          </a:p>
          <a:p>
            <a:r>
              <a:rPr lang="ja-JP" altLang="en-US" sz="1800" b="0" i="0" u="none" strike="noStrike">
                <a:solidFill>
                  <a:srgbClr val="000000"/>
                </a:solidFill>
                <a:effectLst/>
                <a:latin typeface="ＭＳ Ｐゴシック" panose="020B0600070205080204" pitchFamily="34" charset="-128"/>
                <a:ea typeface="ＭＳ Ｐゴシック" panose="020B0600070205080204" pitchFamily="34" charset="-128"/>
              </a:rPr>
              <a:t>ﾌｼﾞﾓﾄ ｼﾞｭﾝｿﾞｳ</a:t>
            </a:r>
            <a:r>
              <a:rPr lang="ja-JP" altLang="en-US"/>
              <a:t> </a:t>
            </a:r>
            <a:endParaRPr lang="en-US" altLang="ja-JP" dirty="0"/>
          </a:p>
          <a:p>
            <a:r>
              <a:rPr lang="ja-JP" altLang="en-US" sz="1800" b="0" i="0" u="none" strike="noStrike">
                <a:solidFill>
                  <a:srgbClr val="000000"/>
                </a:solidFill>
                <a:effectLst/>
                <a:latin typeface="ＭＳ Ｐゴシック" panose="020B0600070205080204" pitchFamily="34" charset="-128"/>
                <a:ea typeface="ＭＳ Ｐゴシック" panose="020B0600070205080204" pitchFamily="34" charset="-128"/>
              </a:rPr>
              <a:t>ﾏｷﾊﾗ ﾋﾛﾕｷ</a:t>
            </a:r>
            <a:endParaRPr lang="en-US" altLang="ja-JP" sz="18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p>
            <a:r>
              <a:rPr lang="ja-JP" altLang="en-US" sz="1800" b="0" i="0" u="none" strike="noStrike">
                <a:solidFill>
                  <a:srgbClr val="000000"/>
                </a:solidFill>
                <a:effectLst/>
                <a:latin typeface="ＭＳ Ｐゴシック" panose="020B0600070205080204" pitchFamily="34" charset="-128"/>
                <a:ea typeface="ＭＳ Ｐゴシック" panose="020B0600070205080204" pitchFamily="34" charset="-128"/>
              </a:rPr>
              <a:t>ｺﾊﾞﾔｼ ｲｽﾞﾐ</a:t>
            </a:r>
            <a:r>
              <a:rPr lang="ja-JP" altLang="en-US"/>
              <a:t> </a:t>
            </a:r>
            <a:endParaRPr lang="en-US" altLang="ja-JP" dirty="0"/>
          </a:p>
          <a:p>
            <a:r>
              <a:rPr lang="ja-JP" altLang="en-US" sz="1800" b="0" i="0" u="none" strike="noStrike">
                <a:solidFill>
                  <a:srgbClr val="000000"/>
                </a:solidFill>
                <a:effectLst/>
                <a:latin typeface="ＭＳ Ｐゴシック" panose="020B0600070205080204" pitchFamily="34" charset="-128"/>
                <a:ea typeface="ＭＳ Ｐゴシック" panose="020B0600070205080204" pitchFamily="34" charset="-128"/>
              </a:rPr>
              <a:t>ｸｷﾞﾐﾔ ｾｲｼﾞ</a:t>
            </a:r>
            <a:r>
              <a:rPr lang="ja-JP" altLang="en-US"/>
              <a:t> </a:t>
            </a:r>
            <a:endParaRPr lang="en-US" altLang="ja-JP" dirty="0"/>
          </a:p>
          <a:p>
            <a:r>
              <a:rPr lang="ja-JP" altLang="en-US" sz="1800" b="0" i="0" u="none" strike="noStrike">
                <a:solidFill>
                  <a:srgbClr val="000000"/>
                </a:solidFill>
                <a:effectLst/>
                <a:latin typeface="ＭＳ Ｐゴシック" panose="020B0600070205080204" pitchFamily="34" charset="-128"/>
                <a:ea typeface="ＭＳ Ｐゴシック" panose="020B0600070205080204" pitchFamily="34" charset="-128"/>
              </a:rPr>
              <a:t>ｱｻﾇﾏ ｶｽﾞﾔ</a:t>
            </a:r>
            <a:r>
              <a:rPr lang="ja-JP" altLang="en-US"/>
              <a:t> </a:t>
            </a:r>
            <a:endParaRPr lang="en-US" altLang="ja-JP" dirty="0"/>
          </a:p>
          <a:p>
            <a:r>
              <a:rPr lang="ja-JP" altLang="en-US" sz="1800" b="0" i="0" u="none" strike="noStrike">
                <a:solidFill>
                  <a:srgbClr val="000000"/>
                </a:solidFill>
                <a:effectLst/>
                <a:latin typeface="ＭＳ Ｐゴシック" panose="020B0600070205080204" pitchFamily="34" charset="-128"/>
                <a:ea typeface="ＭＳ Ｐゴシック" panose="020B0600070205080204" pitchFamily="34" charset="-128"/>
              </a:rPr>
              <a:t>ﾔｸﾗ ﾉﾌﾞﾕｷ</a:t>
            </a:r>
            <a:endParaRPr lang="en-US" altLang="ja-JP" sz="18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p>
            <a:r>
              <a:rPr lang="ja-JP" altLang="en-US" sz="1800" b="0" i="0" u="none" strike="noStrike">
                <a:solidFill>
                  <a:srgbClr val="000000"/>
                </a:solidFill>
                <a:effectLst/>
                <a:latin typeface="ＭＳ Ｐゴシック" panose="020B0600070205080204" pitchFamily="34" charset="-128"/>
                <a:ea typeface="ＭＳ Ｐゴシック" panose="020B0600070205080204" pitchFamily="34" charset="-128"/>
              </a:rPr>
              <a:t>ｼﾐｽﾞ ﾘｭｳｲﾁ</a:t>
            </a:r>
            <a:endParaRPr lang="en-US" altLang="ja-JP" sz="18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p>
            <a:r>
              <a:rPr lang="ja-JP" altLang="en-US" sz="1800" b="0" i="0" u="none" strike="noStrike">
                <a:solidFill>
                  <a:srgbClr val="000000"/>
                </a:solidFill>
                <a:effectLst/>
                <a:latin typeface="ＭＳ Ｐゴシック" panose="020B0600070205080204" pitchFamily="34" charset="-128"/>
                <a:ea typeface="ＭＳ Ｐゴシック" panose="020B0600070205080204" pitchFamily="34" charset="-128"/>
              </a:rPr>
              <a:t>ﾀｶｷﾞ ﾘｭｳﾛｳ</a:t>
            </a:r>
            <a:endParaRPr lang="en-US" altLang="ja-JP" sz="18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p>
            <a:r>
              <a:rPr lang="ja-JP" altLang="en-US" sz="1800" b="0" i="0" u="none" strike="noStrike">
                <a:solidFill>
                  <a:srgbClr val="000000"/>
                </a:solidFill>
                <a:effectLst/>
                <a:latin typeface="ＭＳ Ｐゴシック" panose="020B0600070205080204" pitchFamily="34" charset="-128"/>
                <a:ea typeface="ＭＳ Ｐゴシック" panose="020B0600070205080204" pitchFamily="34" charset="-128"/>
              </a:rPr>
              <a:t>ﾑﾗｶﾜ ｶｽﾞﾖｼ</a:t>
            </a:r>
            <a:endParaRPr lang="en-US" altLang="ja-JP" sz="18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p>
            <a:r>
              <a:rPr lang="ja-JP" altLang="en-US" sz="1800" b="0" i="0" u="none" strike="noStrike">
                <a:solidFill>
                  <a:srgbClr val="000000"/>
                </a:solidFill>
                <a:effectLst/>
                <a:latin typeface="ＭＳ Ｐゴシック" panose="020B0600070205080204" pitchFamily="34" charset="-128"/>
                <a:ea typeface="ＭＳ Ｐゴシック" panose="020B0600070205080204" pitchFamily="34" charset="-128"/>
              </a:rPr>
              <a:t>ﾖｺﾔﾏ ﾄﾓﾕｷ</a:t>
            </a:r>
            <a:r>
              <a:rPr lang="ja-JP" altLang="en-US"/>
              <a:t> </a:t>
            </a:r>
            <a:endParaRPr kumimoji="1" lang="ja-JP" altLang="en-US"/>
          </a:p>
        </p:txBody>
      </p:sp>
      <p:sp>
        <p:nvSpPr>
          <p:cNvPr id="4" name="スライド番号プレースホルダー 3"/>
          <p:cNvSpPr>
            <a:spLocks noGrp="1"/>
          </p:cNvSpPr>
          <p:nvPr>
            <p:ph type="sldNum" sz="quarter" idx="5"/>
          </p:nvPr>
        </p:nvSpPr>
        <p:spPr/>
        <p:txBody>
          <a:bodyPr/>
          <a:lstStyle/>
          <a:p>
            <a:fld id="{2A4BD0C8-B98C-4F56-9B29-FC63DE39A00D}" type="slidenum">
              <a:rPr kumimoji="1" lang="ja-JP" altLang="en-US" smtClean="0"/>
              <a:t>2</a:t>
            </a:fld>
            <a:endParaRPr kumimoji="1" lang="ja-JP" altLang="en-US"/>
          </a:p>
        </p:txBody>
      </p:sp>
    </p:spTree>
    <p:extLst>
      <p:ext uri="{BB962C8B-B14F-4D97-AF65-F5344CB8AC3E}">
        <p14:creationId xmlns:p14="http://schemas.microsoft.com/office/powerpoint/2010/main" val="246626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4BD0C8-B98C-4F56-9B29-FC63DE39A00D}" type="slidenum">
              <a:rPr kumimoji="1" lang="ja-JP" altLang="en-US" smtClean="0"/>
              <a:t>3</a:t>
            </a:fld>
            <a:endParaRPr kumimoji="1" lang="ja-JP" altLang="en-US"/>
          </a:p>
        </p:txBody>
      </p:sp>
    </p:spTree>
    <p:extLst>
      <p:ext uri="{BB962C8B-B14F-4D97-AF65-F5344CB8AC3E}">
        <p14:creationId xmlns:p14="http://schemas.microsoft.com/office/powerpoint/2010/main" val="173982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A4BD0C8-B98C-4F56-9B29-FC63DE39A00D}" type="slidenum">
              <a:rPr kumimoji="1" lang="ja-JP" altLang="en-US" smtClean="0"/>
              <a:t>7</a:t>
            </a:fld>
            <a:endParaRPr kumimoji="1" lang="ja-JP" altLang="en-US"/>
          </a:p>
        </p:txBody>
      </p:sp>
    </p:spTree>
    <p:extLst>
      <p:ext uri="{BB962C8B-B14F-4D97-AF65-F5344CB8AC3E}">
        <p14:creationId xmlns:p14="http://schemas.microsoft.com/office/powerpoint/2010/main" val="391177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a:extLst>
              <a:ext uri="{FF2B5EF4-FFF2-40B4-BE49-F238E27FC236}">
                <a16:creationId xmlns:a16="http://schemas.microsoft.com/office/drawing/2014/main" id="{6E9D0583-0595-4A27-AD66-F16BFD91CE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 2">
            <a:extLst>
              <a:ext uri="{FF2B5EF4-FFF2-40B4-BE49-F238E27FC236}">
                <a16:creationId xmlns:a16="http://schemas.microsoft.com/office/drawing/2014/main" id="{038CB9A3-36BF-4C98-9C4E-F171889830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5364" name="スライド番号プレースホルダ 3">
            <a:extLst>
              <a:ext uri="{FF2B5EF4-FFF2-40B4-BE49-F238E27FC236}">
                <a16:creationId xmlns:a16="http://schemas.microsoft.com/office/drawing/2014/main" id="{2D3C7526-1D64-48D6-A191-CC231B72CA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BDFB7DDE-7CB5-44D3-A407-90A8523A0BF5}" type="slidenum">
              <a:rPr lang="en-US" altLang="ja-JP" sz="1200"/>
              <a:pPr/>
              <a:t>8</a:t>
            </a:fld>
            <a:endParaRPr lang="en-US" altLang="ja-JP" sz="1200"/>
          </a:p>
        </p:txBody>
      </p:sp>
    </p:spTree>
    <p:extLst>
      <p:ext uri="{BB962C8B-B14F-4D97-AF65-F5344CB8AC3E}">
        <p14:creationId xmlns:p14="http://schemas.microsoft.com/office/powerpoint/2010/main" val="211582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A3B53-B193-B6CC-2C82-7BCB8FDCF1F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F1DF509-F207-51CB-8ADB-4A875C125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8301CDA-A9F3-63B4-F774-7395E8A90482}"/>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785226E6-096B-E16F-10B8-DA27C378C3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27F4AA-3589-AE5F-28B4-D833F6E1C712}"/>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352920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D965BD-ADF2-C044-84D6-89D98E06254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B6FE3EA-A61D-85D0-B885-D808BB3D9E5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DEE7B1-9AE5-C953-BA49-83DDE4A5B53D}"/>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D1177962-6496-57D6-F393-AD00001530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A6AC55-CE22-CE62-3B84-8781D0C09365}"/>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255904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F08D5B9-0A4E-0245-602B-BD06E8B72D7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142E9DB-C26D-3418-20FE-3BFFAB27AF0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F6A282-5210-6DA3-DFD8-500ACFB2029B}"/>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75457A0D-C70A-BF07-6A98-A6B34239BA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C5B25D-9B57-E3F4-94CD-FB88F4725606}"/>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160494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4A63D20-F4B9-D245-BD6C-F846776521DC}" type="datetimeFigureOut">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C3ADE3-9B58-F84F-83E9-B431B3073272}" type="slidenum">
              <a:rPr kumimoji="1" lang="ja-JP" altLang="en-US" smtClean="0"/>
              <a:t>‹#›</a:t>
            </a:fld>
            <a:endParaRPr kumimoji="1" lang="ja-JP" altLang="en-US"/>
          </a:p>
        </p:txBody>
      </p:sp>
    </p:spTree>
    <p:extLst>
      <p:ext uri="{BB962C8B-B14F-4D97-AF65-F5344CB8AC3E}">
        <p14:creationId xmlns:p14="http://schemas.microsoft.com/office/powerpoint/2010/main" val="325703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A63D20-F4B9-D245-BD6C-F846776521DC}" type="datetimeFigureOut">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C3ADE3-9B58-F84F-83E9-B431B3073272}" type="slidenum">
              <a:rPr kumimoji="1" lang="ja-JP" altLang="en-US" smtClean="0"/>
              <a:t>‹#›</a:t>
            </a:fld>
            <a:endParaRPr kumimoji="1" lang="ja-JP" altLang="en-US"/>
          </a:p>
        </p:txBody>
      </p:sp>
    </p:spTree>
    <p:extLst>
      <p:ext uri="{BB962C8B-B14F-4D97-AF65-F5344CB8AC3E}">
        <p14:creationId xmlns:p14="http://schemas.microsoft.com/office/powerpoint/2010/main" val="29117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4A63D20-F4B9-D245-BD6C-F846776521DC}" type="datetimeFigureOut">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C3ADE3-9B58-F84F-83E9-B431B3073272}" type="slidenum">
              <a:rPr kumimoji="1" lang="ja-JP" altLang="en-US" smtClean="0"/>
              <a:t>‹#›</a:t>
            </a:fld>
            <a:endParaRPr kumimoji="1" lang="ja-JP" altLang="en-US"/>
          </a:p>
        </p:txBody>
      </p:sp>
    </p:spTree>
    <p:extLst>
      <p:ext uri="{BB962C8B-B14F-4D97-AF65-F5344CB8AC3E}">
        <p14:creationId xmlns:p14="http://schemas.microsoft.com/office/powerpoint/2010/main" val="2739845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4A63D20-F4B9-D245-BD6C-F846776521DC}" type="datetimeFigureOut">
              <a:rPr kumimoji="1" lang="ja-JP" altLang="en-US" smtClean="0"/>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FC3ADE3-9B58-F84F-83E9-B431B3073272}" type="slidenum">
              <a:rPr kumimoji="1" lang="ja-JP" altLang="en-US" smtClean="0"/>
              <a:t>‹#›</a:t>
            </a:fld>
            <a:endParaRPr kumimoji="1" lang="ja-JP" altLang="en-US"/>
          </a:p>
        </p:txBody>
      </p:sp>
    </p:spTree>
    <p:extLst>
      <p:ext uri="{BB962C8B-B14F-4D97-AF65-F5344CB8AC3E}">
        <p14:creationId xmlns:p14="http://schemas.microsoft.com/office/powerpoint/2010/main" val="927766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4A63D20-F4B9-D245-BD6C-F846776521DC}" type="datetimeFigureOut">
              <a:rPr kumimoji="1" lang="ja-JP" altLang="en-US" smtClean="0"/>
              <a:t>2025/10/16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FC3ADE3-9B58-F84F-83E9-B431B3073272}" type="slidenum">
              <a:rPr kumimoji="1" lang="ja-JP" altLang="en-US" smtClean="0"/>
              <a:t>‹#›</a:t>
            </a:fld>
            <a:endParaRPr kumimoji="1" lang="ja-JP" altLang="en-US"/>
          </a:p>
        </p:txBody>
      </p:sp>
    </p:spTree>
    <p:extLst>
      <p:ext uri="{BB962C8B-B14F-4D97-AF65-F5344CB8AC3E}">
        <p14:creationId xmlns:p14="http://schemas.microsoft.com/office/powerpoint/2010/main" val="2865644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4A63D20-F4B9-D245-BD6C-F846776521DC}" type="datetimeFigureOut">
              <a:rPr kumimoji="1" lang="ja-JP" altLang="en-US" smtClean="0"/>
              <a:t>2025/10/16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FC3ADE3-9B58-F84F-83E9-B431B3073272}" type="slidenum">
              <a:rPr kumimoji="1" lang="ja-JP" altLang="en-US" smtClean="0"/>
              <a:t>‹#›</a:t>
            </a:fld>
            <a:endParaRPr kumimoji="1" lang="ja-JP" altLang="en-US"/>
          </a:p>
        </p:txBody>
      </p:sp>
    </p:spTree>
    <p:extLst>
      <p:ext uri="{BB962C8B-B14F-4D97-AF65-F5344CB8AC3E}">
        <p14:creationId xmlns:p14="http://schemas.microsoft.com/office/powerpoint/2010/main" val="3643493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4A63D20-F4B9-D245-BD6C-F846776521DC}" type="datetimeFigureOut">
              <a:rPr kumimoji="1" lang="ja-JP" altLang="en-US" smtClean="0"/>
              <a:t>2025/10/16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FC3ADE3-9B58-F84F-83E9-B431B3073272}" type="slidenum">
              <a:rPr kumimoji="1" lang="ja-JP" altLang="en-US" smtClean="0"/>
              <a:t>‹#›</a:t>
            </a:fld>
            <a:endParaRPr kumimoji="1" lang="ja-JP" altLang="en-US"/>
          </a:p>
        </p:txBody>
      </p:sp>
    </p:spTree>
    <p:extLst>
      <p:ext uri="{BB962C8B-B14F-4D97-AF65-F5344CB8AC3E}">
        <p14:creationId xmlns:p14="http://schemas.microsoft.com/office/powerpoint/2010/main" val="852168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4A63D20-F4B9-D245-BD6C-F846776521DC}" type="datetimeFigureOut">
              <a:rPr kumimoji="1" lang="ja-JP" altLang="en-US" smtClean="0"/>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FC3ADE3-9B58-F84F-83E9-B431B3073272}" type="slidenum">
              <a:rPr kumimoji="1" lang="ja-JP" altLang="en-US" smtClean="0"/>
              <a:t>‹#›</a:t>
            </a:fld>
            <a:endParaRPr kumimoji="1" lang="ja-JP" altLang="en-US"/>
          </a:p>
        </p:txBody>
      </p:sp>
    </p:spTree>
    <p:extLst>
      <p:ext uri="{BB962C8B-B14F-4D97-AF65-F5344CB8AC3E}">
        <p14:creationId xmlns:p14="http://schemas.microsoft.com/office/powerpoint/2010/main" val="279219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BD7297-270A-123E-1F56-5FFC1CE5EB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FB9DD04-62D4-F495-12FE-9865DC5A17B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72FF59-E593-4008-1515-E89920ED7302}"/>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630A001D-B898-8103-4D8C-9267FC2A4E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A84965-6ABD-BCC3-30DB-2092889803B5}"/>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801210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4A63D20-F4B9-D245-BD6C-F846776521DC}" type="datetimeFigureOut">
              <a:rPr kumimoji="1" lang="ja-JP" altLang="en-US" smtClean="0"/>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FC3ADE3-9B58-F84F-83E9-B431B3073272}" type="slidenum">
              <a:rPr kumimoji="1" lang="ja-JP" altLang="en-US" smtClean="0"/>
              <a:t>‹#›</a:t>
            </a:fld>
            <a:endParaRPr kumimoji="1" lang="ja-JP" altLang="en-US"/>
          </a:p>
        </p:txBody>
      </p:sp>
    </p:spTree>
    <p:extLst>
      <p:ext uri="{BB962C8B-B14F-4D97-AF65-F5344CB8AC3E}">
        <p14:creationId xmlns:p14="http://schemas.microsoft.com/office/powerpoint/2010/main" val="1203835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A63D20-F4B9-D245-BD6C-F846776521DC}" type="datetimeFigureOut">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C3ADE3-9B58-F84F-83E9-B431B3073272}" type="slidenum">
              <a:rPr kumimoji="1" lang="ja-JP" altLang="en-US" smtClean="0"/>
              <a:t>‹#›</a:t>
            </a:fld>
            <a:endParaRPr kumimoji="1" lang="ja-JP" altLang="en-US"/>
          </a:p>
        </p:txBody>
      </p:sp>
    </p:spTree>
    <p:extLst>
      <p:ext uri="{BB962C8B-B14F-4D97-AF65-F5344CB8AC3E}">
        <p14:creationId xmlns:p14="http://schemas.microsoft.com/office/powerpoint/2010/main" val="3033335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A63D20-F4B9-D245-BD6C-F846776521DC}" type="datetimeFigureOut">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FC3ADE3-9B58-F84F-83E9-B431B3073272}" type="slidenum">
              <a:rPr kumimoji="1" lang="ja-JP" altLang="en-US" smtClean="0"/>
              <a:t>‹#›</a:t>
            </a:fld>
            <a:endParaRPr kumimoji="1" lang="ja-JP" altLang="en-US"/>
          </a:p>
        </p:txBody>
      </p:sp>
    </p:spTree>
    <p:extLst>
      <p:ext uri="{BB962C8B-B14F-4D97-AF65-F5344CB8AC3E}">
        <p14:creationId xmlns:p14="http://schemas.microsoft.com/office/powerpoint/2010/main" val="375104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2F86B5-9288-F2EE-9B89-9667DE34FA6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1C51C0B-E903-0B96-7D9A-03DF3B93F0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DFC5A44-551D-ED0B-2AD6-4AFDBCA89BE7}"/>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63194793-D908-46D6-D88E-1327735CB2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F96D27-714D-CEC3-9A22-FC8FF7AB182D}"/>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235969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BFF0F6-3C0B-A941-1822-C8EE0024B0A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3538FD-D425-E9BD-9FAA-70C54E7E961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A3D1ED4-E912-E385-BE3C-BAB74F5D76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0D8FFE4-5946-68E3-E9D2-C93C94610602}"/>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6" name="フッター プレースホルダー 5">
            <a:extLst>
              <a:ext uri="{FF2B5EF4-FFF2-40B4-BE49-F238E27FC236}">
                <a16:creationId xmlns:a16="http://schemas.microsoft.com/office/drawing/2014/main" id="{96F50B30-0033-ACBD-F3DA-C006603E60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41AA87-2B78-C818-49BE-EE2AFA677E66}"/>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412198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1EE41E-D8D5-452F-7FF3-83A69DC20C9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F5FE30-379C-71B4-87C5-C304D3A1E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797C910-DB82-EFC3-636C-B0A9FAEC579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4317BBC-B571-A45D-1BC7-BE2715BF15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158CD06-EDE0-8251-EB45-AD0F6FE31DF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0EA4D23-D7D0-E6C4-3B6F-F5A2D4AAB1E2}"/>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8" name="フッター プレースホルダー 7">
            <a:extLst>
              <a:ext uri="{FF2B5EF4-FFF2-40B4-BE49-F238E27FC236}">
                <a16:creationId xmlns:a16="http://schemas.microsoft.com/office/drawing/2014/main" id="{0BF8BF10-5D9C-1F3E-2B5B-D15973447F6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B4E6136-94E3-0522-F329-9D93BED69FE8}"/>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254947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42931-2EE0-686E-1926-7BF3296A81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49FA81-B728-B829-AC11-178AD0625067}"/>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4" name="フッター プレースホルダー 3">
            <a:extLst>
              <a:ext uri="{FF2B5EF4-FFF2-40B4-BE49-F238E27FC236}">
                <a16:creationId xmlns:a16="http://schemas.microsoft.com/office/drawing/2014/main" id="{5D1D45A8-50AA-E704-52E8-336E018582E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CAFB4D8-8004-9B46-01C6-8A4AFFDDA557}"/>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284131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D519E3-A3FB-4FBA-0C91-4CE85E4E1707}"/>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3" name="フッター プレースホルダー 2">
            <a:extLst>
              <a:ext uri="{FF2B5EF4-FFF2-40B4-BE49-F238E27FC236}">
                <a16:creationId xmlns:a16="http://schemas.microsoft.com/office/drawing/2014/main" id="{D04E7BB1-D328-477D-5CF8-CDA7DB609B1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56A22FD-DC1C-5A45-F0B0-231626C635D2}"/>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329244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43BEE-033F-43EF-1A9D-E27EAC9B13B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991493-61EC-E8DB-C224-4E4A0B566F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65064D3-E0BD-B473-7036-D0E8BC0ED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ED1EFC-9890-BCF6-4D54-AC7946162BA4}"/>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6" name="フッター プレースホルダー 5">
            <a:extLst>
              <a:ext uri="{FF2B5EF4-FFF2-40B4-BE49-F238E27FC236}">
                <a16:creationId xmlns:a16="http://schemas.microsoft.com/office/drawing/2014/main" id="{64ACEC47-5BAC-A6B1-1D36-6D5D732B42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CDD3EA4-C060-F2A8-76EA-0C0C0B837BF5}"/>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40894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C44066-C7E9-84C7-6116-72D0A0194AF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9C62AC4-7EA8-E483-6653-CF4B3F099C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C7A3939-6863-D265-7BB6-224E44DB9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19D568B-412A-2282-9B4A-5439026688E4}"/>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6" name="フッター プレースホルダー 5">
            <a:extLst>
              <a:ext uri="{FF2B5EF4-FFF2-40B4-BE49-F238E27FC236}">
                <a16:creationId xmlns:a16="http://schemas.microsoft.com/office/drawing/2014/main" id="{3509F789-217A-BBE8-4FF2-2541AAAECD7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CD13DD-96FC-90B7-FD7F-EED83C6FF21C}"/>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243333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96CE429-F486-366A-1047-256825B31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E31754-5B4C-5CDD-33EF-98CC0D442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16F007-8C76-0CE2-DF63-535087C12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EF20B-D0F1-44F6-AE5F-6CDA8739164B}" type="datetimeFigureOut">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2AE83E1C-7FE5-929A-313C-983D3DCC62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DFB4DEA-4BE7-EF30-E304-F981F9710D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1800637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63D20-F4B9-D245-BD6C-F846776521DC}" type="datetimeFigureOut">
              <a:rPr kumimoji="1" lang="ja-JP" altLang="en-US" smtClean="0"/>
              <a:t>2025/10/16</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3ADE3-9B58-F84F-83E9-B431B3073272}" type="slidenum">
              <a:rPr kumimoji="1" lang="ja-JP" altLang="en-US" smtClean="0"/>
              <a:t>‹#›</a:t>
            </a:fld>
            <a:endParaRPr kumimoji="1" lang="ja-JP" altLang="en-US"/>
          </a:p>
        </p:txBody>
      </p:sp>
    </p:spTree>
    <p:extLst>
      <p:ext uri="{BB962C8B-B14F-4D97-AF65-F5344CB8AC3E}">
        <p14:creationId xmlns:p14="http://schemas.microsoft.com/office/powerpoint/2010/main" val="3000861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D1F31-D83E-4A19-8188-152A9DED0656}"/>
              </a:ext>
            </a:extLst>
          </p:cNvPr>
          <p:cNvSpPr>
            <a:spLocks noGrp="1"/>
          </p:cNvSpPr>
          <p:nvPr>
            <p:ph type="ctrTitle"/>
          </p:nvPr>
        </p:nvSpPr>
        <p:spPr>
          <a:xfrm>
            <a:off x="1404937" y="1502859"/>
            <a:ext cx="9382125" cy="1655763"/>
          </a:xfrm>
        </p:spPr>
        <p:txBody>
          <a:bodyPr>
            <a:normAutofit/>
          </a:bodyPr>
          <a:lstStyle/>
          <a:p>
            <a:r>
              <a:rPr lang="ja-JP" altLang="en-US" sz="4400">
                <a:solidFill>
                  <a:srgbClr val="002060"/>
                </a:solidFill>
                <a:latin typeface="MS Gothic" panose="020B0609070205080204" pitchFamily="49" charset="-128"/>
                <a:ea typeface="MS Gothic" panose="020B0609070205080204" pitchFamily="49" charset="-128"/>
              </a:rPr>
              <a:t>開会</a:t>
            </a:r>
            <a:r>
              <a:rPr kumimoji="1" lang="ja-JP" altLang="en-US" sz="4400">
                <a:solidFill>
                  <a:srgbClr val="002060"/>
                </a:solidFill>
                <a:latin typeface="MS Gothic" panose="020B0609070205080204" pitchFamily="49" charset="-128"/>
                <a:ea typeface="MS Gothic" panose="020B0609070205080204" pitchFamily="49" charset="-128"/>
              </a:rPr>
              <a:t>挨拶</a:t>
            </a:r>
            <a:endParaRPr kumimoji="1" lang="ja-JP" altLang="en-US" sz="4400" dirty="0">
              <a:solidFill>
                <a:srgbClr val="002060"/>
              </a:solidFill>
              <a:latin typeface="MS Gothic" panose="020B0609070205080204" pitchFamily="49" charset="-128"/>
              <a:ea typeface="MS Gothic" panose="020B0609070205080204" pitchFamily="49" charset="-128"/>
            </a:endParaRPr>
          </a:p>
        </p:txBody>
      </p:sp>
      <p:pic>
        <p:nvPicPr>
          <p:cNvPr id="4" name="図 3">
            <a:extLst>
              <a:ext uri="{FF2B5EF4-FFF2-40B4-BE49-F238E27FC236}">
                <a16:creationId xmlns:a16="http://schemas.microsoft.com/office/drawing/2014/main" id="{4B725F1C-2176-970D-5481-723305A136D8}"/>
              </a:ext>
            </a:extLst>
          </p:cNvPr>
          <p:cNvPicPr>
            <a:picLocks noChangeAspect="1"/>
          </p:cNvPicPr>
          <p:nvPr/>
        </p:nvPicPr>
        <p:blipFill>
          <a:blip r:embed="rId2"/>
          <a:stretch>
            <a:fillRect/>
          </a:stretch>
        </p:blipFill>
        <p:spPr>
          <a:xfrm>
            <a:off x="346075" y="5956878"/>
            <a:ext cx="841148" cy="644756"/>
          </a:xfrm>
          <a:prstGeom prst="rect">
            <a:avLst/>
          </a:prstGeom>
        </p:spPr>
      </p:pic>
      <p:cxnSp>
        <p:nvCxnSpPr>
          <p:cNvPr id="6" name="直線コネクタ 5">
            <a:extLst>
              <a:ext uri="{FF2B5EF4-FFF2-40B4-BE49-F238E27FC236}">
                <a16:creationId xmlns:a16="http://schemas.microsoft.com/office/drawing/2014/main" id="{2B649B5D-88CB-B58A-C341-C1E5794649E5}"/>
              </a:ext>
            </a:extLst>
          </p:cNvPr>
          <p:cNvCxnSpPr/>
          <p:nvPr/>
        </p:nvCxnSpPr>
        <p:spPr>
          <a:xfrm>
            <a:off x="1404937" y="6279256"/>
            <a:ext cx="10351634"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182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flipH="1">
            <a:off x="3603259" y="2274838"/>
            <a:ext cx="48956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2023</a:t>
            </a: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年度収支決算</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及び財産目録</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第</a:t>
            </a:r>
            <a:r>
              <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64</a:t>
            </a: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回総会決算</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303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図 2" descr="テーブル&#10;&#10;自動的に生成された説明">
            <a:extLst>
              <a:ext uri="{FF2B5EF4-FFF2-40B4-BE49-F238E27FC236}">
                <a16:creationId xmlns:a16="http://schemas.microsoft.com/office/drawing/2014/main" id="{3025CE7C-9112-6452-1C64-016FA2FBD730}"/>
              </a:ext>
            </a:extLst>
          </p:cNvPr>
          <p:cNvPicPr>
            <a:picLocks noChangeAspect="1"/>
          </p:cNvPicPr>
          <p:nvPr/>
        </p:nvPicPr>
        <p:blipFill>
          <a:blip r:embed="rId3">
            <a:extLst>
              <a:ext uri="{28A0092B-C50C-407E-A947-70E740481C1C}">
                <a14:useLocalDpi xmlns:a14="http://schemas.microsoft.com/office/drawing/2010/main" val="0"/>
              </a:ext>
            </a:extLst>
          </a:blip>
          <a:srcRect l="-3559" t="-33536" r="4814" b="33139"/>
          <a:stretch/>
        </p:blipFill>
        <p:spPr>
          <a:xfrm>
            <a:off x="6026407" y="-1248770"/>
            <a:ext cx="4707557" cy="6761968"/>
          </a:xfrm>
          <a:prstGeom prst="rect">
            <a:avLst/>
          </a:prstGeom>
        </p:spPr>
      </p:pic>
      <p:pic>
        <p:nvPicPr>
          <p:cNvPr id="8" name="図 7" descr="グラフ&#10;&#10;自動的に生成された説明">
            <a:extLst>
              <a:ext uri="{FF2B5EF4-FFF2-40B4-BE49-F238E27FC236}">
                <a16:creationId xmlns:a16="http://schemas.microsoft.com/office/drawing/2014/main" id="{9BDD06B6-94EE-465D-E6C0-C40A5BD27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772" y="0"/>
            <a:ext cx="3467384" cy="6858000"/>
          </a:xfrm>
          <a:prstGeom prst="rect">
            <a:avLst/>
          </a:prstGeom>
        </p:spPr>
      </p:pic>
    </p:spTree>
    <p:extLst>
      <p:ext uri="{BB962C8B-B14F-4D97-AF65-F5344CB8AC3E}">
        <p14:creationId xmlns:p14="http://schemas.microsoft.com/office/powerpoint/2010/main" val="307681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図 2" descr="文字の書かれた紙&#10;&#10;自動的に生成された説明">
            <a:extLst>
              <a:ext uri="{FF2B5EF4-FFF2-40B4-BE49-F238E27FC236}">
                <a16:creationId xmlns:a16="http://schemas.microsoft.com/office/drawing/2014/main" id="{14D99BDB-8B82-3AE1-883E-D9AFB4056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24" y="0"/>
            <a:ext cx="4851639" cy="6858000"/>
          </a:xfrm>
          <a:prstGeom prst="rect">
            <a:avLst/>
          </a:prstGeom>
        </p:spPr>
      </p:pic>
      <p:pic>
        <p:nvPicPr>
          <p:cNvPr id="5" name="図 4" descr="テーブル&#10;&#10;自動的に生成された説明">
            <a:extLst>
              <a:ext uri="{FF2B5EF4-FFF2-40B4-BE49-F238E27FC236}">
                <a16:creationId xmlns:a16="http://schemas.microsoft.com/office/drawing/2014/main" id="{0AE5A9CB-2BD7-02FE-EF5F-4F6095136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711" y="0"/>
            <a:ext cx="4851639" cy="6858000"/>
          </a:xfrm>
          <a:prstGeom prst="rect">
            <a:avLst/>
          </a:prstGeom>
        </p:spPr>
      </p:pic>
    </p:spTree>
    <p:extLst>
      <p:ext uri="{BB962C8B-B14F-4D97-AF65-F5344CB8AC3E}">
        <p14:creationId xmlns:p14="http://schemas.microsoft.com/office/powerpoint/2010/main" val="133051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図 3" descr="テーブル が含まれている画像&#10;&#10;自動的に生成された説明">
            <a:extLst>
              <a:ext uri="{FF2B5EF4-FFF2-40B4-BE49-F238E27FC236}">
                <a16:creationId xmlns:a16="http://schemas.microsoft.com/office/drawing/2014/main" id="{37D14188-E636-CA02-407D-D746A4A1D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458" y="-387275"/>
            <a:ext cx="10246796" cy="7245275"/>
          </a:xfrm>
          <a:prstGeom prst="rect">
            <a:avLst/>
          </a:prstGeom>
        </p:spPr>
      </p:pic>
    </p:spTree>
    <p:extLst>
      <p:ext uri="{BB962C8B-B14F-4D97-AF65-F5344CB8AC3E}">
        <p14:creationId xmlns:p14="http://schemas.microsoft.com/office/powerpoint/2010/main" val="133691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flipH="1">
            <a:off x="3603259" y="2274838"/>
            <a:ext cx="48956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2025</a:t>
            </a: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年度事業計画</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及び収支予算</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40313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EEF6D5AB-8757-4692-9FE3-179E74918686}"/>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8534B1A5-449A-ED7B-A2F8-458CB1A3E0E8}"/>
              </a:ext>
            </a:extLst>
          </p:cNvPr>
          <p:cNvSpPr/>
          <p:nvPr/>
        </p:nvSpPr>
        <p:spPr>
          <a:xfrm>
            <a:off x="495300" y="0"/>
            <a:ext cx="112776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EE84D6D6-EC39-686D-CC2D-093B53749D4B}"/>
              </a:ext>
            </a:extLst>
          </p:cNvPr>
          <p:cNvSpPr txBox="1"/>
          <p:nvPr/>
        </p:nvSpPr>
        <p:spPr>
          <a:xfrm>
            <a:off x="755650" y="107950"/>
            <a:ext cx="10680700" cy="6642100"/>
          </a:xfrm>
          <a:prstGeom prst="rect">
            <a:avLst/>
          </a:prstGeom>
          <a:solidFill>
            <a:schemeClr val="bg1"/>
          </a:solidFill>
        </p:spPr>
        <p:txBody>
          <a:bodyPr wrap="square" numCol="2" spcCol="720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2025</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年度事業計画（案）</a:t>
            </a:r>
            <a:endPar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１．学術講演事業</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第</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66</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回日本児童青年精神医学会総会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会期：</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2025</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11</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13</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日（木）～</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15</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日（土）</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会場：福井駅隣接施設（</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AOSSA</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・ハピリン） 〒</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910-0858 </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福井市手寄</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1-4-1</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会長：小坂浩隆（所属　福井大学医学部精神医学）</a:t>
            </a:r>
            <a:endPar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２．機関誌の発行</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　児童青年精神医学とその近接領域を発行する。第</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66</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巻</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2</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号より第</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67</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巻</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1</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号を発行予定である。</a:t>
            </a:r>
            <a:endPar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３．委員会活動事業</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　学会基本理念のもと、児童精神医学とその近接領域における精神保健・医療・福祉・教育・司法等の質的向上に貢献することを委員会活動の基本に置き、学術研究のみならず、臨床に関する現実的な問題についても取り組む。委員会活動は以下の委員会から構成され、</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2024</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年度も幅広く活動する。</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１）事務局運営委員会　　　　　　　</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２）編集委員会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３）子どもの人権と法に関する委員会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４）福祉に関する委員会　　　　　</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５）教育に関する委員会　　　　　　</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６）倫理委員会　　　　　　　　　　　</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７）医療経済に関する委員会　　　　　</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８）災害対策委員会　　　　　　　　　</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９）国際委員会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１０）薬事委員会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１１）心理職に関する委員会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１２）学会顕彰委員会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１３）専門医制度に関する委員会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１４）</a:t>
            </a: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ICD-11</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に関する委員会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１５）児童青年精神医学用語集改訂委員会（休会）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１６）生涯教育に関する委員会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１７）利益相反委員会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１８）認定医審査委員会</a:t>
            </a:r>
            <a:endPar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４．学会奨励賞事業</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　児童青年精神医学とその近接領域における研究および実践活動の顕彰ならびに活性化を目的として、研究奨励賞、実践奨励賞、優秀論文賞、国際学会発表奨励賞を授与する。優秀論文賞は編集委員会において、その他の賞は推薦された者の中から学会顕彰委員会で選考し、理事会で決定する。</a:t>
            </a:r>
            <a:endPar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５．認定医事業</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　児童青年精神医学について優れた学識と高度の技能、さらに充分な倫理観を具えた臨床医を社会に提供することを目標とし、認定医制度を創設している。この目的に沿って、具体的に下記のような活動を行う。</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1</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）新規認定医審査と認定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2</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）認定医更新審査と認定</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3</a:t>
            </a:r>
            <a:r>
              <a:rPr kumimoji="1" lang="ja-JP" altLang="en-US" sz="11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）認定医更新ポイント取得対象学会・研究会の審査と認定</a:t>
            </a:r>
          </a:p>
        </p:txBody>
      </p:sp>
    </p:spTree>
    <p:extLst>
      <p:ext uri="{BB962C8B-B14F-4D97-AF65-F5344CB8AC3E}">
        <p14:creationId xmlns:p14="http://schemas.microsoft.com/office/powerpoint/2010/main" val="190474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図 3" descr="ダイアグラム, 概略図&#10;&#10;自動的に生成された説明">
            <a:extLst>
              <a:ext uri="{FF2B5EF4-FFF2-40B4-BE49-F238E27FC236}">
                <a16:creationId xmlns:a16="http://schemas.microsoft.com/office/drawing/2014/main" id="{5863529E-D746-4170-78D2-B413FB113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699" y="-244512"/>
            <a:ext cx="5197595" cy="7347024"/>
          </a:xfrm>
          <a:prstGeom prst="rect">
            <a:avLst/>
          </a:prstGeom>
        </p:spPr>
      </p:pic>
    </p:spTree>
    <p:extLst>
      <p:ext uri="{BB962C8B-B14F-4D97-AF65-F5344CB8AC3E}">
        <p14:creationId xmlns:p14="http://schemas.microsoft.com/office/powerpoint/2010/main" val="33196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4" name="図 3" descr="テキスト, 手紙&#10;&#10;自動的に生成された説明">
            <a:extLst>
              <a:ext uri="{FF2B5EF4-FFF2-40B4-BE49-F238E27FC236}">
                <a16:creationId xmlns:a16="http://schemas.microsoft.com/office/drawing/2014/main" id="{FB1EF34B-48A7-BAEB-E00B-67D13C510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432" y="0"/>
            <a:ext cx="4849135" cy="6858000"/>
          </a:xfrm>
          <a:prstGeom prst="rect">
            <a:avLst/>
          </a:prstGeom>
        </p:spPr>
      </p:pic>
    </p:spTree>
    <p:extLst>
      <p:ext uri="{BB962C8B-B14F-4D97-AF65-F5344CB8AC3E}">
        <p14:creationId xmlns:p14="http://schemas.microsoft.com/office/powerpoint/2010/main" val="4021800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flipH="1">
            <a:off x="2924093" y="2274838"/>
            <a:ext cx="55948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名誉会員　推挙</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本年度の推挙はなし</a:t>
            </a:r>
          </a:p>
        </p:txBody>
      </p:sp>
    </p:spTree>
    <p:extLst>
      <p:ext uri="{BB962C8B-B14F-4D97-AF65-F5344CB8AC3E}">
        <p14:creationId xmlns:p14="http://schemas.microsoft.com/office/powerpoint/2010/main" val="3621753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flipH="1">
            <a:off x="3603259" y="2815169"/>
            <a:ext cx="48956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2023</a:t>
            </a: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年度事業報告</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7893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D1F31-D83E-4A19-8188-152A9DED0656}"/>
              </a:ext>
            </a:extLst>
          </p:cNvPr>
          <p:cNvSpPr>
            <a:spLocks noGrp="1"/>
          </p:cNvSpPr>
          <p:nvPr>
            <p:ph type="ctrTitle"/>
          </p:nvPr>
        </p:nvSpPr>
        <p:spPr>
          <a:xfrm>
            <a:off x="1404937" y="-460816"/>
            <a:ext cx="9382125" cy="1655763"/>
          </a:xfrm>
        </p:spPr>
        <p:txBody>
          <a:bodyPr>
            <a:normAutofit/>
          </a:bodyPr>
          <a:lstStyle/>
          <a:p>
            <a:r>
              <a:rPr kumimoji="1" lang="ja-JP" altLang="en-US" sz="4400" b="1">
                <a:solidFill>
                  <a:srgbClr val="002060"/>
                </a:solidFill>
                <a:latin typeface="MS Gothic" panose="020B0609070205080204" pitchFamily="49" charset="-128"/>
                <a:ea typeface="MS Gothic" panose="020B0609070205080204" pitchFamily="49" charset="-128"/>
              </a:rPr>
              <a:t>物故会員</a:t>
            </a:r>
            <a:endParaRPr kumimoji="1" lang="ja-JP" altLang="en-US" sz="4400" b="1" dirty="0">
              <a:solidFill>
                <a:srgbClr val="002060"/>
              </a:solidFill>
              <a:latin typeface="MS Gothic" panose="020B0609070205080204" pitchFamily="49" charset="-128"/>
              <a:ea typeface="MS Gothic" panose="020B0609070205080204" pitchFamily="49" charset="-128"/>
            </a:endParaRPr>
          </a:p>
        </p:txBody>
      </p:sp>
      <p:pic>
        <p:nvPicPr>
          <p:cNvPr id="4" name="図 3">
            <a:extLst>
              <a:ext uri="{FF2B5EF4-FFF2-40B4-BE49-F238E27FC236}">
                <a16:creationId xmlns:a16="http://schemas.microsoft.com/office/drawing/2014/main" id="{4B725F1C-2176-970D-5481-723305A136D8}"/>
              </a:ext>
            </a:extLst>
          </p:cNvPr>
          <p:cNvPicPr>
            <a:picLocks noChangeAspect="1"/>
          </p:cNvPicPr>
          <p:nvPr/>
        </p:nvPicPr>
        <p:blipFill>
          <a:blip r:embed="rId3"/>
          <a:stretch>
            <a:fillRect/>
          </a:stretch>
        </p:blipFill>
        <p:spPr>
          <a:xfrm>
            <a:off x="346075" y="5956878"/>
            <a:ext cx="841148" cy="644756"/>
          </a:xfrm>
          <a:prstGeom prst="rect">
            <a:avLst/>
          </a:prstGeom>
        </p:spPr>
      </p:pic>
      <p:cxnSp>
        <p:nvCxnSpPr>
          <p:cNvPr id="6" name="直線コネクタ 5">
            <a:extLst>
              <a:ext uri="{FF2B5EF4-FFF2-40B4-BE49-F238E27FC236}">
                <a16:creationId xmlns:a16="http://schemas.microsoft.com/office/drawing/2014/main" id="{2B649B5D-88CB-B58A-C341-C1E5794649E5}"/>
              </a:ext>
            </a:extLst>
          </p:cNvPr>
          <p:cNvCxnSpPr/>
          <p:nvPr/>
        </p:nvCxnSpPr>
        <p:spPr>
          <a:xfrm>
            <a:off x="1404937" y="6279256"/>
            <a:ext cx="10351634"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E744CA98-A35D-0F70-EABE-60A889732ECD}"/>
              </a:ext>
            </a:extLst>
          </p:cNvPr>
          <p:cNvSpPr txBox="1"/>
          <p:nvPr/>
        </p:nvSpPr>
        <p:spPr>
          <a:xfrm>
            <a:off x="1051035" y="1364104"/>
            <a:ext cx="10376559" cy="3996287"/>
          </a:xfrm>
          <a:prstGeom prst="rect">
            <a:avLst/>
          </a:prstGeom>
          <a:noFill/>
        </p:spPr>
        <p:txBody>
          <a:bodyPr wrap="none" rtlCol="0">
            <a:spAutoFit/>
          </a:bodyPr>
          <a:lstStyle/>
          <a:p>
            <a:pPr>
              <a:lnSpc>
                <a:spcPct val="150000"/>
              </a:lnSpc>
            </a:pPr>
            <a:r>
              <a:rPr lang="ja-JP" altLang="en-US" sz="4400">
                <a:latin typeface="MS PGothic" panose="020B0600070205080204" pitchFamily="34" charset="-128"/>
                <a:ea typeface="MS PGothic" panose="020B0600070205080204" pitchFamily="34" charset="-128"/>
              </a:rPr>
              <a:t>皿田 洋子</a:t>
            </a:r>
            <a:r>
              <a:rPr lang="en-US" altLang="ja-JP" sz="4400" dirty="0">
                <a:latin typeface="MS PGothic" panose="020B0600070205080204" pitchFamily="34" charset="-128"/>
                <a:ea typeface="MS PGothic" panose="020B0600070205080204" pitchFamily="34" charset="-128"/>
              </a:rPr>
              <a:t>		</a:t>
            </a:r>
            <a:r>
              <a:rPr lang="ja-JP" altLang="en-US" sz="4400">
                <a:latin typeface="MS PGothic" panose="020B0600070205080204" pitchFamily="34" charset="-128"/>
                <a:ea typeface="MS PGothic" panose="020B0600070205080204" pitchFamily="34" charset="-128"/>
              </a:rPr>
              <a:t>藤本 淳三</a:t>
            </a:r>
            <a:r>
              <a:rPr lang="ja-JP" altLang="en-US" sz="4400" baseline="30000">
                <a:latin typeface="MS PGothic" panose="020B0600070205080204" pitchFamily="34" charset="-128"/>
                <a:ea typeface="MS PGothic" panose="020B0600070205080204" pitchFamily="34" charset="-128"/>
              </a:rPr>
              <a:t>＊</a:t>
            </a:r>
            <a:r>
              <a:rPr lang="ja-JP" altLang="en-US" sz="4400">
                <a:latin typeface="MS PGothic" panose="020B0600070205080204" pitchFamily="34" charset="-128"/>
                <a:ea typeface="MS PGothic" panose="020B0600070205080204" pitchFamily="34" charset="-128"/>
              </a:rPr>
              <a:t>　</a:t>
            </a:r>
            <a:r>
              <a:rPr lang="en-US" altLang="ja-JP" sz="4400" dirty="0">
                <a:latin typeface="MS PGothic" panose="020B0600070205080204" pitchFamily="34" charset="-128"/>
                <a:ea typeface="MS PGothic" panose="020B0600070205080204" pitchFamily="34" charset="-128"/>
              </a:rPr>
              <a:t>	</a:t>
            </a:r>
            <a:r>
              <a:rPr kumimoji="1" lang="ja-JP" altLang="en-US" sz="4400">
                <a:latin typeface="MS PGothic" panose="020B0600070205080204" pitchFamily="34" charset="-128"/>
                <a:ea typeface="MS PGothic" panose="020B0600070205080204" pitchFamily="34" charset="-128"/>
              </a:rPr>
              <a:t>牧原 寛之</a:t>
            </a:r>
            <a:endParaRPr kumimoji="1" lang="en-US" altLang="ja-JP" sz="4400" dirty="0">
              <a:latin typeface="MS PGothic" panose="020B0600070205080204" pitchFamily="34" charset="-128"/>
              <a:ea typeface="MS PGothic" panose="020B0600070205080204" pitchFamily="34" charset="-128"/>
            </a:endParaRPr>
          </a:p>
          <a:p>
            <a:pPr>
              <a:lnSpc>
                <a:spcPct val="150000"/>
              </a:lnSpc>
            </a:pPr>
            <a:r>
              <a:rPr kumimoji="1" lang="ja-JP" altLang="en-US" sz="4400">
                <a:latin typeface="MS PGothic" panose="020B0600070205080204" pitchFamily="34" charset="-128"/>
                <a:ea typeface="MS PGothic" panose="020B0600070205080204" pitchFamily="34" charset="-128"/>
              </a:rPr>
              <a:t>小林　泉</a:t>
            </a:r>
            <a:r>
              <a:rPr kumimoji="1" lang="en-US" altLang="ja-JP" sz="4400" dirty="0">
                <a:latin typeface="MS PGothic" panose="020B0600070205080204" pitchFamily="34" charset="-128"/>
                <a:ea typeface="MS PGothic" panose="020B0600070205080204" pitchFamily="34" charset="-128"/>
              </a:rPr>
              <a:t>		</a:t>
            </a:r>
            <a:r>
              <a:rPr kumimoji="1" lang="ja-JP" altLang="en-US" sz="4400">
                <a:latin typeface="MS PGothic" panose="020B0600070205080204" pitchFamily="34" charset="-128"/>
                <a:ea typeface="MS PGothic" panose="020B0600070205080204" pitchFamily="34" charset="-128"/>
              </a:rPr>
              <a:t>釘宮 誠司</a:t>
            </a:r>
            <a:r>
              <a:rPr lang="en-US" altLang="ja-JP" sz="4400" dirty="0">
                <a:latin typeface="MS PGothic" panose="020B0600070205080204" pitchFamily="34" charset="-128"/>
                <a:ea typeface="MS PGothic" panose="020B0600070205080204" pitchFamily="34" charset="-128"/>
              </a:rPr>
              <a:t>		</a:t>
            </a:r>
            <a:r>
              <a:rPr kumimoji="1" lang="ja-JP" altLang="en-US" sz="4400">
                <a:latin typeface="MS PGothic" panose="020B0600070205080204" pitchFamily="34" charset="-128"/>
                <a:ea typeface="MS PGothic" panose="020B0600070205080204" pitchFamily="34" charset="-128"/>
              </a:rPr>
              <a:t>浅沼 和哉</a:t>
            </a:r>
            <a:endParaRPr lang="en-US" altLang="ja-JP" sz="4400" dirty="0">
              <a:latin typeface="MS PGothic" panose="020B0600070205080204" pitchFamily="34" charset="-128"/>
              <a:ea typeface="MS PGothic" panose="020B0600070205080204" pitchFamily="34" charset="-128"/>
            </a:endParaRPr>
          </a:p>
          <a:p>
            <a:pPr>
              <a:lnSpc>
                <a:spcPct val="150000"/>
              </a:lnSpc>
            </a:pPr>
            <a:r>
              <a:rPr kumimoji="1" lang="ja-JP" altLang="en-US" sz="4400">
                <a:latin typeface="MS PGothic" panose="020B0600070205080204" pitchFamily="34" charset="-128"/>
                <a:ea typeface="MS PGothic" panose="020B0600070205080204" pitchFamily="34" charset="-128"/>
              </a:rPr>
              <a:t>矢倉 伸幸</a:t>
            </a:r>
            <a:r>
              <a:rPr lang="en-US" altLang="ja-JP" sz="4400" dirty="0">
                <a:latin typeface="MS PGothic" panose="020B0600070205080204" pitchFamily="34" charset="-128"/>
                <a:ea typeface="MS PGothic" panose="020B0600070205080204" pitchFamily="34" charset="-128"/>
              </a:rPr>
              <a:t>		</a:t>
            </a:r>
            <a:r>
              <a:rPr kumimoji="1" lang="ja-JP" altLang="en-US" sz="4400">
                <a:latin typeface="MS PGothic" panose="020B0600070205080204" pitchFamily="34" charset="-128"/>
                <a:ea typeface="MS PGothic" panose="020B0600070205080204" pitchFamily="34" charset="-128"/>
              </a:rPr>
              <a:t>清水 隆一</a:t>
            </a:r>
            <a:r>
              <a:rPr kumimoji="1" lang="en-US" altLang="ja-JP" sz="4400" dirty="0">
                <a:latin typeface="MS PGothic" panose="020B0600070205080204" pitchFamily="34" charset="-128"/>
                <a:ea typeface="MS PGothic" panose="020B0600070205080204" pitchFamily="34" charset="-128"/>
              </a:rPr>
              <a:t>		</a:t>
            </a:r>
            <a:r>
              <a:rPr lang="ja-JP" altLang="en-US" sz="4400">
                <a:latin typeface="MS PGothic" panose="020B0600070205080204" pitchFamily="34" charset="-128"/>
                <a:ea typeface="MS PGothic" panose="020B0600070205080204" pitchFamily="34" charset="-128"/>
              </a:rPr>
              <a:t>高木 隆郎</a:t>
            </a:r>
            <a:r>
              <a:rPr lang="ja-JP" altLang="en-US" sz="4400" baseline="30000">
                <a:latin typeface="MS PGothic" panose="020B0600070205080204" pitchFamily="34" charset="-128"/>
                <a:ea typeface="MS PGothic" panose="020B0600070205080204" pitchFamily="34" charset="-128"/>
              </a:rPr>
              <a:t>＊</a:t>
            </a:r>
            <a:endParaRPr lang="en-US" altLang="ja-JP" sz="4400" baseline="30000" dirty="0">
              <a:latin typeface="MS PGothic" panose="020B0600070205080204" pitchFamily="34" charset="-128"/>
              <a:ea typeface="MS PGothic" panose="020B0600070205080204" pitchFamily="34" charset="-128"/>
            </a:endParaRPr>
          </a:p>
          <a:p>
            <a:pPr>
              <a:lnSpc>
                <a:spcPct val="150000"/>
              </a:lnSpc>
            </a:pPr>
            <a:r>
              <a:rPr kumimoji="1" lang="ja-JP" altLang="en-US" sz="4400">
                <a:latin typeface="MS PGothic" panose="020B0600070205080204" pitchFamily="34" charset="-128"/>
                <a:ea typeface="MS PGothic" panose="020B0600070205080204" pitchFamily="34" charset="-128"/>
              </a:rPr>
              <a:t>村川 和義</a:t>
            </a:r>
            <a:r>
              <a:rPr kumimoji="1" lang="en-US" altLang="ja-JP" sz="4400" dirty="0">
                <a:latin typeface="MS PGothic" panose="020B0600070205080204" pitchFamily="34" charset="-128"/>
                <a:ea typeface="MS PGothic" panose="020B0600070205080204" pitchFamily="34" charset="-128"/>
              </a:rPr>
              <a:t>		</a:t>
            </a:r>
            <a:r>
              <a:rPr kumimoji="1" lang="ja-JP" altLang="en-US" sz="4400">
                <a:latin typeface="MS PGothic" panose="020B0600070205080204" pitchFamily="34" charset="-128"/>
                <a:ea typeface="MS PGothic" panose="020B0600070205080204" pitchFamily="34" charset="-128"/>
              </a:rPr>
              <a:t>横山 知行</a:t>
            </a:r>
          </a:p>
        </p:txBody>
      </p:sp>
      <p:sp>
        <p:nvSpPr>
          <p:cNvPr id="5" name="テキスト ボックス 4">
            <a:extLst>
              <a:ext uri="{FF2B5EF4-FFF2-40B4-BE49-F238E27FC236}">
                <a16:creationId xmlns:a16="http://schemas.microsoft.com/office/drawing/2014/main" id="{763C3D84-C1F9-FD39-7209-9664BCB57017}"/>
              </a:ext>
            </a:extLst>
          </p:cNvPr>
          <p:cNvSpPr txBox="1"/>
          <p:nvPr/>
        </p:nvSpPr>
        <p:spPr>
          <a:xfrm>
            <a:off x="9327339" y="5527436"/>
            <a:ext cx="2100255" cy="584775"/>
          </a:xfrm>
          <a:prstGeom prst="rect">
            <a:avLst/>
          </a:prstGeom>
          <a:noFill/>
        </p:spPr>
        <p:txBody>
          <a:bodyPr wrap="none" rtlCol="0">
            <a:spAutoFit/>
          </a:bodyPr>
          <a:lstStyle/>
          <a:p>
            <a:r>
              <a:rPr kumimoji="1" lang="ja-JP" altLang="en-US" sz="3200" baseline="30000">
                <a:latin typeface="MS PGothic" panose="020B0600070205080204" pitchFamily="34" charset="-128"/>
                <a:ea typeface="MS PGothic" panose="020B0600070205080204" pitchFamily="34" charset="-128"/>
              </a:rPr>
              <a:t>＊</a:t>
            </a:r>
            <a:r>
              <a:rPr kumimoji="1" lang="ja-JP" altLang="en-US" sz="3200">
                <a:latin typeface="MS PGothic" panose="020B0600070205080204" pitchFamily="34" charset="-128"/>
                <a:ea typeface="MS PGothic" panose="020B0600070205080204" pitchFamily="34" charset="-128"/>
              </a:rPr>
              <a:t>名誉会員</a:t>
            </a:r>
          </a:p>
        </p:txBody>
      </p:sp>
    </p:spTree>
    <p:extLst>
      <p:ext uri="{BB962C8B-B14F-4D97-AF65-F5344CB8AC3E}">
        <p14:creationId xmlns:p14="http://schemas.microsoft.com/office/powerpoint/2010/main" val="232968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38994E5-A148-2693-9DC9-AACBD884A06E}"/>
              </a:ext>
            </a:extLst>
          </p:cNvPr>
          <p:cNvSpPr/>
          <p:nvPr/>
        </p:nvSpPr>
        <p:spPr>
          <a:xfrm>
            <a:off x="304800" y="0"/>
            <a:ext cx="11617569"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DD9ADAF9-47A2-1421-E419-0F4B6DB05D23}"/>
              </a:ext>
            </a:extLst>
          </p:cNvPr>
          <p:cNvSpPr/>
          <p:nvPr/>
        </p:nvSpPr>
        <p:spPr>
          <a:xfrm>
            <a:off x="480647" y="0"/>
            <a:ext cx="11242429"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numCol="2" spcCol="72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2023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年度事業報告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学術研究会の開催 </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第</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64</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回日本児童青年精神医学会総会は、中村和彦総会長（弘前大学）のもと、「子どものこころの発達と未来への展望」をテーマとして、</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2023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11</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月</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14</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日〜</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16</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日に</a:t>
            </a:r>
            <a:r>
              <a:rPr kumimoji="1" lang="ja-JP" altLang="en-US"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開催され、</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同年</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12</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月</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1</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日から</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2024</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1</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月</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10</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日までオンデマンド配信として開催され、活発な発表、学術交流がなされた。</a:t>
            </a:r>
            <a:endPar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機関誌の発行 </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児童青年精神医学とその近接領域の第</a:t>
            </a: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游明朝" panose="02020400000000000000" pitchFamily="18" charset="-128"/>
                <a:cs typeface="Century" panose="02040604050505020304" pitchFamily="18" charset="0"/>
              </a:rPr>
              <a:t>63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巻</a:t>
            </a: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游明朝" panose="02020400000000000000" pitchFamily="18" charset="-128"/>
                <a:cs typeface="Century" panose="02040604050505020304" pitchFamily="18" charset="0"/>
              </a:rPr>
              <a:t>1</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号より第</a:t>
            </a: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游明朝" panose="02020400000000000000" pitchFamily="18" charset="-128"/>
                <a:cs typeface="Century" panose="02040604050505020304" pitchFamily="18" charset="0"/>
              </a:rPr>
              <a:t>64</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巻</a:t>
            </a: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游明朝" panose="02020400000000000000" pitchFamily="18" charset="-128"/>
                <a:cs typeface="Century" panose="02040604050505020304" pitchFamily="18" charset="0"/>
              </a:rPr>
              <a:t>4</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号が発行された。</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理事会の開催 </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下記の日程で理事会（オンライン）が開催された。</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①  2023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a:t>
            </a: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游明朝" panose="02020400000000000000" pitchFamily="18" charset="-128"/>
                <a:cs typeface="Century" panose="02040604050505020304" pitchFamily="18" charset="0"/>
              </a:rPr>
              <a:t>4</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月</a:t>
            </a: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游明朝" panose="02020400000000000000" pitchFamily="18" charset="-128"/>
                <a:cs typeface="Century" panose="02040604050505020304" pitchFamily="18" charset="0"/>
              </a:rPr>
              <a:t>9</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日 </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②  2023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4</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月</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23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日</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③</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2023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a:t>
            </a: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游明朝" panose="02020400000000000000" pitchFamily="18" charset="-128"/>
                <a:cs typeface="Century" panose="02040604050505020304" pitchFamily="18" charset="0"/>
              </a:rPr>
              <a:t>6</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月</a:t>
            </a: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游明朝" panose="02020400000000000000" pitchFamily="18" charset="-128"/>
                <a:cs typeface="Century" panose="02040604050505020304" pitchFamily="18" charset="0"/>
              </a:rPr>
              <a:t>25</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日 </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③  2023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a:t>
            </a: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游明朝" panose="02020400000000000000" pitchFamily="18" charset="-128"/>
                <a:cs typeface="Century" panose="02040604050505020304" pitchFamily="18" charset="0"/>
              </a:rPr>
              <a:t>9</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月</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10</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日</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④  2023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11</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月</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12</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日</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⑤  </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2023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12</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月</a:t>
            </a: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游明朝" panose="02020400000000000000" pitchFamily="18" charset="-128"/>
                <a:cs typeface="Century" panose="02040604050505020304" pitchFamily="18" charset="0"/>
              </a:rPr>
              <a:t>17</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日</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228600" marR="0" lvl="0" indent="-228600" algn="l" defTabSz="914400" rtl="0" eaLnBrk="1" fontAlgn="auto" latinLnBrk="0" hangingPunct="1">
              <a:lnSpc>
                <a:spcPts val="1300"/>
              </a:lnSpc>
              <a:spcBef>
                <a:spcPts val="0"/>
              </a:spcBef>
              <a:spcAft>
                <a:spcPts val="0"/>
              </a:spcAft>
              <a:buClrTx/>
              <a:buSzTx/>
              <a:buFontTx/>
              <a:buAutoNum type="circleNumDbPlain" startAt="6"/>
              <a:tabLst/>
              <a:defRPr/>
            </a:pP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2024</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2</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月</a:t>
            </a: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游明朝" panose="02020400000000000000" pitchFamily="18" charset="-128"/>
                <a:cs typeface="Century" panose="02040604050505020304" pitchFamily="18" charset="0"/>
              </a:rPr>
              <a:t>4</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日</a:t>
            </a:r>
            <a:endPar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学会奨励賞 </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以下に対し学会賞を授与した。</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研究奨励賞：江頭優佳氏（国立精神・神経医療研究センター精神保健研究所 知的・発達障害研究部）</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Frontiers in Human Neuroscience</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」に掲載された</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Detection of deviance in Japanese kanji compound words</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』他の業績に対して</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実践奨励賞：国立国際医療研究センター国府台病院児童精神科</a:t>
            </a:r>
            <a:endPar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『医療技術等国際展開推進事業として、フィリピン共和国における児童青年精神科医療を担う人材の育成のため、児童思春期に特有の精神疾患の診断及び 治療、災害精神医学に関するコミュニティメンタルヘルスの研究会を開催』他に対して</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国際学会発表奨励賞：加藤秀一氏（名古屋大学医学部附属病院 親と子どもの心療科）「</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The 25th World Congress of International Association for</a:t>
            </a:r>
            <a:endPar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Child and Adolescent Psychiatry and Allied Professions (IACAPAP)</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」で発表した『</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Genetic counseling for ASD in child psychiatry: A singleton’s case and cases in a multiplex family</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』他の業績に対して</a:t>
            </a:r>
            <a:endPar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国際学会発表奨励賞：坂本由唯氏（弘前大学医学部附属病院 神経科精神科）</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International Society for Autism Research (INSAR) 2022 Annual Meeting</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」で発表した</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Responses to COVID-19 pandemic and their associations with neurodevelopmental traits in a general population sample of 5 years old children in Japan</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』他の業績に対して</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優秀論文賞：武田知也</a:t>
            </a:r>
            <a:r>
              <a:rPr kumimoji="1" lang="ja-JP" altLang="en-US"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氏</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（人間環境大学総合心理学部総合心理学科）</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COVID-19</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によって生じた学業への不安が大学生のメンタルヘルスや社会機能に及ぼす影響』</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（児童青年精神医学とその近接領域，</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63, 127-137, 2022</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）他の業績に対して</a:t>
            </a: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認定医数の動向 </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2023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年度に</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63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人が新たに認定された。</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2024</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月</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31</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日現在で認定医数は</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570</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人となった。</a:t>
            </a: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会員数の動向 </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一般会員数は、</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2023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3</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月</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31</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日現在で一般会員数は</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4527</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人となった。団体会員数は</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232</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団体</a:t>
            </a:r>
            <a:r>
              <a:rPr kumimoji="1" lang="ja-JP" altLang="ja-JP" sz="100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、名誉会</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員数は</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20</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人である。</a:t>
            </a: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各種委員会活動</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下記各種委員会を設置し、所管の事項の審議およびそれに基づいた研究・調査などの活動を行った。 </a:t>
            </a:r>
          </a:p>
          <a:p>
            <a:pPr marL="0" marR="0" lvl="0" indent="0" algn="l" defTabSz="914400" rtl="0" eaLnBrk="1" fontAlgn="auto" latinLnBrk="0" hangingPunct="1">
              <a:lnSpc>
                <a:spcPts val="1300"/>
              </a:lnSpc>
              <a:spcBef>
                <a:spcPts val="0"/>
              </a:spcBef>
              <a:spcAft>
                <a:spcPts val="0"/>
              </a:spcAft>
              <a:buClrTx/>
              <a:buSzTx/>
              <a:buFontTx/>
              <a:buNone/>
              <a:tabLst>
                <a:tab pos="540385" algn="l"/>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１）</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事務局運営委員会　　　　　　　</a:t>
            </a:r>
          </a:p>
          <a:p>
            <a:pPr marL="0" marR="0" lvl="0" indent="0" algn="l" defTabSz="914400" rtl="0" eaLnBrk="1" fontAlgn="auto" latinLnBrk="0" hangingPunct="1">
              <a:lnSpc>
                <a:spcPts val="1300"/>
              </a:lnSpc>
              <a:spcBef>
                <a:spcPts val="0"/>
              </a:spcBef>
              <a:spcAft>
                <a:spcPts val="0"/>
              </a:spcAft>
              <a:buClrTx/>
              <a:buSzTx/>
              <a:buFontTx/>
              <a:buNone/>
              <a:tabLst>
                <a:tab pos="540385" algn="l"/>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２）</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編集委員会</a:t>
            </a:r>
          </a:p>
          <a:p>
            <a:pPr marL="0" marR="0" lvl="0" indent="0" algn="l" defTabSz="914400" rtl="0" eaLnBrk="1" fontAlgn="auto" latinLnBrk="0" hangingPunct="1">
              <a:lnSpc>
                <a:spcPts val="1300"/>
              </a:lnSpc>
              <a:spcBef>
                <a:spcPts val="0"/>
              </a:spcBef>
              <a:spcAft>
                <a:spcPts val="0"/>
              </a:spcAft>
              <a:buClrTx/>
              <a:buSzTx/>
              <a:buFontTx/>
              <a:buNone/>
              <a:tabLst>
                <a:tab pos="450215" algn="l"/>
                <a:tab pos="540385" algn="l"/>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３）</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子どもの人権と法に関する委員会</a:t>
            </a:r>
          </a:p>
          <a:p>
            <a:pPr marL="0" marR="0" lvl="0" indent="0" algn="l" defTabSz="914400" rtl="0" eaLnBrk="1" fontAlgn="auto" latinLnBrk="0" hangingPunct="1">
              <a:lnSpc>
                <a:spcPts val="1300"/>
              </a:lnSpc>
              <a:spcBef>
                <a:spcPts val="0"/>
              </a:spcBef>
              <a:spcAft>
                <a:spcPts val="0"/>
              </a:spcAft>
              <a:buClrTx/>
              <a:buSzTx/>
              <a:buFontTx/>
              <a:buNone/>
              <a:tabLst>
                <a:tab pos="540385" algn="l"/>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４）</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福祉に関する委員会　　　　　</a:t>
            </a:r>
          </a:p>
          <a:p>
            <a:pPr marL="0" marR="0" lvl="0" indent="0" algn="l" defTabSz="914400" rtl="0" eaLnBrk="1" fontAlgn="auto" latinLnBrk="0" hangingPunct="1">
              <a:lnSpc>
                <a:spcPts val="1300"/>
              </a:lnSpc>
              <a:spcBef>
                <a:spcPts val="0"/>
              </a:spcBef>
              <a:spcAft>
                <a:spcPts val="0"/>
              </a:spcAft>
              <a:buClrTx/>
              <a:buSzTx/>
              <a:buFontTx/>
              <a:buNone/>
              <a:tabLst>
                <a:tab pos="540385" algn="l"/>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５）</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教育に関する委員会　　　　　　</a:t>
            </a:r>
          </a:p>
          <a:p>
            <a:pPr marL="0" marR="0" lvl="0" indent="0" algn="l" defTabSz="914400" rtl="0" eaLnBrk="1" fontAlgn="auto" latinLnBrk="0" hangingPunct="1">
              <a:lnSpc>
                <a:spcPts val="1300"/>
              </a:lnSpc>
              <a:spcBef>
                <a:spcPts val="0"/>
              </a:spcBef>
              <a:spcAft>
                <a:spcPts val="0"/>
              </a:spcAft>
              <a:buClrTx/>
              <a:buSzTx/>
              <a:buFontTx/>
              <a:buNone/>
              <a:tabLst>
                <a:tab pos="540385" algn="l"/>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６）</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倫理委員会　　　　　　　　　　　</a:t>
            </a:r>
          </a:p>
          <a:p>
            <a:pPr marL="0" marR="0" lvl="0" indent="0" algn="l" defTabSz="914400" rtl="0" eaLnBrk="1" fontAlgn="auto" latinLnBrk="0" hangingPunct="1">
              <a:lnSpc>
                <a:spcPts val="1300"/>
              </a:lnSpc>
              <a:spcBef>
                <a:spcPts val="0"/>
              </a:spcBef>
              <a:spcAft>
                <a:spcPts val="0"/>
              </a:spcAft>
              <a:buClrTx/>
              <a:buSzTx/>
              <a:buFontTx/>
              <a:buNone/>
              <a:tabLst>
                <a:tab pos="540385" algn="l"/>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７）</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医療経済に関する委員会　　　　　</a:t>
            </a:r>
          </a:p>
          <a:p>
            <a:pPr marL="0" marR="0" lvl="0" indent="0" algn="l" defTabSz="914400" rtl="0" eaLnBrk="1" fontAlgn="auto" latinLnBrk="0" hangingPunct="1">
              <a:lnSpc>
                <a:spcPts val="1300"/>
              </a:lnSpc>
              <a:spcBef>
                <a:spcPts val="0"/>
              </a:spcBef>
              <a:spcAft>
                <a:spcPts val="0"/>
              </a:spcAft>
              <a:buClrTx/>
              <a:buSzTx/>
              <a:buFontTx/>
              <a:buNone/>
              <a:tabLst>
                <a:tab pos="540385" algn="l"/>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８）</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災害対策委員会　　　　　　　　　</a:t>
            </a:r>
          </a:p>
          <a:p>
            <a:pPr marL="0" marR="0" lvl="0" indent="0" algn="l" defTabSz="914400" rtl="0" eaLnBrk="1" fontAlgn="auto" latinLnBrk="0" hangingPunct="1">
              <a:lnSpc>
                <a:spcPts val="1300"/>
              </a:lnSpc>
              <a:spcBef>
                <a:spcPts val="0"/>
              </a:spcBef>
              <a:spcAft>
                <a:spcPts val="0"/>
              </a:spcAft>
              <a:buClrTx/>
              <a:buSzTx/>
              <a:buFontTx/>
              <a:buNone/>
              <a:tabLst>
                <a:tab pos="540385" algn="l"/>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９）</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国際委員会</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１０）　薬事委員会</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１１）　心理職に関する委員会</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１２）　学会顕彰委員会</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１３）　専門医制度に関する委員会</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１４）　</a:t>
            </a:r>
            <a:r>
              <a:rPr kumimoji="1" lang="en-US"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ICD-11</a:t>
            </a: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に関する委員会</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１５）　児童青年精神医学用語集改訂委員会（休会）</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１６）　生涯教育に関する委員会</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１７）　利益相反委員会</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１８）　認定医審査委員会</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5531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AF53226-776F-5CF7-2379-127CDF5742B7}"/>
              </a:ext>
            </a:extLst>
          </p:cNvPr>
          <p:cNvSpPr txBox="1"/>
          <p:nvPr/>
        </p:nvSpPr>
        <p:spPr>
          <a:xfrm>
            <a:off x="1982913" y="174661"/>
            <a:ext cx="8566769"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事務局運営委員会　</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(2023</a:t>
            </a:r>
            <a:r>
              <a:rPr kumimoji="1" lang="ja-JP" altLang="en-US" sz="3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年度、</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2024</a:t>
            </a:r>
            <a:r>
              <a:rPr kumimoji="1" lang="ja-JP" altLang="en-US" sz="3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9</a:t>
            </a:r>
            <a:r>
              <a:rPr kumimoji="1" lang="ja-JP" altLang="en-US" sz="3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月まで）</a:t>
            </a:r>
            <a:endPar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5" name="テキスト ボックス 4">
            <a:extLst>
              <a:ext uri="{FF2B5EF4-FFF2-40B4-BE49-F238E27FC236}">
                <a16:creationId xmlns:a16="http://schemas.microsoft.com/office/drawing/2014/main" id="{56B90FF1-C2C7-E513-8A5E-8B24E64DC314}"/>
              </a:ext>
            </a:extLst>
          </p:cNvPr>
          <p:cNvSpPr txBox="1"/>
          <p:nvPr/>
        </p:nvSpPr>
        <p:spPr>
          <a:xfrm>
            <a:off x="1313379" y="1026562"/>
            <a:ext cx="10164962" cy="45243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委員長</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辻井農亜</a:t>
            </a:r>
            <a:endPar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委　</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員</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小野和哉、小平雅基</a:t>
            </a:r>
            <a:endPar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オブザーバー</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岡田俊、飯田順三、松本英夫</a:t>
            </a:r>
            <a:endPar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開催日程</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2023</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年度　</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2023</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年</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4</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9</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日、</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6</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25</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日、</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9</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10</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日、</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13</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日、</a:t>
            </a:r>
            <a:endPar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2024</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年</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23</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日</a:t>
            </a:r>
            <a:endPar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2024</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年度　</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2024</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年</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4</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9</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日、</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6</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18</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日、</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8</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月</a:t>
            </a:r>
            <a:r>
              <a:rPr kumimoji="1" lang="en-US" altLang="ja-JP"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6</a:t>
            </a:r>
            <a:r>
              <a:rPr kumimoji="1" lang="ja-JP" altLang="en-US" sz="32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日</a:t>
            </a:r>
          </a:p>
        </p:txBody>
      </p:sp>
      <p:sp>
        <p:nvSpPr>
          <p:cNvPr id="6" name="正方形/長方形 5">
            <a:extLst>
              <a:ext uri="{FF2B5EF4-FFF2-40B4-BE49-F238E27FC236}">
                <a16:creationId xmlns:a16="http://schemas.microsoft.com/office/drawing/2014/main" id="{E8E3EA2A-6A50-5694-D64C-3E999726285F}"/>
              </a:ext>
            </a:extLst>
          </p:cNvPr>
          <p:cNvSpPr/>
          <p:nvPr/>
        </p:nvSpPr>
        <p:spPr>
          <a:xfrm>
            <a:off x="1068512" y="914400"/>
            <a:ext cx="9801546" cy="18698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045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6B90FF1-C2C7-E513-8A5E-8B24E64DC314}"/>
              </a:ext>
            </a:extLst>
          </p:cNvPr>
          <p:cNvSpPr txBox="1"/>
          <p:nvPr/>
        </p:nvSpPr>
        <p:spPr>
          <a:xfrm>
            <a:off x="161821" y="662620"/>
            <a:ext cx="11868358" cy="587853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ASCAPAP</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2023</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a:t>
            </a:r>
            <a: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5</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月</a:t>
            </a:r>
            <a: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26〜28</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日）報告</a:t>
            </a:r>
            <a:b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参加国：</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18</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の国と地域から</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572</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名の参加があり、余剰金を一般会計に戻した。</a:t>
            </a:r>
            <a:endPar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定款並びに定款細則の修正</a:t>
            </a:r>
            <a:b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会員の規定について不明確事項があったため、実態に合わせて定款を修正すること提案し、代議員会で承認された。</a:t>
            </a:r>
            <a:endPar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名誉会員の推薦について</a:t>
            </a:r>
            <a:b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名誉会員の推薦は行わないこととした。</a:t>
            </a:r>
            <a:endPar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会計監査</a:t>
            </a:r>
            <a:b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2023</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9</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月</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3</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日に、飯田順三監事、松本英夫監事により、岡田俊代表理事同席のもと、</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2022</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年度決算および松本総会の決算について会計監査を実施いただいた。関係書類を精査の上、問題なく会計が執り行われているとのご判断をいただいた。</a:t>
            </a:r>
            <a:endPar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2022</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年度会計、</a:t>
            </a:r>
            <a: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2024</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年度予算案について</a:t>
            </a:r>
            <a:b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2022</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年度会計、</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2024</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年度予算案について理事会に諮り、承認を得た。これらを代議員会に諮り承認を得た。</a:t>
            </a:r>
          </a:p>
        </p:txBody>
      </p:sp>
      <p:sp>
        <p:nvSpPr>
          <p:cNvPr id="2" name="テキスト ボックス 1">
            <a:extLst>
              <a:ext uri="{FF2B5EF4-FFF2-40B4-BE49-F238E27FC236}">
                <a16:creationId xmlns:a16="http://schemas.microsoft.com/office/drawing/2014/main" id="{EAD2C42D-D98B-F821-A7AF-E6CC241ECFB1}"/>
              </a:ext>
            </a:extLst>
          </p:cNvPr>
          <p:cNvSpPr txBox="1"/>
          <p:nvPr/>
        </p:nvSpPr>
        <p:spPr>
          <a:xfrm>
            <a:off x="4322117" y="24460"/>
            <a:ext cx="354776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2023</a:t>
            </a:r>
            <a:r>
              <a:rPr kumimoji="1" lang="ja-JP" altLang="en-US" sz="32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年度活動報告</a:t>
            </a:r>
          </a:p>
        </p:txBody>
      </p:sp>
    </p:spTree>
    <p:extLst>
      <p:ext uri="{BB962C8B-B14F-4D97-AF65-F5344CB8AC3E}">
        <p14:creationId xmlns:p14="http://schemas.microsoft.com/office/powerpoint/2010/main" val="335349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6B90FF1-C2C7-E513-8A5E-8B24E64DC314}"/>
              </a:ext>
            </a:extLst>
          </p:cNvPr>
          <p:cNvSpPr txBox="1"/>
          <p:nvPr/>
        </p:nvSpPr>
        <p:spPr>
          <a:xfrm>
            <a:off x="161821" y="662620"/>
            <a:ext cx="11868358" cy="372409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選挙管理委員会について</a:t>
            </a:r>
            <a:b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若子理恵会員に委員長として選挙管理を依頼すること、上野千穂会員、金子浩二会員に委員就任を依頼することを理事会に諮り、承認を得た。</a:t>
            </a:r>
            <a:endPar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今後の総会について</a:t>
            </a:r>
            <a:b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2025</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福井（会長：小坂 浩隆 先生）　　　</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2026</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福岡（会長：山下 洋 先生）</a:t>
            </a:r>
            <a:b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2027</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神奈川（会長：小野 和哉 先生）</a:t>
            </a:r>
            <a:endPar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台湾児童青年精神医学会からの御礼</a:t>
            </a:r>
            <a:b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令和６年４月３日に台湾東部沖において発生した地震災害を受け、台湾児童青年精神医学会へのお悔やみを代表理事、災害対策委員会および国際委員会名で送付した。</a:t>
            </a:r>
          </a:p>
        </p:txBody>
      </p:sp>
      <p:sp>
        <p:nvSpPr>
          <p:cNvPr id="2" name="テキスト ボックス 1">
            <a:extLst>
              <a:ext uri="{FF2B5EF4-FFF2-40B4-BE49-F238E27FC236}">
                <a16:creationId xmlns:a16="http://schemas.microsoft.com/office/drawing/2014/main" id="{EAD2C42D-D98B-F821-A7AF-E6CC241ECFB1}"/>
              </a:ext>
            </a:extLst>
          </p:cNvPr>
          <p:cNvSpPr txBox="1"/>
          <p:nvPr/>
        </p:nvSpPr>
        <p:spPr>
          <a:xfrm>
            <a:off x="3417221" y="0"/>
            <a:ext cx="535755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2024</a:t>
            </a:r>
            <a:r>
              <a:rPr kumimoji="1" lang="ja-JP" altLang="en-US" sz="32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年度（</a:t>
            </a:r>
            <a:r>
              <a:rPr kumimoji="1" lang="en-US" altLang="ja-JP" sz="32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9</a:t>
            </a:r>
            <a:r>
              <a:rPr kumimoji="1" lang="ja-JP" altLang="en-US" sz="32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月まで）活動報告</a:t>
            </a:r>
          </a:p>
        </p:txBody>
      </p:sp>
      <p:sp>
        <p:nvSpPr>
          <p:cNvPr id="3" name="テキスト ボックス 2">
            <a:extLst>
              <a:ext uri="{FF2B5EF4-FFF2-40B4-BE49-F238E27FC236}">
                <a16:creationId xmlns:a16="http://schemas.microsoft.com/office/drawing/2014/main" id="{8F0C84C5-7211-51D7-FC51-966ACF70A7D2}"/>
              </a:ext>
            </a:extLst>
          </p:cNvPr>
          <p:cNvSpPr txBox="1"/>
          <p:nvPr/>
        </p:nvSpPr>
        <p:spPr>
          <a:xfrm>
            <a:off x="161821" y="4464561"/>
            <a:ext cx="11868358"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4</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．通院・在宅精神療法の「児童思春期支援指導加算の施設基準」に関連した研修</a:t>
            </a:r>
            <a:b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オンデマンドとオンラインを組み合わせ、</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4</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回の開催することとした。</a:t>
            </a:r>
            <a:endPar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startAt="5"/>
              <a:tabLst/>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名誉会員の推薦について</a:t>
            </a:r>
            <a:b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名誉会員の推薦は行わないこととした。</a:t>
            </a:r>
            <a:endPar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1791590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78CB8-93AE-BF6F-0A70-C8E3C011C612}"/>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B181E2A-72CC-58BC-F0D3-2C0133D1115D}"/>
              </a:ext>
            </a:extLst>
          </p:cNvPr>
          <p:cNvSpPr txBox="1"/>
          <p:nvPr/>
        </p:nvSpPr>
        <p:spPr>
          <a:xfrm>
            <a:off x="161821" y="0"/>
            <a:ext cx="11868358"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6</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．会計監査の報告</a:t>
            </a:r>
            <a:b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2024</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6</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月</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24</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日に、飯田順三監事、松本英夫監事により、岡田俊代表理事同席のもと、</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2023</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年度決算および弘前総会の決算について会計監査を実施いただいた。関係書類を精査の上、問題なく会計が執り行われているとのご判断をいただいた。</a:t>
            </a:r>
            <a:endPar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7</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2023</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年度会計、</a:t>
            </a:r>
            <a: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2025</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年度予算案について</a:t>
            </a:r>
            <a:b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2023</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年度会計、</a:t>
            </a:r>
            <a:r>
              <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2025</a:t>
            </a:r>
            <a:r>
              <a:rPr kumimoji="1" lang="ja-JP" altLang="en-US" sz="2400" b="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年度予算案について理事会に諮り、承認を得た。これらを本日の代議員会においてお諮りすることとした。</a:t>
            </a:r>
            <a:endPar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startAt="5"/>
              <a:tabLst/>
              <a:defRPr/>
            </a:pPr>
            <a:endParaRPr kumimoji="1" lang="en-US" altLang="ja-JP"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233256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1289655-D1CA-64BF-1FC0-CE26898F300D}"/>
              </a:ext>
            </a:extLst>
          </p:cNvPr>
          <p:cNvSpPr>
            <a:spLocks noGrp="1"/>
          </p:cNvSpPr>
          <p:nvPr>
            <p:ph type="title"/>
          </p:nvPr>
        </p:nvSpPr>
        <p:spPr>
          <a:xfrm>
            <a:off x="-910061" y="340514"/>
            <a:ext cx="14012119" cy="1325563"/>
          </a:xfrm>
        </p:spPr>
        <p:txBody>
          <a:bodyPr>
            <a:normAutofit fontScale="90000"/>
          </a:bodyPr>
          <a:lstStyle/>
          <a:p>
            <a:pPr algn="ctr"/>
            <a:r>
              <a:rPr lang="ja-JP" altLang="en-US"/>
              <a:t>　　</a:t>
            </a:r>
            <a:r>
              <a:rPr lang="en-US" altLang="ja-JP" b="1" dirty="0">
                <a:solidFill>
                  <a:schemeClr val="accent1">
                    <a:lumMod val="50000"/>
                  </a:schemeClr>
                </a:solidFill>
                <a:latin typeface="MS PGothic" panose="020B0600070205080204" pitchFamily="34" charset="-128"/>
                <a:ea typeface="MS PGothic" panose="020B0600070205080204" pitchFamily="34" charset="-128"/>
              </a:rPr>
              <a:t>2024</a:t>
            </a:r>
            <a:r>
              <a:rPr lang="ja-JP" altLang="en-US" b="1">
                <a:solidFill>
                  <a:schemeClr val="accent1">
                    <a:lumMod val="50000"/>
                  </a:schemeClr>
                </a:solidFill>
                <a:latin typeface="MS PGothic" panose="020B0600070205080204" pitchFamily="34" charset="-128"/>
                <a:ea typeface="MS PGothic" panose="020B0600070205080204" pitchFamily="34" charset="-128"/>
              </a:rPr>
              <a:t>年</a:t>
            </a:r>
            <a:r>
              <a:rPr lang="en-US" altLang="ja-JP" b="1" dirty="0">
                <a:solidFill>
                  <a:schemeClr val="accent1">
                    <a:lumMod val="50000"/>
                  </a:schemeClr>
                </a:solidFill>
                <a:latin typeface="MS PGothic" panose="020B0600070205080204" pitchFamily="34" charset="-128"/>
                <a:ea typeface="MS PGothic" panose="020B0600070205080204" pitchFamily="34" charset="-128"/>
              </a:rPr>
              <a:t>1</a:t>
            </a:r>
            <a:r>
              <a:rPr lang="ja-JP" altLang="en-US" b="1">
                <a:solidFill>
                  <a:schemeClr val="accent1">
                    <a:lumMod val="50000"/>
                  </a:schemeClr>
                </a:solidFill>
                <a:latin typeface="MS PGothic" panose="020B0600070205080204" pitchFamily="34" charset="-128"/>
                <a:ea typeface="MS PGothic" panose="020B0600070205080204" pitchFamily="34" charset="-128"/>
              </a:rPr>
              <a:t>月</a:t>
            </a:r>
            <a:r>
              <a:rPr lang="en-US" altLang="ja-JP" b="1" dirty="0">
                <a:solidFill>
                  <a:schemeClr val="accent1">
                    <a:lumMod val="50000"/>
                  </a:schemeClr>
                </a:solidFill>
                <a:latin typeface="MS PGothic" panose="020B0600070205080204" pitchFamily="34" charset="-128"/>
                <a:ea typeface="MS PGothic" panose="020B0600070205080204" pitchFamily="34" charset="-128"/>
              </a:rPr>
              <a:t>1</a:t>
            </a:r>
            <a:r>
              <a:rPr lang="ja-JP" altLang="en-US" b="1">
                <a:solidFill>
                  <a:schemeClr val="accent1">
                    <a:lumMod val="50000"/>
                  </a:schemeClr>
                </a:solidFill>
                <a:latin typeface="MS PGothic" panose="020B0600070205080204" pitchFamily="34" charset="-128"/>
                <a:ea typeface="MS PGothic" panose="020B0600070205080204" pitchFamily="34" charset="-128"/>
              </a:rPr>
              <a:t>日に発生した</a:t>
            </a:r>
            <a:br>
              <a:rPr lang="en-US" altLang="ja-JP" b="1" dirty="0">
                <a:solidFill>
                  <a:schemeClr val="accent1">
                    <a:lumMod val="50000"/>
                  </a:schemeClr>
                </a:solidFill>
                <a:latin typeface="MS PGothic" panose="020B0600070205080204" pitchFamily="34" charset="-128"/>
                <a:ea typeface="MS PGothic" panose="020B0600070205080204" pitchFamily="34" charset="-128"/>
              </a:rPr>
            </a:br>
            <a:r>
              <a:rPr lang="ja-JP" altLang="en-US" b="1">
                <a:solidFill>
                  <a:schemeClr val="accent1">
                    <a:lumMod val="50000"/>
                  </a:schemeClr>
                </a:solidFill>
                <a:latin typeface="MS PGothic" panose="020B0600070205080204" pitchFamily="34" charset="-128"/>
                <a:ea typeface="MS PGothic" panose="020B0600070205080204" pitchFamily="34" charset="-128"/>
              </a:rPr>
              <a:t>能登半島地震への対応について</a:t>
            </a:r>
            <a:br>
              <a:rPr lang="ja-JP" altLang="en-US" b="1">
                <a:solidFill>
                  <a:schemeClr val="accent1">
                    <a:lumMod val="50000"/>
                  </a:schemeClr>
                </a:solidFill>
                <a:latin typeface="MS PGothic" panose="020B0600070205080204" pitchFamily="34" charset="-128"/>
                <a:ea typeface="MS PGothic" panose="020B0600070205080204" pitchFamily="34" charset="-128"/>
              </a:rPr>
            </a:br>
            <a:endParaRPr lang="ja-JP" altLang="en-US" b="1" dirty="0">
              <a:solidFill>
                <a:schemeClr val="accent1">
                  <a:lumMod val="50000"/>
                </a:schemeClr>
              </a:solidFill>
              <a:latin typeface="MS PGothic" panose="020B0600070205080204" pitchFamily="34" charset="-128"/>
              <a:ea typeface="MS PGothic" panose="020B0600070205080204" pitchFamily="34" charset="-128"/>
            </a:endParaRPr>
          </a:p>
        </p:txBody>
      </p:sp>
      <p:sp>
        <p:nvSpPr>
          <p:cNvPr id="4" name="コンテンツ プレースホルダー 3">
            <a:extLst>
              <a:ext uri="{FF2B5EF4-FFF2-40B4-BE49-F238E27FC236}">
                <a16:creationId xmlns:a16="http://schemas.microsoft.com/office/drawing/2014/main" id="{12E4633C-C5E3-0EA3-CEE4-C6009D7BE85A}"/>
              </a:ext>
            </a:extLst>
          </p:cNvPr>
          <p:cNvSpPr>
            <a:spLocks noGrp="1"/>
          </p:cNvSpPr>
          <p:nvPr>
            <p:ph idx="1"/>
          </p:nvPr>
        </p:nvSpPr>
        <p:spPr>
          <a:xfrm>
            <a:off x="311216" y="1422315"/>
            <a:ext cx="11569566" cy="5435685"/>
          </a:xfrm>
        </p:spPr>
        <p:txBody>
          <a:bodyPr>
            <a:normAutofit fontScale="70000" lnSpcReduction="20000"/>
          </a:bodyPr>
          <a:lstStyle/>
          <a:p>
            <a:pPr marL="0" lvl="0" indent="0" algn="just">
              <a:lnSpc>
                <a:spcPct val="115000"/>
              </a:lnSpc>
              <a:buNone/>
            </a:pPr>
            <a:r>
              <a:rPr lang="ja-JP" altLang="en-US" sz="1600" b="1" dirty="0">
                <a:solidFill>
                  <a:schemeClr val="accent1">
                    <a:lumMod val="50000"/>
                  </a:schemeClr>
                </a:solidFill>
                <a:latin typeface="MS PGothic" panose="020B0600070205080204" pitchFamily="34" charset="-128"/>
                <a:ea typeface="MS PGothic" panose="020B0600070205080204" pitchFamily="34" charset="-128"/>
              </a:rPr>
              <a:t>　</a:t>
            </a:r>
            <a:r>
              <a:rPr lang="en-US" altLang="ja-JP" sz="4200" dirty="0">
                <a:latin typeface="MS Gothic" panose="020B0609070205080204" pitchFamily="49" charset="-128"/>
                <a:ea typeface="MS Gothic" panose="020B0609070205080204" pitchFamily="49" charset="-128"/>
              </a:rPr>
              <a:t>2024</a:t>
            </a:r>
            <a:r>
              <a:rPr lang="ja-JP" altLang="en-US" sz="4200" dirty="0">
                <a:latin typeface="MS Gothic" panose="020B0609070205080204" pitchFamily="49" charset="-128"/>
                <a:ea typeface="MS Gothic" panose="020B0609070205080204" pitchFamily="49" charset="-128"/>
              </a:rPr>
              <a:t>年</a:t>
            </a:r>
            <a:r>
              <a:rPr lang="en-US" altLang="ja-JP" sz="4200" dirty="0">
                <a:latin typeface="MS Gothic" panose="020B0609070205080204" pitchFamily="49" charset="-128"/>
                <a:ea typeface="MS Gothic" panose="020B0609070205080204" pitchFamily="49" charset="-128"/>
              </a:rPr>
              <a:t>1</a:t>
            </a:r>
            <a:r>
              <a:rPr lang="ja-JP" altLang="en-US" sz="4200" dirty="0">
                <a:latin typeface="MS Gothic" panose="020B0609070205080204" pitchFamily="49" charset="-128"/>
                <a:ea typeface="MS Gothic" panose="020B0609070205080204" pitchFamily="49" charset="-128"/>
              </a:rPr>
              <a:t>月</a:t>
            </a:r>
            <a:r>
              <a:rPr lang="en-US" altLang="ja-JP" sz="4200" dirty="0">
                <a:latin typeface="MS Gothic" panose="020B0609070205080204" pitchFamily="49" charset="-128"/>
                <a:ea typeface="MS Gothic" panose="020B0609070205080204" pitchFamily="49" charset="-128"/>
              </a:rPr>
              <a:t>1</a:t>
            </a:r>
            <a:r>
              <a:rPr lang="ja-JP" altLang="en-US" sz="4200" dirty="0">
                <a:latin typeface="MS Gothic" panose="020B0609070205080204" pitchFamily="49" charset="-128"/>
                <a:ea typeface="MS Gothic" panose="020B0609070205080204" pitchFamily="49" charset="-128"/>
              </a:rPr>
              <a:t>日に発生した能登半島地震で、被災された方々にお悔やみを申し上げます。</a:t>
            </a:r>
            <a:endParaRPr lang="en-US" altLang="ja-JP" sz="4200" dirty="0">
              <a:latin typeface="MS Gothic" panose="020B0609070205080204" pitchFamily="49" charset="-128"/>
              <a:ea typeface="MS Gothic" panose="020B0609070205080204" pitchFamily="49" charset="-128"/>
            </a:endParaRPr>
          </a:p>
          <a:p>
            <a:pPr marL="0" lvl="0" indent="0" algn="just">
              <a:lnSpc>
                <a:spcPct val="115000"/>
              </a:lnSpc>
              <a:buNone/>
            </a:pPr>
            <a:r>
              <a:rPr lang="ja-JP" altLang="en-US" sz="4200" dirty="0">
                <a:latin typeface="MS Gothic" panose="020B0609070205080204" pitchFamily="49" charset="-128"/>
                <a:ea typeface="MS Gothic" panose="020B0609070205080204" pitchFamily="49" charset="-128"/>
              </a:rPr>
              <a:t>　本学会としましては、災害対策委員会を中心として活動し、発生翌日より情報収集に努めるとともに、</a:t>
            </a:r>
            <a:r>
              <a:rPr lang="ja-JP" altLang="ja-JP" sz="4200" kern="100" dirty="0">
                <a:effectLst/>
                <a:latin typeface="MS Gothic" panose="020B0609070205080204" pitchFamily="49" charset="-128"/>
                <a:ea typeface="MS Gothic" panose="020B0609070205080204" pitchFamily="49" charset="-128"/>
                <a:cs typeface="Times New Roman" panose="02020603050405020304" pitchFamily="18" charset="0"/>
              </a:rPr>
              <a:t>学会</a:t>
            </a:r>
            <a:r>
              <a:rPr lang="ja-JP" altLang="en-US" sz="4200" kern="100" dirty="0">
                <a:latin typeface="MS Gothic" panose="020B0609070205080204" pitchFamily="49" charset="-128"/>
                <a:ea typeface="MS Gothic" panose="020B0609070205080204" pitchFamily="49" charset="-128"/>
                <a:cs typeface="Times New Roman" panose="02020603050405020304" pitchFamily="18" charset="0"/>
              </a:rPr>
              <a:t>ホームページによる</a:t>
            </a:r>
            <a:r>
              <a:rPr lang="ja-JP" altLang="en-US" sz="4200" kern="100" dirty="0">
                <a:effectLst/>
                <a:latin typeface="MS Gothic" panose="020B0609070205080204" pitchFamily="49" charset="-128"/>
                <a:ea typeface="MS Gothic" panose="020B0609070205080204" pitchFamily="49" charset="-128"/>
                <a:cs typeface="Times New Roman" panose="02020603050405020304" pitchFamily="18" charset="0"/>
              </a:rPr>
              <a:t>情報提供、マスコミ対応、ウェブ講演会の提供に取り組んできました。さらに、</a:t>
            </a:r>
            <a:r>
              <a:rPr lang="ja-JP" altLang="ja-JP" sz="4200" kern="100" dirty="0">
                <a:effectLst/>
                <a:latin typeface="MS Gothic" panose="020B0609070205080204" pitchFamily="49" charset="-128"/>
                <a:ea typeface="MS Gothic" panose="020B0609070205080204" pitchFamily="49" charset="-128"/>
                <a:cs typeface="Times New Roman" panose="02020603050405020304" pitchFamily="18" charset="0"/>
              </a:rPr>
              <a:t>日本精神神経学会と連携を図り</a:t>
            </a:r>
            <a:r>
              <a:rPr lang="ja-JP" altLang="en-US" sz="4200" kern="100" dirty="0">
                <a:effectLst/>
                <a:latin typeface="MS Gothic" panose="020B0609070205080204" pitchFamily="49" charset="-128"/>
                <a:ea typeface="MS Gothic" panose="020B0609070205080204" pitchFamily="49" charset="-128"/>
                <a:cs typeface="Times New Roman" panose="02020603050405020304" pitchFamily="18" charset="0"/>
              </a:rPr>
              <a:t>、</a:t>
            </a:r>
            <a:r>
              <a:rPr lang="ja-JP" altLang="ja-JP" sz="4200" kern="100" dirty="0">
                <a:effectLst/>
                <a:latin typeface="MS Gothic" panose="020B0609070205080204" pitchFamily="49" charset="-128"/>
                <a:ea typeface="MS Gothic" panose="020B0609070205080204" pitchFamily="49" charset="-128"/>
                <a:cs typeface="Times New Roman" panose="02020603050405020304" pitchFamily="18" charset="0"/>
              </a:rPr>
              <a:t>特設サイト</a:t>
            </a:r>
            <a:r>
              <a:rPr lang="ja-JP" altLang="en-US" sz="4200" kern="100" dirty="0">
                <a:effectLst/>
                <a:latin typeface="MS Gothic" panose="020B0609070205080204" pitchFamily="49" charset="-128"/>
                <a:ea typeface="MS Gothic" panose="020B0609070205080204" pitchFamily="49" charset="-128"/>
                <a:cs typeface="Times New Roman" panose="02020603050405020304" pitchFamily="18" charset="0"/>
              </a:rPr>
              <a:t>に本</a:t>
            </a:r>
            <a:r>
              <a:rPr lang="ja-JP" altLang="ja-JP" sz="4200" kern="100" dirty="0">
                <a:effectLst/>
                <a:latin typeface="MS Gothic" panose="020B0609070205080204" pitchFamily="49" charset="-128"/>
                <a:ea typeface="MS Gothic" panose="020B0609070205080204" pitchFamily="49" charset="-128"/>
                <a:cs typeface="Times New Roman" panose="02020603050405020304" pitchFamily="18" charset="0"/>
              </a:rPr>
              <a:t>学会</a:t>
            </a:r>
            <a:r>
              <a:rPr lang="ja-JP" altLang="en-US" sz="4200" kern="100" dirty="0">
                <a:effectLst/>
                <a:latin typeface="MS Gothic" panose="020B0609070205080204" pitchFamily="49" charset="-128"/>
                <a:ea typeface="MS Gothic" panose="020B0609070205080204" pitchFamily="49" charset="-128"/>
                <a:cs typeface="Times New Roman" panose="02020603050405020304" pitchFamily="18" charset="0"/>
              </a:rPr>
              <a:t>が作成した資材</a:t>
            </a:r>
            <a:r>
              <a:rPr lang="ja-JP" altLang="ja-JP" sz="4200" kern="100" dirty="0">
                <a:effectLst/>
                <a:latin typeface="MS Gothic" panose="020B0609070205080204" pitchFamily="49" charset="-128"/>
                <a:ea typeface="MS Gothic" panose="020B0609070205080204" pitchFamily="49" charset="-128"/>
                <a:cs typeface="Times New Roman" panose="02020603050405020304" pitchFamily="18" charset="0"/>
              </a:rPr>
              <a:t>のリンクを提供し</a:t>
            </a:r>
            <a:r>
              <a:rPr lang="ja-JP" altLang="en-US" sz="4200" kern="100" dirty="0">
                <a:effectLst/>
                <a:latin typeface="MS Gothic" panose="020B0609070205080204" pitchFamily="49" charset="-128"/>
                <a:ea typeface="MS Gothic" panose="020B0609070205080204" pitchFamily="49" charset="-128"/>
                <a:cs typeface="Times New Roman" panose="02020603050405020304" pitchFamily="18" charset="0"/>
              </a:rPr>
              <a:t>ました。</a:t>
            </a:r>
            <a:endParaRPr lang="en-US" altLang="ja-JP" sz="4200" kern="100" dirty="0">
              <a:effectLst/>
              <a:latin typeface="MS Gothic" panose="020B0609070205080204" pitchFamily="49" charset="-128"/>
              <a:ea typeface="MS Gothic" panose="020B0609070205080204" pitchFamily="49" charset="-128"/>
              <a:cs typeface="Times New Roman" panose="02020603050405020304" pitchFamily="18" charset="0"/>
            </a:endParaRPr>
          </a:p>
          <a:p>
            <a:pPr marL="0" lvl="0" indent="0" algn="just">
              <a:lnSpc>
                <a:spcPct val="115000"/>
              </a:lnSpc>
              <a:buNone/>
            </a:pPr>
            <a:r>
              <a:rPr lang="ja-JP" altLang="en-US" sz="4200" kern="100" dirty="0">
                <a:latin typeface="MS Gothic" panose="020B0609070205080204" pitchFamily="49" charset="-128"/>
                <a:ea typeface="MS Gothic" panose="020B0609070205080204" pitchFamily="49" charset="-128"/>
                <a:cs typeface="Times New Roman" panose="02020603050405020304" pitchFamily="18" charset="0"/>
              </a:rPr>
              <a:t>　現在も、心のケアを要する子どもを始め多くの被災者がいらっしゃいます。本学会員を含め、支援に取り組まれているすべての方々に敬意を表しますとともに、今後も本学会としてできることに最大限取り組んで参る所存です。</a:t>
            </a:r>
            <a:endParaRPr lang="en-US" altLang="ja-JP" sz="4200" kern="100" dirty="0">
              <a:latin typeface="MS Gothic" panose="020B0609070205080204" pitchFamily="49" charset="-128"/>
              <a:ea typeface="MS Gothic" panose="020B0609070205080204" pitchFamily="49" charset="-128"/>
              <a:cs typeface="Times New Roman" panose="02020603050405020304" pitchFamily="18" charset="0"/>
            </a:endParaRPr>
          </a:p>
          <a:p>
            <a:pPr marL="0" lvl="0" indent="0" algn="just">
              <a:lnSpc>
                <a:spcPct val="115000"/>
              </a:lnSpc>
              <a:buNone/>
            </a:pPr>
            <a:endParaRPr lang="en-US" altLang="ja-JP"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46856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D1F31-D83E-4A19-8188-152A9DED0656}"/>
              </a:ext>
            </a:extLst>
          </p:cNvPr>
          <p:cNvSpPr>
            <a:spLocks noGrp="1"/>
          </p:cNvSpPr>
          <p:nvPr>
            <p:ph type="ctrTitle"/>
          </p:nvPr>
        </p:nvSpPr>
        <p:spPr>
          <a:xfrm>
            <a:off x="1404937" y="958849"/>
            <a:ext cx="9382125" cy="1655763"/>
          </a:xfrm>
        </p:spPr>
        <p:txBody>
          <a:bodyPr>
            <a:normAutofit/>
          </a:bodyPr>
          <a:lstStyle/>
          <a:p>
            <a:r>
              <a:rPr kumimoji="1" lang="ja-JP" altLang="en-US" sz="4400">
                <a:solidFill>
                  <a:srgbClr val="002060"/>
                </a:solidFill>
                <a:latin typeface="MS Gothic" panose="020B0609070205080204" pitchFamily="49" charset="-128"/>
                <a:ea typeface="MS Gothic" panose="020B0609070205080204" pitchFamily="49" charset="-128"/>
              </a:rPr>
              <a:t>第</a:t>
            </a:r>
            <a:r>
              <a:rPr kumimoji="1" lang="en-US" altLang="ja-JP" sz="4400" dirty="0">
                <a:solidFill>
                  <a:srgbClr val="002060"/>
                </a:solidFill>
                <a:latin typeface="MS Gothic" panose="020B0609070205080204" pitchFamily="49" charset="-128"/>
                <a:ea typeface="MS Gothic" panose="020B0609070205080204" pitchFamily="49" charset="-128"/>
              </a:rPr>
              <a:t>65</a:t>
            </a:r>
            <a:r>
              <a:rPr kumimoji="1" lang="ja-JP" altLang="en-US" sz="4400">
                <a:solidFill>
                  <a:srgbClr val="002060"/>
                </a:solidFill>
                <a:latin typeface="MS Gothic" panose="020B0609070205080204" pitchFamily="49" charset="-128"/>
                <a:ea typeface="MS Gothic" panose="020B0609070205080204" pitchFamily="49" charset="-128"/>
              </a:rPr>
              <a:t>回</a:t>
            </a:r>
            <a:r>
              <a:rPr kumimoji="1" lang="ja-JP" altLang="en-US" sz="4400" dirty="0">
                <a:solidFill>
                  <a:srgbClr val="002060"/>
                </a:solidFill>
                <a:latin typeface="MS Gothic" panose="020B0609070205080204" pitchFamily="49" charset="-128"/>
                <a:ea typeface="MS Gothic" panose="020B0609070205080204" pitchFamily="49" charset="-128"/>
              </a:rPr>
              <a:t>日本児童青年精神医学会総会代表理事一般報告</a:t>
            </a:r>
          </a:p>
        </p:txBody>
      </p:sp>
      <p:sp>
        <p:nvSpPr>
          <p:cNvPr id="3" name="字幕 2">
            <a:extLst>
              <a:ext uri="{FF2B5EF4-FFF2-40B4-BE49-F238E27FC236}">
                <a16:creationId xmlns:a16="http://schemas.microsoft.com/office/drawing/2014/main" id="{1774B004-01C5-4D12-9B39-36FF79400967}"/>
              </a:ext>
            </a:extLst>
          </p:cNvPr>
          <p:cNvSpPr>
            <a:spLocks noGrp="1"/>
          </p:cNvSpPr>
          <p:nvPr>
            <p:ph type="subTitle" idx="1"/>
          </p:nvPr>
        </p:nvSpPr>
        <p:spPr>
          <a:xfrm>
            <a:off x="1714500" y="4421188"/>
            <a:ext cx="9144000" cy="1655762"/>
          </a:xfrm>
        </p:spPr>
        <p:txBody>
          <a:bodyPr>
            <a:normAutofit/>
          </a:bodyPr>
          <a:lstStyle/>
          <a:p>
            <a:r>
              <a:rPr kumimoji="1" lang="ja-JP" altLang="en-US" sz="3600" dirty="0">
                <a:solidFill>
                  <a:srgbClr val="002060"/>
                </a:solidFill>
                <a:latin typeface="MS Gothic" panose="020B0609070205080204" pitchFamily="49" charset="-128"/>
                <a:ea typeface="MS Gothic" panose="020B0609070205080204" pitchFamily="49" charset="-128"/>
              </a:rPr>
              <a:t>代表</a:t>
            </a:r>
            <a:r>
              <a:rPr kumimoji="1" lang="ja-JP" altLang="en-US" sz="3600">
                <a:solidFill>
                  <a:srgbClr val="002060"/>
                </a:solidFill>
                <a:latin typeface="MS Gothic" panose="020B0609070205080204" pitchFamily="49" charset="-128"/>
                <a:ea typeface="MS Gothic" panose="020B0609070205080204" pitchFamily="49" charset="-128"/>
              </a:rPr>
              <a:t>理事　</a:t>
            </a:r>
            <a:r>
              <a:rPr lang="ja-JP" altLang="en-US" sz="3600">
                <a:solidFill>
                  <a:srgbClr val="002060"/>
                </a:solidFill>
                <a:latin typeface="MS Gothic" panose="020B0609070205080204" pitchFamily="49" charset="-128"/>
                <a:ea typeface="MS Gothic" panose="020B0609070205080204" pitchFamily="49" charset="-128"/>
              </a:rPr>
              <a:t>岡田　俊</a:t>
            </a:r>
            <a:endParaRPr kumimoji="1" lang="ja-JP" altLang="en-US" sz="3600" dirty="0">
              <a:solidFill>
                <a:srgbClr val="002060"/>
              </a:solidFill>
              <a:latin typeface="MS Gothic" panose="020B0609070205080204" pitchFamily="49" charset="-128"/>
              <a:ea typeface="MS Gothic" panose="020B0609070205080204" pitchFamily="49" charset="-128"/>
            </a:endParaRPr>
          </a:p>
        </p:txBody>
      </p:sp>
      <p:pic>
        <p:nvPicPr>
          <p:cNvPr id="4" name="図 3">
            <a:extLst>
              <a:ext uri="{FF2B5EF4-FFF2-40B4-BE49-F238E27FC236}">
                <a16:creationId xmlns:a16="http://schemas.microsoft.com/office/drawing/2014/main" id="{4B725F1C-2176-970D-5481-723305A136D8}"/>
              </a:ext>
            </a:extLst>
          </p:cNvPr>
          <p:cNvPicPr>
            <a:picLocks noChangeAspect="1"/>
          </p:cNvPicPr>
          <p:nvPr/>
        </p:nvPicPr>
        <p:blipFill>
          <a:blip r:embed="rId2"/>
          <a:stretch>
            <a:fillRect/>
          </a:stretch>
        </p:blipFill>
        <p:spPr>
          <a:xfrm>
            <a:off x="346075" y="5956878"/>
            <a:ext cx="841148" cy="644756"/>
          </a:xfrm>
          <a:prstGeom prst="rect">
            <a:avLst/>
          </a:prstGeom>
        </p:spPr>
      </p:pic>
      <p:cxnSp>
        <p:nvCxnSpPr>
          <p:cNvPr id="6" name="直線コネクタ 5">
            <a:extLst>
              <a:ext uri="{FF2B5EF4-FFF2-40B4-BE49-F238E27FC236}">
                <a16:creationId xmlns:a16="http://schemas.microsoft.com/office/drawing/2014/main" id="{2B649B5D-88CB-B58A-C341-C1E5794649E5}"/>
              </a:ext>
            </a:extLst>
          </p:cNvPr>
          <p:cNvCxnSpPr/>
          <p:nvPr/>
        </p:nvCxnSpPr>
        <p:spPr>
          <a:xfrm>
            <a:off x="1404937" y="6279256"/>
            <a:ext cx="10351634"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283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A5513FF-67EB-885B-895B-F44E3ED34E37}"/>
              </a:ext>
            </a:extLst>
          </p:cNvPr>
          <p:cNvSpPr>
            <a:spLocks noGrp="1"/>
          </p:cNvSpPr>
          <p:nvPr>
            <p:ph type="title"/>
          </p:nvPr>
        </p:nvSpPr>
        <p:spPr>
          <a:xfrm>
            <a:off x="1094305" y="-1325563"/>
            <a:ext cx="10515600" cy="1325563"/>
          </a:xfrm>
        </p:spPr>
        <p:txBody>
          <a:bodyPr/>
          <a:lstStyle/>
          <a:p>
            <a:endParaRPr lang="ja-JP" altLang="en-US"/>
          </a:p>
        </p:txBody>
      </p:sp>
      <p:sp>
        <p:nvSpPr>
          <p:cNvPr id="5" name="コンテンツ プレースホルダー 4">
            <a:extLst>
              <a:ext uri="{FF2B5EF4-FFF2-40B4-BE49-F238E27FC236}">
                <a16:creationId xmlns:a16="http://schemas.microsoft.com/office/drawing/2014/main" id="{84032D38-64BB-FDF0-18F2-B77DF7377E42}"/>
              </a:ext>
            </a:extLst>
          </p:cNvPr>
          <p:cNvSpPr>
            <a:spLocks noGrp="1"/>
          </p:cNvSpPr>
          <p:nvPr>
            <p:ph sz="half" idx="2"/>
          </p:nvPr>
        </p:nvSpPr>
        <p:spPr>
          <a:xfrm>
            <a:off x="5617083" y="200834"/>
            <a:ext cx="5992822" cy="6400800"/>
          </a:xfrm>
        </p:spPr>
        <p:txBody>
          <a:bodyPr>
            <a:normAutofit/>
          </a:bodyPr>
          <a:lstStyle/>
          <a:p>
            <a:pPr marL="0" indent="0">
              <a:buNone/>
            </a:pPr>
            <a:endParaRPr lang="en-US" altLang="ja-JP" sz="2400" dirty="0">
              <a:latin typeface="MS Gothic" panose="020B0609070205080204" pitchFamily="49" charset="-128"/>
              <a:ea typeface="MS Gothic" panose="020B0609070205080204" pitchFamily="49" charset="-128"/>
            </a:endParaRPr>
          </a:p>
          <a:p>
            <a:r>
              <a:rPr lang="ja-JP" altLang="en-US" sz="2400">
                <a:latin typeface="MS Gothic" panose="020B0609070205080204" pitchFamily="49" charset="-128"/>
                <a:ea typeface="MS Gothic" panose="020B0609070205080204" pitchFamily="49" charset="-128"/>
              </a:rPr>
              <a:t>早い段階から独創的なポスター、魅力あるプログラムを取り入れられ、本日の開催に至りました上野修一会長、堀内史枝副会長、河邉憲太郎事務局長、愛媛大学精神科の先生方に敬意を表します。</a:t>
            </a:r>
            <a:endParaRPr lang="en-US" altLang="ja-JP" sz="2400" dirty="0">
              <a:latin typeface="MS Gothic" panose="020B0609070205080204" pitchFamily="49" charset="-128"/>
              <a:ea typeface="MS Gothic" panose="020B0609070205080204" pitchFamily="49" charset="-128"/>
            </a:endParaRPr>
          </a:p>
          <a:p>
            <a:r>
              <a:rPr lang="ja-JP" altLang="en-US" sz="2400">
                <a:latin typeface="MS Gothic" panose="020B0609070205080204" pitchFamily="49" charset="-128"/>
                <a:ea typeface="MS Gothic" panose="020B0609070205080204" pitchFamily="49" charset="-128"/>
              </a:rPr>
              <a:t>愛媛大学では、</a:t>
            </a:r>
            <a:r>
              <a:rPr lang="en-US" altLang="ja-JP" sz="2400" dirty="0">
                <a:latin typeface="MS Gothic" panose="020B0609070205080204" pitchFamily="49" charset="-128"/>
                <a:ea typeface="MS Gothic" panose="020B0609070205080204" pitchFamily="49" charset="-128"/>
              </a:rPr>
              <a:t>2003</a:t>
            </a:r>
            <a:r>
              <a:rPr lang="ja-JP" altLang="en-US" sz="2400">
                <a:latin typeface="MS Gothic" panose="020B0609070205080204" pitchFamily="49" charset="-128"/>
                <a:ea typeface="MS Gothic" panose="020B0609070205080204" pitchFamily="49" charset="-128"/>
              </a:rPr>
              <a:t>年に児童精神科の専門外来が始まり、</a:t>
            </a:r>
            <a:r>
              <a:rPr lang="en-US" altLang="ja-JP" sz="2400" dirty="0">
                <a:latin typeface="MS Gothic" panose="020B0609070205080204" pitchFamily="49" charset="-128"/>
                <a:ea typeface="MS Gothic" panose="020B0609070205080204" pitchFamily="49" charset="-128"/>
              </a:rPr>
              <a:t>2015</a:t>
            </a:r>
            <a:r>
              <a:rPr lang="ja-JP" altLang="en-US" sz="2400">
                <a:latin typeface="MS Gothic" panose="020B0609070205080204" pitchFamily="49" charset="-128"/>
                <a:ea typeface="MS Gothic" panose="020B0609070205080204" pitchFamily="49" charset="-128"/>
              </a:rPr>
              <a:t>年に子どものこころセンターが独立、</a:t>
            </a:r>
            <a:r>
              <a:rPr lang="en-US" altLang="ja-JP" sz="2400" dirty="0">
                <a:latin typeface="MS Gothic" panose="020B0609070205080204" pitchFamily="49" charset="-128"/>
                <a:ea typeface="MS Gothic" panose="020B0609070205080204" pitchFamily="49" charset="-128"/>
              </a:rPr>
              <a:t>2023</a:t>
            </a:r>
            <a:r>
              <a:rPr lang="ja-JP" altLang="en-US" sz="2400">
                <a:latin typeface="MS Gothic" panose="020B0609070205080204" pitchFamily="49" charset="-128"/>
                <a:ea typeface="MS Gothic" panose="020B0609070205080204" pitchFamily="49" charset="-128"/>
              </a:rPr>
              <a:t>年に児童精神医学講座がスタートし、</a:t>
            </a:r>
            <a:r>
              <a:rPr lang="en-US" altLang="ja-JP" sz="2400" dirty="0">
                <a:latin typeface="MS Gothic" panose="020B0609070205080204" pitchFamily="49" charset="-128"/>
                <a:ea typeface="MS Gothic" panose="020B0609070205080204" pitchFamily="49" charset="-128"/>
              </a:rPr>
              <a:t>2024</a:t>
            </a:r>
            <a:r>
              <a:rPr lang="ja-JP" altLang="en-US" sz="2400">
                <a:latin typeface="MS Gothic" panose="020B0609070205080204" pitchFamily="49" charset="-128"/>
                <a:ea typeface="MS Gothic" panose="020B0609070205080204" pitchFamily="49" charset="-128"/>
              </a:rPr>
              <a:t>年</a:t>
            </a:r>
            <a:r>
              <a:rPr lang="en-US" altLang="ja-JP" sz="2400" dirty="0">
                <a:latin typeface="MS Gothic" panose="020B0609070205080204" pitchFamily="49" charset="-128"/>
                <a:ea typeface="MS Gothic" panose="020B0609070205080204" pitchFamily="49" charset="-128"/>
              </a:rPr>
              <a:t>11</a:t>
            </a:r>
            <a:r>
              <a:rPr lang="ja-JP" altLang="en-US" sz="2400">
                <a:latin typeface="MS Gothic" panose="020B0609070205080204" pitchFamily="49" charset="-128"/>
                <a:ea typeface="MS Gothic" panose="020B0609070205080204" pitchFamily="49" charset="-128"/>
              </a:rPr>
              <a:t>月には愛媛県の協力を得て児童・思春期精神科病床がオープンすると伺っております。このタイミングに、これまでの研究・実践の偉大な足跡を踏まえた大会をご準備いただけたことに感謝申し上げます。</a:t>
            </a:r>
            <a:endParaRPr lang="en-US" altLang="ja-JP" sz="2400" dirty="0">
              <a:latin typeface="MS Gothic" panose="020B0609070205080204" pitchFamily="49" charset="-128"/>
              <a:ea typeface="MS Gothic" panose="020B0609070205080204" pitchFamily="49" charset="-128"/>
            </a:endParaRPr>
          </a:p>
          <a:p>
            <a:endParaRPr lang="ja-JP" altLang="en-US" dirty="0"/>
          </a:p>
        </p:txBody>
      </p:sp>
      <p:pic>
        <p:nvPicPr>
          <p:cNvPr id="7" name="図 6">
            <a:extLst>
              <a:ext uri="{FF2B5EF4-FFF2-40B4-BE49-F238E27FC236}">
                <a16:creationId xmlns:a16="http://schemas.microsoft.com/office/drawing/2014/main" id="{BC712643-5D58-D249-0D7B-DCCB71A46151}"/>
              </a:ext>
            </a:extLst>
          </p:cNvPr>
          <p:cNvPicPr>
            <a:picLocks noChangeAspect="1"/>
          </p:cNvPicPr>
          <p:nvPr/>
        </p:nvPicPr>
        <p:blipFill>
          <a:blip r:embed="rId2"/>
          <a:stretch>
            <a:fillRect/>
          </a:stretch>
        </p:blipFill>
        <p:spPr>
          <a:xfrm>
            <a:off x="346075" y="5956878"/>
            <a:ext cx="841148" cy="644756"/>
          </a:xfrm>
          <a:prstGeom prst="rect">
            <a:avLst/>
          </a:prstGeom>
        </p:spPr>
      </p:pic>
      <p:cxnSp>
        <p:nvCxnSpPr>
          <p:cNvPr id="8" name="直線コネクタ 7">
            <a:extLst>
              <a:ext uri="{FF2B5EF4-FFF2-40B4-BE49-F238E27FC236}">
                <a16:creationId xmlns:a16="http://schemas.microsoft.com/office/drawing/2014/main" id="{66605179-87DF-72BC-0BC5-FB1FC4A7407C}"/>
              </a:ext>
            </a:extLst>
          </p:cNvPr>
          <p:cNvCxnSpPr/>
          <p:nvPr/>
        </p:nvCxnSpPr>
        <p:spPr>
          <a:xfrm>
            <a:off x="1404937" y="6279256"/>
            <a:ext cx="10351634"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2" name="図 1">
            <a:extLst>
              <a:ext uri="{FF2B5EF4-FFF2-40B4-BE49-F238E27FC236}">
                <a16:creationId xmlns:a16="http://schemas.microsoft.com/office/drawing/2014/main" id="{4E0305A9-1CD9-BD5B-9879-95FF508CA86F}"/>
              </a:ext>
            </a:extLst>
          </p:cNvPr>
          <p:cNvPicPr>
            <a:picLocks noChangeAspect="1"/>
          </p:cNvPicPr>
          <p:nvPr/>
        </p:nvPicPr>
        <p:blipFill>
          <a:blip r:embed="rId3"/>
          <a:stretch>
            <a:fillRect/>
          </a:stretch>
        </p:blipFill>
        <p:spPr>
          <a:xfrm>
            <a:off x="1288132" y="376433"/>
            <a:ext cx="3874176" cy="5488948"/>
          </a:xfrm>
          <a:prstGeom prst="rect">
            <a:avLst/>
          </a:prstGeom>
        </p:spPr>
      </p:pic>
    </p:spTree>
    <p:extLst>
      <p:ext uri="{BB962C8B-B14F-4D97-AF65-F5344CB8AC3E}">
        <p14:creationId xmlns:p14="http://schemas.microsoft.com/office/powerpoint/2010/main" val="271299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24B206-36BE-4E28-A33E-57A0DAEFD311}"/>
              </a:ext>
            </a:extLst>
          </p:cNvPr>
          <p:cNvSpPr>
            <a:spLocks noGrp="1"/>
          </p:cNvSpPr>
          <p:nvPr>
            <p:ph type="title"/>
          </p:nvPr>
        </p:nvSpPr>
        <p:spPr>
          <a:xfrm>
            <a:off x="709246" y="170570"/>
            <a:ext cx="10515600" cy="731643"/>
          </a:xfrm>
        </p:spPr>
        <p:txBody>
          <a:bodyPr>
            <a:normAutofit/>
          </a:bodyPr>
          <a:lstStyle/>
          <a:p>
            <a:pPr algn="ctr"/>
            <a:r>
              <a:rPr lang="ja-JP" altLang="en-US" dirty="0">
                <a:solidFill>
                  <a:srgbClr val="002060"/>
                </a:solidFill>
                <a:latin typeface="MS PGothic" panose="020B0600070205080204" pitchFamily="34" charset="-128"/>
                <a:ea typeface="MS PGothic" panose="020B0600070205080204" pitchFamily="34" charset="-128"/>
              </a:rPr>
              <a:t>学会会</a:t>
            </a:r>
            <a:r>
              <a:rPr lang="ja-JP" altLang="en-US">
                <a:solidFill>
                  <a:srgbClr val="002060"/>
                </a:solidFill>
                <a:latin typeface="MS PGothic" panose="020B0600070205080204" pitchFamily="34" charset="-128"/>
                <a:ea typeface="MS PGothic" panose="020B0600070205080204" pitchFamily="34" charset="-128"/>
              </a:rPr>
              <a:t>員数（令和５年度末）</a:t>
            </a:r>
            <a:endParaRPr lang="ja-JP" altLang="en-US" dirty="0">
              <a:solidFill>
                <a:srgbClr val="002060"/>
              </a:solidFill>
              <a:latin typeface="MS PGothic" panose="020B0600070205080204" pitchFamily="34" charset="-128"/>
              <a:ea typeface="MS PGothic" panose="020B0600070205080204" pitchFamily="34" charset="-128"/>
            </a:endParaRPr>
          </a:p>
        </p:txBody>
      </p:sp>
      <p:sp>
        <p:nvSpPr>
          <p:cNvPr id="6" name="コンテンツ プレースホルダー 5">
            <a:extLst>
              <a:ext uri="{FF2B5EF4-FFF2-40B4-BE49-F238E27FC236}">
                <a16:creationId xmlns:a16="http://schemas.microsoft.com/office/drawing/2014/main" id="{0588F9F8-1348-4036-AF0C-9B65E516D306}"/>
              </a:ext>
            </a:extLst>
          </p:cNvPr>
          <p:cNvSpPr>
            <a:spLocks noGrp="1"/>
          </p:cNvSpPr>
          <p:nvPr>
            <p:ph idx="1"/>
          </p:nvPr>
        </p:nvSpPr>
        <p:spPr>
          <a:xfrm>
            <a:off x="709246" y="884200"/>
            <a:ext cx="10923872" cy="5980497"/>
          </a:xfrm>
        </p:spPr>
        <p:txBody>
          <a:bodyPr>
            <a:normAutofit/>
          </a:bodyPr>
          <a:lstStyle/>
          <a:p>
            <a:r>
              <a:rPr lang="ja-JP" altLang="en-US">
                <a:latin typeface="MS PGothic" panose="020B0600070205080204" pitchFamily="34" charset="-128"/>
                <a:ea typeface="MS PGothic" panose="020B0600070205080204" pitchFamily="34" charset="-128"/>
              </a:rPr>
              <a:t>一般会員</a:t>
            </a:r>
            <a:r>
              <a:rPr lang="en-US" altLang="ja-JP" dirty="0">
                <a:latin typeface="MS PGothic" panose="020B0600070205080204" pitchFamily="34" charset="-128"/>
                <a:ea typeface="MS PGothic" panose="020B0600070205080204" pitchFamily="34" charset="-128"/>
              </a:rPr>
              <a:t> 4,527</a:t>
            </a:r>
            <a:r>
              <a:rPr lang="ja-JP" altLang="en-US">
                <a:latin typeface="MS PGothic" panose="020B0600070205080204" pitchFamily="34" charset="-128"/>
                <a:ea typeface="MS PGothic" panose="020B0600070205080204" pitchFamily="34" charset="-128"/>
              </a:rPr>
              <a:t>名</a:t>
            </a:r>
            <a:endParaRPr lang="en-US" altLang="ja-JP" dirty="0">
              <a:latin typeface="MS PGothic" panose="020B0600070205080204" pitchFamily="34" charset="-128"/>
              <a:ea typeface="MS PGothic" panose="020B0600070205080204" pitchFamily="34" charset="-128"/>
            </a:endParaRPr>
          </a:p>
          <a:p>
            <a:endParaRPr lang="en-US" altLang="ja-JP" dirty="0">
              <a:latin typeface="MS PGothic" panose="020B0600070205080204" pitchFamily="34" charset="-128"/>
              <a:ea typeface="MS PGothic" panose="020B0600070205080204" pitchFamily="34" charset="-128"/>
            </a:endParaRPr>
          </a:p>
          <a:p>
            <a:pPr marL="0" indent="0">
              <a:buNone/>
            </a:pPr>
            <a:r>
              <a:rPr lang="ja-JP" altLang="en-US" dirty="0">
                <a:latin typeface="MS PGothic" panose="020B0600070205080204" pitchFamily="34" charset="-128"/>
                <a:ea typeface="MS PGothic" panose="020B0600070205080204" pitchFamily="34" charset="-128"/>
              </a:rPr>
              <a:t>　　　　　　　　　　　　　　　　　　　　</a:t>
            </a:r>
            <a:endParaRPr lang="en-US" altLang="ja-JP" dirty="0">
              <a:latin typeface="MS PGothic" panose="020B0600070205080204" pitchFamily="34" charset="-128"/>
              <a:ea typeface="MS PGothic" panose="020B0600070205080204" pitchFamily="34" charset="-128"/>
            </a:endParaRPr>
          </a:p>
          <a:p>
            <a:endParaRPr lang="en-US" altLang="ja-JP" dirty="0">
              <a:latin typeface="MS PGothic" panose="020B0600070205080204" pitchFamily="34" charset="-128"/>
              <a:ea typeface="MS PGothic" panose="020B0600070205080204" pitchFamily="34" charset="-128"/>
            </a:endParaRPr>
          </a:p>
          <a:p>
            <a:endParaRPr lang="en-US" altLang="ja-JP" dirty="0">
              <a:latin typeface="MS PGothic" panose="020B0600070205080204" pitchFamily="34" charset="-128"/>
              <a:ea typeface="MS PGothic" panose="020B0600070205080204" pitchFamily="34" charset="-128"/>
            </a:endParaRPr>
          </a:p>
          <a:p>
            <a:endParaRPr lang="en-US" altLang="ja-JP" dirty="0">
              <a:latin typeface="MS PGothic" panose="020B0600070205080204" pitchFamily="34" charset="-128"/>
              <a:ea typeface="MS PGothic" panose="020B0600070205080204" pitchFamily="34" charset="-128"/>
            </a:endParaRPr>
          </a:p>
          <a:p>
            <a:pPr marL="0" indent="0">
              <a:buNone/>
            </a:pPr>
            <a:endParaRPr lang="en-US" altLang="ja-JP" dirty="0">
              <a:latin typeface="MS PGothic" panose="020B0600070205080204" pitchFamily="34" charset="-128"/>
              <a:ea typeface="MS PGothic" panose="020B0600070205080204" pitchFamily="34" charset="-128"/>
            </a:endParaRPr>
          </a:p>
          <a:p>
            <a:r>
              <a:rPr lang="ja-JP" altLang="en-US" dirty="0">
                <a:latin typeface="MS PGothic" panose="020B0600070205080204" pitchFamily="34" charset="-128"/>
                <a:ea typeface="MS PGothic" panose="020B0600070205080204" pitchFamily="34" charset="-128"/>
              </a:rPr>
              <a:t>団体会</a:t>
            </a:r>
            <a:r>
              <a:rPr lang="ja-JP" altLang="en-US">
                <a:latin typeface="MS PGothic" panose="020B0600070205080204" pitchFamily="34" charset="-128"/>
                <a:ea typeface="MS PGothic" panose="020B0600070205080204" pitchFamily="34" charset="-128"/>
              </a:rPr>
              <a:t>員数　</a:t>
            </a:r>
            <a:r>
              <a:rPr lang="en-US" altLang="ja-JP" dirty="0">
                <a:latin typeface="MS PGothic" panose="020B0600070205080204" pitchFamily="34" charset="-128"/>
                <a:ea typeface="MS PGothic" panose="020B0600070205080204" pitchFamily="34" charset="-128"/>
              </a:rPr>
              <a:t>   232</a:t>
            </a:r>
            <a:r>
              <a:rPr lang="ja-JP" altLang="en-US">
                <a:latin typeface="MS PGothic" panose="020B0600070205080204" pitchFamily="34" charset="-128"/>
                <a:ea typeface="MS PGothic" panose="020B0600070205080204" pitchFamily="34" charset="-128"/>
              </a:rPr>
              <a:t>名</a:t>
            </a:r>
            <a:endParaRPr lang="en-US" altLang="ja-JP" dirty="0">
              <a:latin typeface="MS PGothic" panose="020B0600070205080204" pitchFamily="34" charset="-128"/>
              <a:ea typeface="MS PGothic" panose="020B0600070205080204" pitchFamily="34" charset="-128"/>
            </a:endParaRPr>
          </a:p>
          <a:p>
            <a:r>
              <a:rPr lang="ja-JP" altLang="en-US" dirty="0">
                <a:latin typeface="MS PGothic" panose="020B0600070205080204" pitchFamily="34" charset="-128"/>
                <a:ea typeface="MS PGothic" panose="020B0600070205080204" pitchFamily="34" charset="-128"/>
              </a:rPr>
              <a:t>名誉会</a:t>
            </a:r>
            <a:r>
              <a:rPr lang="ja-JP" altLang="en-US">
                <a:latin typeface="MS PGothic" panose="020B0600070205080204" pitchFamily="34" charset="-128"/>
                <a:ea typeface="MS PGothic" panose="020B0600070205080204" pitchFamily="34" charset="-128"/>
              </a:rPr>
              <a:t>員数　</a:t>
            </a:r>
            <a:r>
              <a:rPr lang="en-US" altLang="ja-JP" dirty="0">
                <a:latin typeface="MS PGothic" panose="020B0600070205080204" pitchFamily="34" charset="-128"/>
                <a:ea typeface="MS PGothic" panose="020B0600070205080204" pitchFamily="34" charset="-128"/>
              </a:rPr>
              <a:t>     20</a:t>
            </a:r>
            <a:r>
              <a:rPr lang="ja-JP" altLang="en-US">
                <a:latin typeface="MS PGothic" panose="020B0600070205080204" pitchFamily="34" charset="-128"/>
                <a:ea typeface="MS PGothic" panose="020B0600070205080204" pitchFamily="34" charset="-128"/>
              </a:rPr>
              <a:t>名</a:t>
            </a:r>
            <a:endParaRPr lang="en-US" altLang="ja-JP" dirty="0">
              <a:latin typeface="MS PGothic" panose="020B0600070205080204" pitchFamily="34" charset="-128"/>
              <a:ea typeface="MS PGothic" panose="020B0600070205080204" pitchFamily="34" charset="-128"/>
            </a:endParaRPr>
          </a:p>
          <a:p>
            <a:r>
              <a:rPr lang="ja-JP" altLang="en-US" dirty="0">
                <a:latin typeface="MS PGothic" panose="020B0600070205080204" pitchFamily="34" charset="-128"/>
                <a:ea typeface="MS PGothic" panose="020B0600070205080204" pitchFamily="34" charset="-128"/>
              </a:rPr>
              <a:t>学会</a:t>
            </a:r>
            <a:r>
              <a:rPr lang="ja-JP" altLang="en-US">
                <a:latin typeface="MS PGothic" panose="020B0600070205080204" pitchFamily="34" charset="-128"/>
                <a:ea typeface="MS PGothic" panose="020B0600070205080204" pitchFamily="34" charset="-128"/>
              </a:rPr>
              <a:t>認定医数　</a:t>
            </a:r>
            <a:r>
              <a:rPr lang="en-US" altLang="ja-JP" dirty="0">
                <a:latin typeface="MS PGothic" panose="020B0600070205080204" pitchFamily="34" charset="-128"/>
                <a:ea typeface="MS PGothic" panose="020B0600070205080204" pitchFamily="34" charset="-128"/>
              </a:rPr>
              <a:t>570</a:t>
            </a:r>
            <a:r>
              <a:rPr lang="ja-JP" altLang="en-US">
                <a:latin typeface="MS PGothic" panose="020B0600070205080204" pitchFamily="34" charset="-128"/>
                <a:ea typeface="MS PGothic" panose="020B0600070205080204" pitchFamily="34" charset="-128"/>
              </a:rPr>
              <a:t>名</a:t>
            </a:r>
            <a:br>
              <a:rPr lang="en-US" altLang="ja-JP" dirty="0">
                <a:latin typeface="MS PGothic" panose="020B0600070205080204" pitchFamily="34" charset="-128"/>
                <a:ea typeface="MS PGothic" panose="020B0600070205080204" pitchFamily="34" charset="-128"/>
              </a:rPr>
            </a:br>
            <a:endParaRPr lang="en-US" altLang="ja-JP" dirty="0">
              <a:latin typeface="MS PGothic" panose="020B0600070205080204" pitchFamily="34" charset="-128"/>
              <a:ea typeface="MS PGothic" panose="020B0600070205080204" pitchFamily="34" charset="-128"/>
            </a:endParaRPr>
          </a:p>
          <a:p>
            <a:endParaRPr lang="ja-JP" altLang="en-US" dirty="0"/>
          </a:p>
        </p:txBody>
      </p:sp>
      <p:graphicFrame>
        <p:nvGraphicFramePr>
          <p:cNvPr id="9" name="表 9">
            <a:extLst>
              <a:ext uri="{FF2B5EF4-FFF2-40B4-BE49-F238E27FC236}">
                <a16:creationId xmlns:a16="http://schemas.microsoft.com/office/drawing/2014/main" id="{B21726D8-AC8F-465A-98E6-F74333721E89}"/>
              </a:ext>
            </a:extLst>
          </p:cNvPr>
          <p:cNvGraphicFramePr>
            <a:graphicFrameLocks noGrp="1"/>
          </p:cNvGraphicFramePr>
          <p:nvPr>
            <p:extLst>
              <p:ext uri="{D42A27DB-BD31-4B8C-83A1-F6EECF244321}">
                <p14:modId xmlns:p14="http://schemas.microsoft.com/office/powerpoint/2010/main" val="4252027843"/>
              </p:ext>
            </p:extLst>
          </p:nvPr>
        </p:nvGraphicFramePr>
        <p:xfrm>
          <a:off x="709246" y="1411202"/>
          <a:ext cx="4262400" cy="2743200"/>
        </p:xfrm>
        <a:graphic>
          <a:graphicData uri="http://schemas.openxmlformats.org/drawingml/2006/table">
            <a:tbl>
              <a:tblPr firstRow="1" bandRow="1">
                <a:tableStyleId>{21E4AEA4-8DFA-4A89-87EB-49C32662AFE0}</a:tableStyleId>
              </a:tblPr>
              <a:tblGrid>
                <a:gridCol w="2038437">
                  <a:extLst>
                    <a:ext uri="{9D8B030D-6E8A-4147-A177-3AD203B41FA5}">
                      <a16:colId xmlns:a16="http://schemas.microsoft.com/office/drawing/2014/main" val="60934908"/>
                    </a:ext>
                  </a:extLst>
                </a:gridCol>
                <a:gridCol w="2223963">
                  <a:extLst>
                    <a:ext uri="{9D8B030D-6E8A-4147-A177-3AD203B41FA5}">
                      <a16:colId xmlns:a16="http://schemas.microsoft.com/office/drawing/2014/main" val="1798806069"/>
                    </a:ext>
                  </a:extLst>
                </a:gridCol>
              </a:tblGrid>
              <a:tr h="457175">
                <a:tc>
                  <a:txBody>
                    <a:bodyPr/>
                    <a:lstStyle/>
                    <a:p>
                      <a:pPr algn="ctr">
                        <a:lnSpc>
                          <a:spcPct val="100000"/>
                        </a:lnSpc>
                      </a:pPr>
                      <a:endParaRPr kumimoji="1" lang="ja-JP" altLang="en-US" sz="2400" b="1">
                        <a:solidFill>
                          <a:schemeClr val="tx2">
                            <a:lumMod val="50000"/>
                          </a:schemeClr>
                        </a:solidFill>
                        <a:latin typeface="MS PGothic" panose="020B0600070205080204" pitchFamily="34" charset="-128"/>
                        <a:ea typeface="MS PGothic" panose="020B0600070205080204" pitchFamily="34" charset="-128"/>
                      </a:endParaRPr>
                    </a:p>
                  </a:txBody>
                  <a:tcPr/>
                </a:tc>
                <a:tc>
                  <a:txBody>
                    <a:bodyPr/>
                    <a:lstStyle/>
                    <a:p>
                      <a:pPr algn="ctr">
                        <a:lnSpc>
                          <a:spcPct val="100000"/>
                        </a:lnSpc>
                      </a:pPr>
                      <a:r>
                        <a:rPr kumimoji="1" lang="ja-JP" altLang="en-US" sz="2400" b="1">
                          <a:solidFill>
                            <a:schemeClr val="bg1"/>
                          </a:solidFill>
                        </a:rPr>
                        <a:t>正会員数</a:t>
                      </a:r>
                      <a:endParaRPr kumimoji="1" lang="ja-JP" altLang="en-US" sz="2400" b="1" dirty="0">
                        <a:solidFill>
                          <a:schemeClr val="bg1"/>
                        </a:solidFill>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3713798099"/>
                  </a:ext>
                </a:extLst>
              </a:tr>
              <a:tr h="456957">
                <a:tc>
                  <a:txBody>
                    <a:bodyPr/>
                    <a:lstStyle/>
                    <a:p>
                      <a:pPr algn="ctr">
                        <a:lnSpc>
                          <a:spcPct val="100000"/>
                        </a:lnSpc>
                      </a:pPr>
                      <a:r>
                        <a:rPr kumimoji="1" lang="ja-JP" altLang="en-US" sz="2400" b="1">
                          <a:solidFill>
                            <a:schemeClr val="tx2">
                              <a:lumMod val="50000"/>
                            </a:schemeClr>
                          </a:solidFill>
                        </a:rPr>
                        <a:t>令和元年度</a:t>
                      </a:r>
                      <a:endParaRPr kumimoji="1" lang="ja-JP" altLang="en-US" sz="2400" b="1" dirty="0">
                        <a:solidFill>
                          <a:schemeClr val="tx2">
                            <a:lumMod val="50000"/>
                          </a:schemeClr>
                        </a:solidFill>
                        <a:latin typeface="MS PGothic" panose="020B0600070205080204" pitchFamily="34" charset="-128"/>
                        <a:ea typeface="MS PGothic" panose="020B0600070205080204" pitchFamily="34" charset="-128"/>
                      </a:endParaRPr>
                    </a:p>
                  </a:txBody>
                  <a:tcPr/>
                </a:tc>
                <a:tc>
                  <a:txBody>
                    <a:bodyPr/>
                    <a:lstStyle/>
                    <a:p>
                      <a:pPr algn="ctr">
                        <a:lnSpc>
                          <a:spcPct val="100000"/>
                        </a:lnSpc>
                      </a:pPr>
                      <a:r>
                        <a:rPr kumimoji="1" lang="en-US" altLang="ja-JP" sz="2400" b="1" dirty="0">
                          <a:solidFill>
                            <a:schemeClr val="tx2">
                              <a:lumMod val="50000"/>
                            </a:schemeClr>
                          </a:solidFill>
                        </a:rPr>
                        <a:t>4,320</a:t>
                      </a:r>
                      <a:r>
                        <a:rPr kumimoji="1" lang="ja-JP" altLang="en-US" sz="2400" b="1">
                          <a:solidFill>
                            <a:schemeClr val="tx2">
                              <a:lumMod val="50000"/>
                            </a:schemeClr>
                          </a:solidFill>
                        </a:rPr>
                        <a:t>名</a:t>
                      </a:r>
                      <a:endParaRPr kumimoji="1" lang="ja-JP" altLang="en-US" sz="2400" b="1" dirty="0">
                        <a:solidFill>
                          <a:schemeClr val="tx2">
                            <a:lumMod val="50000"/>
                          </a:schemeClr>
                        </a:solidFill>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1821508286"/>
                  </a:ext>
                </a:extLst>
              </a:tr>
              <a:tr h="439595">
                <a:tc>
                  <a:txBody>
                    <a:bodyPr/>
                    <a:lstStyle/>
                    <a:p>
                      <a:pPr algn="ctr">
                        <a:lnSpc>
                          <a:spcPct val="100000"/>
                        </a:lnSpc>
                      </a:pPr>
                      <a:r>
                        <a:rPr kumimoji="1" lang="ja-JP" altLang="en-US" sz="2400" b="1">
                          <a:solidFill>
                            <a:schemeClr val="tx2">
                              <a:lumMod val="50000"/>
                            </a:schemeClr>
                          </a:solidFill>
                        </a:rPr>
                        <a:t>令和２年度</a:t>
                      </a:r>
                      <a:endParaRPr kumimoji="1" lang="ja-JP" altLang="en-US" sz="2400" b="1" dirty="0">
                        <a:solidFill>
                          <a:schemeClr val="tx2">
                            <a:lumMod val="50000"/>
                          </a:schemeClr>
                        </a:solidFill>
                        <a:latin typeface="MS PGothic" panose="020B0600070205080204" pitchFamily="34" charset="-128"/>
                        <a:ea typeface="MS PGothic" panose="020B0600070205080204" pitchFamily="34" charset="-128"/>
                      </a:endParaRPr>
                    </a:p>
                  </a:txBody>
                  <a:tcPr/>
                </a:tc>
                <a:tc>
                  <a:txBody>
                    <a:bodyPr/>
                    <a:lstStyle/>
                    <a:p>
                      <a:pPr algn="ctr">
                        <a:lnSpc>
                          <a:spcPct val="100000"/>
                        </a:lnSpc>
                      </a:pPr>
                      <a:r>
                        <a:rPr kumimoji="1" lang="en-US" altLang="ja-JP" sz="2400" b="1" dirty="0">
                          <a:solidFill>
                            <a:schemeClr val="tx2">
                              <a:lumMod val="50000"/>
                            </a:schemeClr>
                          </a:solidFill>
                        </a:rPr>
                        <a:t>4,309</a:t>
                      </a:r>
                      <a:r>
                        <a:rPr kumimoji="1" lang="ja-JP" altLang="en-US" sz="2400" b="1">
                          <a:solidFill>
                            <a:schemeClr val="tx2">
                              <a:lumMod val="50000"/>
                            </a:schemeClr>
                          </a:solidFill>
                        </a:rPr>
                        <a:t>名</a:t>
                      </a:r>
                      <a:endParaRPr kumimoji="1" lang="ja-JP" altLang="en-US" sz="2400" b="1" dirty="0">
                        <a:solidFill>
                          <a:schemeClr val="tx2">
                            <a:lumMod val="50000"/>
                          </a:schemeClr>
                        </a:solidFill>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3651707957"/>
                  </a:ext>
                </a:extLst>
              </a:tr>
              <a:tr h="294668">
                <a:tc>
                  <a:txBody>
                    <a:bodyPr/>
                    <a:lstStyle/>
                    <a:p>
                      <a:pPr algn="ctr">
                        <a:lnSpc>
                          <a:spcPct val="100000"/>
                        </a:lnSpc>
                      </a:pPr>
                      <a:r>
                        <a:rPr kumimoji="1" lang="ja-JP" altLang="en-US" sz="2400" b="1">
                          <a:solidFill>
                            <a:schemeClr val="tx2">
                              <a:lumMod val="50000"/>
                            </a:schemeClr>
                          </a:solidFill>
                        </a:rPr>
                        <a:t>令和３年度</a:t>
                      </a:r>
                      <a:endParaRPr kumimoji="1" lang="ja-JP" altLang="en-US" sz="2400" b="1" dirty="0">
                        <a:solidFill>
                          <a:schemeClr val="tx2">
                            <a:lumMod val="50000"/>
                          </a:schemeClr>
                        </a:solidFill>
                        <a:latin typeface="MS PGothic" panose="020B0600070205080204" pitchFamily="34" charset="-128"/>
                        <a:ea typeface="MS PGothic" panose="020B0600070205080204" pitchFamily="34" charset="-128"/>
                      </a:endParaRPr>
                    </a:p>
                  </a:txBody>
                  <a:tcPr/>
                </a:tc>
                <a:tc>
                  <a:txBody>
                    <a:bodyPr/>
                    <a:lstStyle/>
                    <a:p>
                      <a:pPr algn="ctr">
                        <a:lnSpc>
                          <a:spcPct val="100000"/>
                        </a:lnSpc>
                      </a:pPr>
                      <a:r>
                        <a:rPr kumimoji="1" lang="en-US" altLang="ja-JP" sz="2400" b="1" dirty="0">
                          <a:solidFill>
                            <a:schemeClr val="tx2">
                              <a:lumMod val="50000"/>
                            </a:schemeClr>
                          </a:solidFill>
                        </a:rPr>
                        <a:t>4,397</a:t>
                      </a:r>
                      <a:r>
                        <a:rPr kumimoji="1" lang="ja-JP" altLang="en-US" sz="2400" b="1">
                          <a:solidFill>
                            <a:schemeClr val="tx2">
                              <a:lumMod val="50000"/>
                            </a:schemeClr>
                          </a:solidFill>
                        </a:rPr>
                        <a:t>名</a:t>
                      </a:r>
                      <a:endParaRPr kumimoji="1" lang="ja-JP" altLang="en-US" sz="2400" b="1" dirty="0">
                        <a:solidFill>
                          <a:schemeClr val="tx2">
                            <a:lumMod val="50000"/>
                          </a:schemeClr>
                        </a:solidFill>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2602642475"/>
                  </a:ext>
                </a:extLst>
              </a:tr>
              <a:tr h="411480">
                <a:tc>
                  <a:txBody>
                    <a:bodyPr/>
                    <a:lstStyle/>
                    <a:p>
                      <a:pPr algn="ctr">
                        <a:lnSpc>
                          <a:spcPct val="100000"/>
                        </a:lnSpc>
                      </a:pPr>
                      <a:r>
                        <a:rPr kumimoji="1" lang="ja-JP" altLang="en-US" sz="2400" b="1">
                          <a:solidFill>
                            <a:schemeClr val="tx2">
                              <a:lumMod val="50000"/>
                            </a:schemeClr>
                          </a:solidFill>
                        </a:rPr>
                        <a:t>令和４年度</a:t>
                      </a:r>
                      <a:endParaRPr kumimoji="1" lang="en-US" altLang="ja-JP" sz="2400" b="1" dirty="0">
                        <a:solidFill>
                          <a:schemeClr val="tx2">
                            <a:lumMod val="50000"/>
                          </a:schemeClr>
                        </a:solidFill>
                      </a:endParaRPr>
                    </a:p>
                  </a:txBody>
                  <a:tcPr/>
                </a:tc>
                <a:tc>
                  <a:txBody>
                    <a:bodyPr/>
                    <a:lstStyle/>
                    <a:p>
                      <a:pPr algn="ctr">
                        <a:lnSpc>
                          <a:spcPct val="100000"/>
                        </a:lnSpc>
                      </a:pPr>
                      <a:r>
                        <a:rPr kumimoji="1" lang="en-US" altLang="ja-JP" sz="2400" b="1" dirty="0">
                          <a:solidFill>
                            <a:schemeClr val="tx2">
                              <a:lumMod val="50000"/>
                            </a:schemeClr>
                          </a:solidFill>
                        </a:rPr>
                        <a:t>4,453</a:t>
                      </a:r>
                      <a:r>
                        <a:rPr kumimoji="1" lang="ja-JP" altLang="en-US" sz="2400" b="1">
                          <a:solidFill>
                            <a:schemeClr val="tx2">
                              <a:lumMod val="50000"/>
                            </a:schemeClr>
                          </a:solidFill>
                        </a:rPr>
                        <a:t>名</a:t>
                      </a:r>
                      <a:endParaRPr kumimoji="1" lang="en-US" altLang="ja-JP" sz="2400" b="1" dirty="0">
                        <a:solidFill>
                          <a:schemeClr val="tx2">
                            <a:lumMod val="50000"/>
                          </a:schemeClr>
                        </a:solidFill>
                      </a:endParaRPr>
                    </a:p>
                  </a:txBody>
                  <a:tcPr/>
                </a:tc>
                <a:extLst>
                  <a:ext uri="{0D108BD9-81ED-4DB2-BD59-A6C34878D82A}">
                    <a16:rowId xmlns:a16="http://schemas.microsoft.com/office/drawing/2014/main" val="3814080209"/>
                  </a:ext>
                </a:extLst>
              </a:tr>
              <a:tr h="411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a:solidFill>
                            <a:schemeClr val="tx2">
                              <a:lumMod val="50000"/>
                            </a:schemeClr>
                          </a:solidFill>
                        </a:rPr>
                        <a:t>令和５年度</a:t>
                      </a:r>
                      <a:endParaRPr kumimoji="1" lang="en-US" altLang="ja-JP" sz="2400" b="1" dirty="0">
                        <a:solidFill>
                          <a:schemeClr val="tx2">
                            <a:lumMod val="50000"/>
                          </a:schemeClr>
                        </a:solidFill>
                        <a:latin typeface="MS PGothic" panose="020B0600070205080204" pitchFamily="34" charset="-128"/>
                        <a:ea typeface="MS PGothic" panose="020B0600070205080204" pitchFamily="34"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dirty="0">
                          <a:solidFill>
                            <a:schemeClr val="tx2">
                              <a:lumMod val="50000"/>
                            </a:schemeClr>
                          </a:solidFill>
                        </a:rPr>
                        <a:t>4,527</a:t>
                      </a:r>
                      <a:r>
                        <a:rPr kumimoji="1" lang="ja-JP" altLang="en-US" sz="2400" b="1">
                          <a:solidFill>
                            <a:schemeClr val="tx2">
                              <a:lumMod val="50000"/>
                            </a:schemeClr>
                          </a:solidFill>
                        </a:rPr>
                        <a:t>名</a:t>
                      </a:r>
                      <a:endParaRPr kumimoji="1" lang="en-US" altLang="ja-JP" sz="2400" b="1" dirty="0">
                        <a:solidFill>
                          <a:schemeClr val="tx2">
                            <a:lumMod val="50000"/>
                          </a:schemeClr>
                        </a:solidFill>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3063117201"/>
                  </a:ext>
                </a:extLst>
              </a:tr>
            </a:tbl>
          </a:graphicData>
        </a:graphic>
      </p:graphicFrame>
      <p:pic>
        <p:nvPicPr>
          <p:cNvPr id="2" name="図 1">
            <a:extLst>
              <a:ext uri="{FF2B5EF4-FFF2-40B4-BE49-F238E27FC236}">
                <a16:creationId xmlns:a16="http://schemas.microsoft.com/office/drawing/2014/main" id="{837AF43E-EC33-0B6E-035F-D0C3A723D83A}"/>
              </a:ext>
            </a:extLst>
          </p:cNvPr>
          <p:cNvPicPr>
            <a:picLocks noChangeAspect="1"/>
          </p:cNvPicPr>
          <p:nvPr/>
        </p:nvPicPr>
        <p:blipFill>
          <a:blip r:embed="rId2"/>
          <a:stretch>
            <a:fillRect/>
          </a:stretch>
        </p:blipFill>
        <p:spPr>
          <a:xfrm>
            <a:off x="346075" y="5956878"/>
            <a:ext cx="841148" cy="644756"/>
          </a:xfrm>
          <a:prstGeom prst="rect">
            <a:avLst/>
          </a:prstGeom>
        </p:spPr>
      </p:pic>
      <p:cxnSp>
        <p:nvCxnSpPr>
          <p:cNvPr id="3" name="直線コネクタ 2">
            <a:extLst>
              <a:ext uri="{FF2B5EF4-FFF2-40B4-BE49-F238E27FC236}">
                <a16:creationId xmlns:a16="http://schemas.microsoft.com/office/drawing/2014/main" id="{8BDA9956-E317-8B9D-5D29-61B273FEEC09}"/>
              </a:ext>
            </a:extLst>
          </p:cNvPr>
          <p:cNvCxnSpPr/>
          <p:nvPr/>
        </p:nvCxnSpPr>
        <p:spPr>
          <a:xfrm>
            <a:off x="1404937" y="6279256"/>
            <a:ext cx="10351634"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表 3">
            <a:extLst>
              <a:ext uri="{FF2B5EF4-FFF2-40B4-BE49-F238E27FC236}">
                <a16:creationId xmlns:a16="http://schemas.microsoft.com/office/drawing/2014/main" id="{6323FEDF-7F07-BAB2-9C2F-229F05DCAB55}"/>
              </a:ext>
            </a:extLst>
          </p:cNvPr>
          <p:cNvGraphicFramePr>
            <a:graphicFrameLocks noGrp="1"/>
          </p:cNvGraphicFramePr>
          <p:nvPr>
            <p:extLst>
              <p:ext uri="{D42A27DB-BD31-4B8C-83A1-F6EECF244321}">
                <p14:modId xmlns:p14="http://schemas.microsoft.com/office/powerpoint/2010/main" val="3663208557"/>
              </p:ext>
            </p:extLst>
          </p:nvPr>
        </p:nvGraphicFramePr>
        <p:xfrm>
          <a:off x="5267324" y="956376"/>
          <a:ext cx="6578601" cy="5000502"/>
        </p:xfrm>
        <a:graphic>
          <a:graphicData uri="http://schemas.openxmlformats.org/drawingml/2006/table">
            <a:tbl>
              <a:tblPr/>
              <a:tblGrid>
                <a:gridCol w="2192867">
                  <a:extLst>
                    <a:ext uri="{9D8B030D-6E8A-4147-A177-3AD203B41FA5}">
                      <a16:colId xmlns:a16="http://schemas.microsoft.com/office/drawing/2014/main" val="3439882642"/>
                    </a:ext>
                  </a:extLst>
                </a:gridCol>
                <a:gridCol w="2527871">
                  <a:extLst>
                    <a:ext uri="{9D8B030D-6E8A-4147-A177-3AD203B41FA5}">
                      <a16:colId xmlns:a16="http://schemas.microsoft.com/office/drawing/2014/main" val="3641768414"/>
                    </a:ext>
                  </a:extLst>
                </a:gridCol>
                <a:gridCol w="1857863">
                  <a:extLst>
                    <a:ext uri="{9D8B030D-6E8A-4147-A177-3AD203B41FA5}">
                      <a16:colId xmlns:a16="http://schemas.microsoft.com/office/drawing/2014/main" val="4272848038"/>
                    </a:ext>
                  </a:extLst>
                </a:gridCol>
              </a:tblGrid>
              <a:tr h="125395">
                <a:tc gridSpan="2">
                  <a:txBody>
                    <a:bodyPr/>
                    <a:lstStyle/>
                    <a:p>
                      <a:pPr algn="ctr" fontAlgn="ctr"/>
                      <a:r>
                        <a:rPr lang="ja-JP" altLang="en-US" sz="1600" b="0">
                          <a:effectLst/>
                          <a:latin typeface="inherit"/>
                        </a:rPr>
                        <a:t>会 員 数　　</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en-US" altLang="ja-JP" sz="1600" b="0" dirty="0">
                          <a:effectLst/>
                          <a:latin typeface="inherit"/>
                        </a:rPr>
                        <a:t>4,527</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78955493"/>
                  </a:ext>
                </a:extLst>
              </a:tr>
              <a:tr h="265901">
                <a:tc rowSpan="4">
                  <a:txBody>
                    <a:bodyPr/>
                    <a:lstStyle/>
                    <a:p>
                      <a:pPr algn="ctr" fontAlgn="ctr"/>
                      <a:r>
                        <a:rPr lang="ja-JP" altLang="en-US" sz="1600" b="0">
                          <a:effectLst/>
                          <a:latin typeface="inherit"/>
                        </a:rPr>
                        <a:t>医　師</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600" b="0" dirty="0">
                          <a:effectLst/>
                          <a:latin typeface="inherit"/>
                        </a:rPr>
                        <a:t>精神科医</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6FA"/>
                    </a:solidFill>
                  </a:tcPr>
                </a:tc>
                <a:tc>
                  <a:txBody>
                    <a:bodyPr/>
                    <a:lstStyle/>
                    <a:p>
                      <a:pPr algn="ctr" fontAlgn="ctr"/>
                      <a:r>
                        <a:rPr lang="en-US" altLang="ja-JP" sz="1600" b="0" dirty="0">
                          <a:effectLst/>
                          <a:latin typeface="inherit"/>
                        </a:rPr>
                        <a:t>2,651</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6FA"/>
                    </a:solidFill>
                  </a:tcPr>
                </a:tc>
                <a:extLst>
                  <a:ext uri="{0D108BD9-81ED-4DB2-BD59-A6C34878D82A}">
                    <a16:rowId xmlns:a16="http://schemas.microsoft.com/office/drawing/2014/main" val="3737925563"/>
                  </a:ext>
                </a:extLst>
              </a:tr>
              <a:tr h="265901">
                <a:tc vMerge="1">
                  <a:txBody>
                    <a:bodyPr/>
                    <a:lstStyle/>
                    <a:p>
                      <a:endParaRPr kumimoji="1" lang="ja-JP" altLang="en-US"/>
                    </a:p>
                  </a:txBody>
                  <a:tcPr/>
                </a:tc>
                <a:tc>
                  <a:txBody>
                    <a:bodyPr/>
                    <a:lstStyle/>
                    <a:p>
                      <a:pPr algn="l" fontAlgn="ctr"/>
                      <a:r>
                        <a:rPr lang="ja-JP" altLang="en-US" sz="1600" b="0" dirty="0">
                          <a:effectLst/>
                          <a:latin typeface="inherit"/>
                        </a:rPr>
                        <a:t>小児科医</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600" b="0" dirty="0">
                          <a:effectLst/>
                          <a:latin typeface="inherit"/>
                        </a:rPr>
                        <a:t>417</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12658490"/>
                  </a:ext>
                </a:extLst>
              </a:tr>
              <a:tr h="444825">
                <a:tc vMerge="1">
                  <a:txBody>
                    <a:bodyPr/>
                    <a:lstStyle/>
                    <a:p>
                      <a:endParaRPr kumimoji="1" lang="ja-JP" altLang="en-US"/>
                    </a:p>
                  </a:txBody>
                  <a:tcPr/>
                </a:tc>
                <a:tc>
                  <a:txBody>
                    <a:bodyPr/>
                    <a:lstStyle/>
                    <a:p>
                      <a:pPr algn="l" fontAlgn="ctr"/>
                      <a:r>
                        <a:rPr lang="ja-JP" altLang="en-US" sz="1600" b="0" dirty="0">
                          <a:effectLst/>
                          <a:latin typeface="inherit"/>
                        </a:rPr>
                        <a:t>上記以外の医師・歯科医</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6FA"/>
                    </a:solidFill>
                  </a:tcPr>
                </a:tc>
                <a:tc>
                  <a:txBody>
                    <a:bodyPr/>
                    <a:lstStyle/>
                    <a:p>
                      <a:pPr algn="ctr" fontAlgn="ctr"/>
                      <a:r>
                        <a:rPr lang="en-US" altLang="ja-JP" sz="1600" b="0" dirty="0">
                          <a:effectLst/>
                          <a:latin typeface="inherit"/>
                        </a:rPr>
                        <a:t>37</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6FA"/>
                    </a:solidFill>
                  </a:tcPr>
                </a:tc>
                <a:extLst>
                  <a:ext uri="{0D108BD9-81ED-4DB2-BD59-A6C34878D82A}">
                    <a16:rowId xmlns:a16="http://schemas.microsoft.com/office/drawing/2014/main" val="856669767"/>
                  </a:ext>
                </a:extLst>
              </a:tr>
              <a:tr h="444825">
                <a:tc vMerge="1">
                  <a:txBody>
                    <a:bodyPr/>
                    <a:lstStyle/>
                    <a:p>
                      <a:endParaRPr kumimoji="1" lang="ja-JP" altLang="en-US"/>
                    </a:p>
                  </a:txBody>
                  <a:tcPr/>
                </a:tc>
                <a:tc>
                  <a:txBody>
                    <a:bodyPr/>
                    <a:lstStyle/>
                    <a:p>
                      <a:pPr algn="l" fontAlgn="ctr"/>
                      <a:r>
                        <a:rPr lang="ja-JP" altLang="en-US" sz="1600" b="0" dirty="0">
                          <a:effectLst/>
                          <a:latin typeface="inherit"/>
                        </a:rPr>
                        <a:t>医師のうち学会認定医</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600" b="0" dirty="0">
                          <a:effectLst/>
                          <a:latin typeface="inherit"/>
                        </a:rPr>
                        <a:t>570</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34314136"/>
                  </a:ext>
                </a:extLst>
              </a:tr>
              <a:tr h="265901">
                <a:tc gridSpan="2">
                  <a:txBody>
                    <a:bodyPr/>
                    <a:lstStyle/>
                    <a:p>
                      <a:pPr algn="l" fontAlgn="ctr"/>
                      <a:r>
                        <a:rPr lang="ja-JP" altLang="en-US" sz="1600" b="0">
                          <a:effectLst/>
                          <a:latin typeface="inherit"/>
                        </a:rPr>
                        <a:t>　　　　　心理職</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6FA"/>
                    </a:solidFill>
                  </a:tcPr>
                </a:tc>
                <a:tc hMerge="1">
                  <a:txBody>
                    <a:bodyPr/>
                    <a:lstStyle/>
                    <a:p>
                      <a:endParaRPr kumimoji="1" lang="ja-JP" altLang="en-US"/>
                    </a:p>
                  </a:txBody>
                  <a:tcPr/>
                </a:tc>
                <a:tc>
                  <a:txBody>
                    <a:bodyPr/>
                    <a:lstStyle/>
                    <a:p>
                      <a:pPr algn="ctr" fontAlgn="ctr"/>
                      <a:r>
                        <a:rPr lang="en-US" altLang="ja-JP" sz="1600" b="0" dirty="0">
                          <a:effectLst/>
                          <a:latin typeface="inherit"/>
                        </a:rPr>
                        <a:t>804</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6FA"/>
                    </a:solidFill>
                  </a:tcPr>
                </a:tc>
                <a:extLst>
                  <a:ext uri="{0D108BD9-81ED-4DB2-BD59-A6C34878D82A}">
                    <a16:rowId xmlns:a16="http://schemas.microsoft.com/office/drawing/2014/main" val="957348734"/>
                  </a:ext>
                </a:extLst>
              </a:tr>
              <a:tr h="265901">
                <a:tc gridSpan="2">
                  <a:txBody>
                    <a:bodyPr/>
                    <a:lstStyle/>
                    <a:p>
                      <a:pPr algn="l" fontAlgn="ctr"/>
                      <a:r>
                        <a:rPr lang="ja-JP" altLang="en-US" sz="1600" b="0">
                          <a:effectLst/>
                          <a:latin typeface="inherit"/>
                        </a:rPr>
                        <a:t>　　　　　教員（養護教諭を含む）</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en-US" altLang="ja-JP" sz="1600" b="0" dirty="0">
                          <a:effectLst/>
                          <a:latin typeface="inherit"/>
                        </a:rPr>
                        <a:t>288</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95600570"/>
                  </a:ext>
                </a:extLst>
              </a:tr>
              <a:tr h="265901">
                <a:tc gridSpan="2">
                  <a:txBody>
                    <a:bodyPr/>
                    <a:lstStyle/>
                    <a:p>
                      <a:pPr algn="l" fontAlgn="ctr"/>
                      <a:r>
                        <a:rPr lang="ja-JP" altLang="en-US" sz="1600" b="0">
                          <a:effectLst/>
                          <a:latin typeface="inherit"/>
                        </a:rPr>
                        <a:t>　　　　　保育士</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6FA"/>
                    </a:solidFill>
                  </a:tcPr>
                </a:tc>
                <a:tc hMerge="1">
                  <a:txBody>
                    <a:bodyPr/>
                    <a:lstStyle/>
                    <a:p>
                      <a:endParaRPr kumimoji="1" lang="ja-JP" altLang="en-US"/>
                    </a:p>
                  </a:txBody>
                  <a:tcPr/>
                </a:tc>
                <a:tc>
                  <a:txBody>
                    <a:bodyPr/>
                    <a:lstStyle/>
                    <a:p>
                      <a:pPr algn="ctr" fontAlgn="ctr"/>
                      <a:r>
                        <a:rPr lang="en-US" altLang="ja-JP" sz="1600" b="0" dirty="0">
                          <a:effectLst/>
                          <a:latin typeface="inherit"/>
                        </a:rPr>
                        <a:t>18</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6FA"/>
                    </a:solidFill>
                  </a:tcPr>
                </a:tc>
                <a:extLst>
                  <a:ext uri="{0D108BD9-81ED-4DB2-BD59-A6C34878D82A}">
                    <a16:rowId xmlns:a16="http://schemas.microsoft.com/office/drawing/2014/main" val="612863577"/>
                  </a:ext>
                </a:extLst>
              </a:tr>
              <a:tr h="444825">
                <a:tc rowSpan="5">
                  <a:txBody>
                    <a:bodyPr/>
                    <a:lstStyle/>
                    <a:p>
                      <a:pPr algn="ctr" fontAlgn="ctr"/>
                      <a:r>
                        <a:rPr lang="ja-JP" altLang="en-US" sz="1600" b="0">
                          <a:effectLst/>
                          <a:latin typeface="inherit"/>
                        </a:rPr>
                        <a:t>その他</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1600" b="0">
                          <a:effectLst/>
                          <a:latin typeface="inherit"/>
                        </a:rPr>
                        <a:t>看護職（保健師</a:t>
                      </a:r>
                      <a:r>
                        <a:rPr lang="en-US" altLang="ja-JP" sz="1600" b="0" dirty="0">
                          <a:effectLst/>
                          <a:latin typeface="inherit"/>
                        </a:rPr>
                        <a:t>,</a:t>
                      </a:r>
                      <a:r>
                        <a:rPr lang="ja-JP" altLang="en-US" sz="1600" b="0">
                          <a:effectLst/>
                          <a:latin typeface="inherit"/>
                        </a:rPr>
                        <a:t>助産師含む）</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600" b="0" dirty="0">
                          <a:effectLst/>
                          <a:latin typeface="inherit"/>
                        </a:rPr>
                        <a:t>86</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33764538"/>
                  </a:ext>
                </a:extLst>
              </a:tr>
              <a:tr h="265901">
                <a:tc vMerge="1">
                  <a:txBody>
                    <a:bodyPr/>
                    <a:lstStyle/>
                    <a:p>
                      <a:endParaRPr kumimoji="1" lang="ja-JP" altLang="en-US"/>
                    </a:p>
                  </a:txBody>
                  <a:tcPr/>
                </a:tc>
                <a:tc>
                  <a:txBody>
                    <a:bodyPr/>
                    <a:lstStyle/>
                    <a:p>
                      <a:pPr algn="l" fontAlgn="ctr"/>
                      <a:r>
                        <a:rPr lang="ja-JP" altLang="en-US" sz="1600" b="0">
                          <a:effectLst/>
                          <a:latin typeface="inherit"/>
                        </a:rPr>
                        <a:t>福祉職</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6FA"/>
                    </a:solidFill>
                  </a:tcPr>
                </a:tc>
                <a:tc>
                  <a:txBody>
                    <a:bodyPr/>
                    <a:lstStyle/>
                    <a:p>
                      <a:pPr algn="ctr" fontAlgn="ctr"/>
                      <a:r>
                        <a:rPr lang="en-US" altLang="ja-JP" sz="1600" b="0" dirty="0">
                          <a:effectLst/>
                          <a:latin typeface="inherit"/>
                        </a:rPr>
                        <a:t>61</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6FA"/>
                    </a:solidFill>
                  </a:tcPr>
                </a:tc>
                <a:extLst>
                  <a:ext uri="{0D108BD9-81ED-4DB2-BD59-A6C34878D82A}">
                    <a16:rowId xmlns:a16="http://schemas.microsoft.com/office/drawing/2014/main" val="3108237020"/>
                  </a:ext>
                </a:extLst>
              </a:tr>
              <a:tr h="444825">
                <a:tc vMerge="1">
                  <a:txBody>
                    <a:bodyPr/>
                    <a:lstStyle/>
                    <a:p>
                      <a:endParaRPr kumimoji="1" lang="ja-JP" altLang="en-US"/>
                    </a:p>
                  </a:txBody>
                  <a:tcPr/>
                </a:tc>
                <a:tc>
                  <a:txBody>
                    <a:bodyPr/>
                    <a:lstStyle/>
                    <a:p>
                      <a:pPr algn="l" fontAlgn="ctr"/>
                      <a:r>
                        <a:rPr lang="ja-JP" altLang="en-US" sz="1600" b="0">
                          <a:effectLst/>
                          <a:latin typeface="inherit"/>
                        </a:rPr>
                        <a:t>医療技術職（心理職除く）</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600" b="0" dirty="0">
                          <a:effectLst/>
                          <a:latin typeface="inherit"/>
                        </a:rPr>
                        <a:t>38</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31926124"/>
                  </a:ext>
                </a:extLst>
              </a:tr>
              <a:tr h="444825">
                <a:tc vMerge="1">
                  <a:txBody>
                    <a:bodyPr/>
                    <a:lstStyle/>
                    <a:p>
                      <a:endParaRPr kumimoji="1" lang="ja-JP" altLang="en-US"/>
                    </a:p>
                  </a:txBody>
                  <a:tcPr/>
                </a:tc>
                <a:tc>
                  <a:txBody>
                    <a:bodyPr/>
                    <a:lstStyle/>
                    <a:p>
                      <a:pPr algn="l" fontAlgn="ctr"/>
                      <a:r>
                        <a:rPr lang="ja-JP" altLang="en-US" sz="1600" b="0">
                          <a:effectLst/>
                          <a:latin typeface="inherit"/>
                        </a:rPr>
                        <a:t>学生（大学生，大学院生）</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6FA"/>
                    </a:solidFill>
                  </a:tcPr>
                </a:tc>
                <a:tc>
                  <a:txBody>
                    <a:bodyPr/>
                    <a:lstStyle/>
                    <a:p>
                      <a:pPr algn="ctr" fontAlgn="ctr"/>
                      <a:r>
                        <a:rPr lang="en-US" altLang="ja-JP" sz="1600" b="0" dirty="0">
                          <a:effectLst/>
                          <a:latin typeface="inherit"/>
                        </a:rPr>
                        <a:t>32</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6FA"/>
                    </a:solidFill>
                  </a:tcPr>
                </a:tc>
                <a:extLst>
                  <a:ext uri="{0D108BD9-81ED-4DB2-BD59-A6C34878D82A}">
                    <a16:rowId xmlns:a16="http://schemas.microsoft.com/office/drawing/2014/main" val="2663297240"/>
                  </a:ext>
                </a:extLst>
              </a:tr>
              <a:tr h="265901">
                <a:tc vMerge="1">
                  <a:txBody>
                    <a:bodyPr/>
                    <a:lstStyle/>
                    <a:p>
                      <a:endParaRPr kumimoji="1" lang="ja-JP" altLang="en-US"/>
                    </a:p>
                  </a:txBody>
                  <a:tcPr/>
                </a:tc>
                <a:tc>
                  <a:txBody>
                    <a:bodyPr/>
                    <a:lstStyle/>
                    <a:p>
                      <a:pPr algn="l" fontAlgn="ctr"/>
                      <a:r>
                        <a:rPr lang="ja-JP" altLang="en-US" sz="1600" b="0">
                          <a:effectLst/>
                          <a:latin typeface="inherit"/>
                        </a:rPr>
                        <a:t>その他</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600" b="0" dirty="0">
                          <a:effectLst/>
                          <a:latin typeface="inherit"/>
                        </a:rPr>
                        <a:t>95</a:t>
                      </a:r>
                    </a:p>
                  </a:txBody>
                  <a:tcPr marL="43489" marR="43489" marT="43489" marB="43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50310874"/>
                  </a:ext>
                </a:extLst>
              </a:tr>
            </a:tbl>
          </a:graphicData>
        </a:graphic>
      </p:graphicFrame>
    </p:spTree>
    <p:extLst>
      <p:ext uri="{BB962C8B-B14F-4D97-AF65-F5344CB8AC3E}">
        <p14:creationId xmlns:p14="http://schemas.microsoft.com/office/powerpoint/2010/main" val="98222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D30A49-3E4F-4076-861C-664701F3F662}"/>
              </a:ext>
            </a:extLst>
          </p:cNvPr>
          <p:cNvSpPr>
            <a:spLocks noGrp="1"/>
          </p:cNvSpPr>
          <p:nvPr>
            <p:ph type="title"/>
          </p:nvPr>
        </p:nvSpPr>
        <p:spPr/>
        <p:txBody>
          <a:bodyPr/>
          <a:lstStyle/>
          <a:p>
            <a:pPr algn="ctr"/>
            <a:r>
              <a:rPr kumimoji="1" lang="ja-JP" altLang="en-US">
                <a:solidFill>
                  <a:srgbClr val="002060"/>
                </a:solidFill>
                <a:latin typeface="MS PGothic" panose="020B0600070205080204" pitchFamily="34" charset="-128"/>
                <a:ea typeface="MS PGothic" panose="020B0600070205080204" pitchFamily="34" charset="-128"/>
              </a:rPr>
              <a:t>理事会体制</a:t>
            </a:r>
            <a:endParaRPr kumimoji="1" lang="ja-JP" altLang="en-US" dirty="0">
              <a:solidFill>
                <a:srgbClr val="002060"/>
              </a:solidFill>
              <a:latin typeface="MS PGothic" panose="020B0600070205080204" pitchFamily="34" charset="-128"/>
              <a:ea typeface="MS PGothic" panose="020B0600070205080204" pitchFamily="34" charset="-128"/>
            </a:endParaRPr>
          </a:p>
        </p:txBody>
      </p:sp>
      <p:sp>
        <p:nvSpPr>
          <p:cNvPr id="3" name="コンテンツ プレースホルダー 2">
            <a:extLst>
              <a:ext uri="{FF2B5EF4-FFF2-40B4-BE49-F238E27FC236}">
                <a16:creationId xmlns:a16="http://schemas.microsoft.com/office/drawing/2014/main" id="{279E2F4C-C43C-4D17-83F6-8866A878C7F0}"/>
              </a:ext>
            </a:extLst>
          </p:cNvPr>
          <p:cNvSpPr>
            <a:spLocks noGrp="1"/>
          </p:cNvSpPr>
          <p:nvPr>
            <p:ph idx="1"/>
          </p:nvPr>
        </p:nvSpPr>
        <p:spPr>
          <a:xfrm>
            <a:off x="346075" y="1927918"/>
            <a:ext cx="11630025" cy="4351338"/>
          </a:xfrm>
        </p:spPr>
        <p:txBody>
          <a:bodyPr/>
          <a:lstStyle/>
          <a:p>
            <a:pPr marL="0" indent="0">
              <a:buNone/>
            </a:pPr>
            <a:r>
              <a:rPr lang="ja-JP" altLang="en-US" b="1">
                <a:latin typeface="MS PGothic" panose="020B0600070205080204" pitchFamily="34" charset="-128"/>
                <a:ea typeface="MS PGothic" panose="020B0600070205080204" pitchFamily="34" charset="-128"/>
              </a:rPr>
              <a:t>・</a:t>
            </a:r>
            <a:r>
              <a:rPr kumimoji="1" lang="ja-JP" altLang="en-US" b="1">
                <a:latin typeface="MS PGothic" panose="020B0600070205080204" pitchFamily="34" charset="-128"/>
                <a:ea typeface="MS PGothic" panose="020B0600070205080204" pitchFamily="34" charset="-128"/>
              </a:rPr>
              <a:t>代表理事</a:t>
            </a:r>
            <a:r>
              <a:rPr kumimoji="1" lang="en-US" altLang="ja-JP" b="1" dirty="0">
                <a:latin typeface="MS PGothic" panose="020B0600070205080204" pitchFamily="34" charset="-128"/>
                <a:ea typeface="MS PGothic" panose="020B0600070205080204" pitchFamily="34" charset="-128"/>
              </a:rPr>
              <a:t>	</a:t>
            </a:r>
            <a:r>
              <a:rPr kumimoji="1" lang="ja-JP" altLang="en-US" b="1">
                <a:latin typeface="MS PGothic" panose="020B0600070205080204" pitchFamily="34" charset="-128"/>
                <a:ea typeface="MS PGothic" panose="020B0600070205080204" pitchFamily="34" charset="-128"/>
              </a:rPr>
              <a:t>岡田　</a:t>
            </a:r>
            <a:r>
              <a:rPr kumimoji="1" lang="en-US" altLang="ja-JP" b="1" dirty="0">
                <a:latin typeface="MS PGothic" panose="020B0600070205080204" pitchFamily="34" charset="-128"/>
                <a:ea typeface="MS PGothic" panose="020B0600070205080204" pitchFamily="34" charset="-128"/>
              </a:rPr>
              <a:t> </a:t>
            </a:r>
            <a:r>
              <a:rPr kumimoji="1" lang="ja-JP" altLang="en-US" b="1">
                <a:latin typeface="MS PGothic" panose="020B0600070205080204" pitchFamily="34" charset="-128"/>
                <a:ea typeface="MS PGothic" panose="020B0600070205080204" pitchFamily="34" charset="-128"/>
              </a:rPr>
              <a:t>俊</a:t>
            </a:r>
            <a:endParaRPr kumimoji="1" lang="en-US" altLang="ja-JP" b="1" dirty="0">
              <a:latin typeface="MS PGothic" panose="020B0600070205080204" pitchFamily="34" charset="-128"/>
              <a:ea typeface="MS PGothic" panose="020B0600070205080204" pitchFamily="34" charset="-128"/>
            </a:endParaRPr>
          </a:p>
          <a:p>
            <a:pPr marL="0" indent="0">
              <a:buNone/>
            </a:pPr>
            <a:r>
              <a:rPr lang="ja-JP" altLang="en-US" b="1">
                <a:latin typeface="MS PGothic" panose="020B0600070205080204" pitchFamily="34" charset="-128"/>
                <a:ea typeface="MS PGothic" panose="020B0600070205080204" pitchFamily="34" charset="-128"/>
              </a:rPr>
              <a:t>・常務理事</a:t>
            </a:r>
            <a:r>
              <a:rPr lang="en-US" altLang="ja-JP" b="1" dirty="0">
                <a:latin typeface="MS PGothic" panose="020B0600070205080204" pitchFamily="34" charset="-128"/>
                <a:ea typeface="MS PGothic" panose="020B0600070205080204" pitchFamily="34" charset="-128"/>
              </a:rPr>
              <a:t>	</a:t>
            </a:r>
            <a:r>
              <a:rPr lang="ja-JP" altLang="en-US" b="1">
                <a:latin typeface="MS PGothic" panose="020B0600070205080204" pitchFamily="34" charset="-128"/>
                <a:ea typeface="MS PGothic" panose="020B0600070205080204" pitchFamily="34" charset="-128"/>
              </a:rPr>
              <a:t>小野和哉　　小平雅基</a:t>
            </a:r>
            <a:endParaRPr lang="en-US" altLang="ja-JP" b="1" dirty="0">
              <a:latin typeface="MS PGothic" panose="020B0600070205080204" pitchFamily="34" charset="-128"/>
              <a:ea typeface="MS PGothic" panose="020B0600070205080204" pitchFamily="34" charset="-128"/>
            </a:endParaRPr>
          </a:p>
          <a:p>
            <a:pPr marL="0" indent="0">
              <a:buClr>
                <a:srgbClr val="339966"/>
              </a:buClr>
              <a:buSzPct val="90000"/>
              <a:buNone/>
              <a:defRPr/>
            </a:pPr>
            <a:r>
              <a:rPr lang="ja-JP" altLang="en-US" b="1">
                <a:latin typeface="MS PGothic" panose="020B0600070205080204" pitchFamily="34" charset="-128"/>
                <a:ea typeface="MS PGothic" panose="020B0600070205080204" pitchFamily="34" charset="-128"/>
              </a:rPr>
              <a:t>・理事</a:t>
            </a:r>
            <a:r>
              <a:rPr lang="en-US" altLang="ja-JP" b="1" dirty="0">
                <a:latin typeface="MS PGothic" panose="020B0600070205080204" pitchFamily="34" charset="-128"/>
                <a:ea typeface="MS PGothic" panose="020B0600070205080204" pitchFamily="34" charset="-128"/>
              </a:rPr>
              <a:t>		</a:t>
            </a:r>
            <a:r>
              <a:rPr lang="ja-JP" altLang="en-US" sz="2800" b="1">
                <a:latin typeface="MS PGothic" panose="020B0600070205080204" pitchFamily="34" charset="-128"/>
                <a:ea typeface="MS PGothic" panose="020B0600070205080204" pitchFamily="34" charset="-128"/>
              </a:rPr>
              <a:t>奥野正景</a:t>
            </a:r>
            <a:r>
              <a:rPr lang="ja-JP" altLang="en-US" b="1">
                <a:latin typeface="MS PGothic" panose="020B0600070205080204" pitchFamily="34" charset="-128"/>
                <a:ea typeface="MS PGothic" panose="020B0600070205080204" pitchFamily="34" charset="-128"/>
              </a:rPr>
              <a:t>　　</a:t>
            </a:r>
            <a:r>
              <a:rPr lang="ja-JP" altLang="en-US" sz="2800" b="1">
                <a:latin typeface="MS PGothic" panose="020B0600070205080204" pitchFamily="34" charset="-128"/>
                <a:ea typeface="MS PGothic" panose="020B0600070205080204" pitchFamily="34" charset="-128"/>
              </a:rPr>
              <a:t>金生</a:t>
            </a:r>
            <a:r>
              <a:rPr lang="ja-JP" altLang="en-US" sz="2800" b="1">
                <a:solidFill>
                  <a:schemeClr val="tx1">
                    <a:lumMod val="95000"/>
                    <a:lumOff val="5000"/>
                  </a:schemeClr>
                </a:solidFill>
                <a:latin typeface="MS PGothic" panose="020B0600070205080204" pitchFamily="34" charset="-128"/>
                <a:ea typeface="MS PGothic" panose="020B0600070205080204" pitchFamily="34" charset="-128"/>
              </a:rPr>
              <a:t>由紀子　</a:t>
            </a:r>
            <a:r>
              <a:rPr lang="ja-JP" altLang="en-US" b="1">
                <a:latin typeface="MS PGothic" panose="020B0600070205080204" pitchFamily="34" charset="-128"/>
                <a:ea typeface="MS PGothic" panose="020B0600070205080204" pitchFamily="34" charset="-128"/>
              </a:rPr>
              <a:t>木村一優　　小坂浩隆　</a:t>
            </a:r>
            <a:endParaRPr lang="en-US" altLang="ja-JP" sz="2800" b="1" dirty="0">
              <a:latin typeface="MS PGothic" panose="020B0600070205080204" pitchFamily="34" charset="-128"/>
              <a:ea typeface="MS PGothic" panose="020B0600070205080204" pitchFamily="34" charset="-128"/>
            </a:endParaRPr>
          </a:p>
          <a:p>
            <a:pPr marL="0" indent="0">
              <a:buClr>
                <a:srgbClr val="339966"/>
              </a:buClr>
              <a:buSzPct val="90000"/>
              <a:buNone/>
              <a:defRPr/>
            </a:pPr>
            <a:r>
              <a:rPr lang="en-US" altLang="ja-JP" b="1" dirty="0">
                <a:latin typeface="MS PGothic" panose="020B0600070205080204" pitchFamily="34" charset="-128"/>
                <a:ea typeface="MS PGothic" panose="020B0600070205080204" pitchFamily="34" charset="-128"/>
              </a:rPr>
              <a:t>		</a:t>
            </a:r>
            <a:r>
              <a:rPr lang="ja-JP" altLang="en-US" b="1">
                <a:latin typeface="MS PGothic" panose="020B0600070205080204" pitchFamily="34" charset="-128"/>
                <a:ea typeface="MS PGothic" panose="020B0600070205080204" pitchFamily="34" charset="-128"/>
              </a:rPr>
              <a:t>辻井農亜</a:t>
            </a:r>
            <a:r>
              <a:rPr lang="ja-JP" altLang="en-US" sz="2800" b="1">
                <a:latin typeface="MS PGothic" panose="020B0600070205080204" pitchFamily="34" charset="-128"/>
                <a:ea typeface="MS PGothic" panose="020B0600070205080204" pitchFamily="34" charset="-128"/>
              </a:rPr>
              <a:t>　　中西大介　 　中村和彦　　根來秀樹</a:t>
            </a:r>
            <a:endParaRPr lang="en-US" altLang="ja-JP" sz="2800" b="1" dirty="0">
              <a:latin typeface="MS PGothic" panose="020B0600070205080204" pitchFamily="34" charset="-128"/>
              <a:ea typeface="MS PGothic" panose="020B0600070205080204" pitchFamily="34" charset="-128"/>
            </a:endParaRPr>
          </a:p>
          <a:p>
            <a:pPr marL="0" indent="0">
              <a:buClr>
                <a:srgbClr val="339966"/>
              </a:buClr>
              <a:buSzPct val="90000"/>
              <a:buNone/>
              <a:defRPr/>
            </a:pPr>
            <a:r>
              <a:rPr lang="en-US" altLang="ja-JP" sz="2800" b="1" dirty="0">
                <a:latin typeface="MS PGothic" panose="020B0600070205080204" pitchFamily="34" charset="-128"/>
                <a:ea typeface="MS PGothic" panose="020B0600070205080204" pitchFamily="34" charset="-128"/>
              </a:rPr>
              <a:t>		</a:t>
            </a:r>
            <a:r>
              <a:rPr lang="ja-JP" altLang="en-US" sz="2800" b="1">
                <a:latin typeface="MS PGothic" panose="020B0600070205080204" pitchFamily="34" charset="-128"/>
                <a:ea typeface="MS PGothic" panose="020B0600070205080204" pitchFamily="34" charset="-128"/>
              </a:rPr>
              <a:t>野邑健二　　本多奈美</a:t>
            </a:r>
            <a:r>
              <a:rPr lang="en-US" altLang="ja-JP" b="1" dirty="0">
                <a:latin typeface="MS PGothic" panose="020B0600070205080204" pitchFamily="34" charset="-128"/>
                <a:ea typeface="MS PGothic" panose="020B0600070205080204" pitchFamily="34" charset="-128"/>
              </a:rPr>
              <a:t>   </a:t>
            </a:r>
            <a:r>
              <a:rPr lang="ja-JP" altLang="en-US" b="1">
                <a:latin typeface="MS PGothic" panose="020B0600070205080204" pitchFamily="34" charset="-128"/>
                <a:ea typeface="MS PGothic" panose="020B0600070205080204" pitchFamily="34" charset="-128"/>
              </a:rPr>
              <a:t> 　本田秀夫</a:t>
            </a:r>
            <a:r>
              <a:rPr lang="ja-JP" altLang="en-US" sz="2800" b="1">
                <a:latin typeface="MS PGothic" panose="020B0600070205080204" pitchFamily="34" charset="-128"/>
                <a:ea typeface="MS PGothic" panose="020B0600070205080204" pitchFamily="34" charset="-128"/>
              </a:rPr>
              <a:t>　　三上克央</a:t>
            </a:r>
            <a:endParaRPr lang="en-US" altLang="ja-JP" sz="2800" b="1" dirty="0">
              <a:latin typeface="MS PGothic" panose="020B0600070205080204" pitchFamily="34" charset="-128"/>
              <a:ea typeface="MS PGothic" panose="020B0600070205080204" pitchFamily="34" charset="-128"/>
            </a:endParaRPr>
          </a:p>
          <a:p>
            <a:pPr marL="0" indent="0">
              <a:buClr>
                <a:srgbClr val="339966"/>
              </a:buClr>
              <a:buSzPct val="90000"/>
              <a:buNone/>
              <a:defRPr/>
            </a:pPr>
            <a:r>
              <a:rPr lang="ja-JP" altLang="en-US" b="1">
                <a:latin typeface="MS PGothic" panose="020B0600070205080204" pitchFamily="34" charset="-128"/>
                <a:ea typeface="MS PGothic" panose="020B0600070205080204" pitchFamily="34" charset="-128"/>
              </a:rPr>
              <a:t>・監事</a:t>
            </a:r>
            <a:r>
              <a:rPr lang="en-US" altLang="ja-JP" b="1" dirty="0">
                <a:latin typeface="MS PGothic" panose="020B0600070205080204" pitchFamily="34" charset="-128"/>
                <a:ea typeface="MS PGothic" panose="020B0600070205080204" pitchFamily="34" charset="-128"/>
              </a:rPr>
              <a:t>		</a:t>
            </a:r>
            <a:r>
              <a:rPr lang="ja-JP" altLang="en-US" b="1">
                <a:latin typeface="MS PGothic" panose="020B0600070205080204" pitchFamily="34" charset="-128"/>
                <a:ea typeface="MS PGothic" panose="020B0600070205080204" pitchFamily="34" charset="-128"/>
              </a:rPr>
              <a:t>飯田順三　　松本英夫</a:t>
            </a:r>
            <a:endParaRPr lang="en-US" altLang="ja-JP" sz="2800" b="1" dirty="0">
              <a:latin typeface="MS PGothic" panose="020B0600070205080204" pitchFamily="34" charset="-128"/>
              <a:ea typeface="MS PGothic" panose="020B0600070205080204" pitchFamily="34" charset="-128"/>
            </a:endParaRPr>
          </a:p>
          <a:p>
            <a:pPr marL="0" indent="0">
              <a:buClr>
                <a:srgbClr val="339966"/>
              </a:buClr>
              <a:buSzPct val="90000"/>
              <a:buNone/>
              <a:defRPr/>
            </a:pPr>
            <a:endParaRPr lang="en-US" altLang="ja-JP" sz="2800" b="1" dirty="0">
              <a:latin typeface="MS PGothic" panose="020B0600070205080204" pitchFamily="34" charset="-128"/>
              <a:ea typeface="MS PGothic" panose="020B0600070205080204" pitchFamily="34" charset="-128"/>
            </a:endParaRPr>
          </a:p>
          <a:p>
            <a:endParaRPr lang="en-US" altLang="ja-JP" dirty="0">
              <a:latin typeface="MS PGothic" panose="020B0600070205080204" pitchFamily="34" charset="-128"/>
              <a:ea typeface="MS PGothic" panose="020B0600070205080204" pitchFamily="34" charset="-128"/>
            </a:endParaRPr>
          </a:p>
          <a:p>
            <a:endParaRPr kumimoji="1" lang="en-US" altLang="ja-JP" dirty="0">
              <a:latin typeface="MS PGothic" panose="020B0600070205080204" pitchFamily="34" charset="-128"/>
              <a:ea typeface="MS PGothic" panose="020B0600070205080204" pitchFamily="34" charset="-128"/>
            </a:endParaRPr>
          </a:p>
          <a:p>
            <a:endParaRPr kumimoji="1" lang="ja-JP" altLang="en-US" dirty="0">
              <a:latin typeface="MS PGothic" panose="020B0600070205080204" pitchFamily="34" charset="-128"/>
              <a:ea typeface="MS PGothic" panose="020B0600070205080204" pitchFamily="34" charset="-128"/>
            </a:endParaRPr>
          </a:p>
        </p:txBody>
      </p:sp>
      <p:pic>
        <p:nvPicPr>
          <p:cNvPr id="4" name="図 3">
            <a:extLst>
              <a:ext uri="{FF2B5EF4-FFF2-40B4-BE49-F238E27FC236}">
                <a16:creationId xmlns:a16="http://schemas.microsoft.com/office/drawing/2014/main" id="{9312E4E0-4BFE-655C-FDE3-09ADAE955930}"/>
              </a:ext>
            </a:extLst>
          </p:cNvPr>
          <p:cNvPicPr>
            <a:picLocks noChangeAspect="1"/>
          </p:cNvPicPr>
          <p:nvPr/>
        </p:nvPicPr>
        <p:blipFill>
          <a:blip r:embed="rId3"/>
          <a:stretch>
            <a:fillRect/>
          </a:stretch>
        </p:blipFill>
        <p:spPr>
          <a:xfrm>
            <a:off x="346075" y="5956878"/>
            <a:ext cx="841148" cy="644756"/>
          </a:xfrm>
          <a:prstGeom prst="rect">
            <a:avLst/>
          </a:prstGeom>
        </p:spPr>
      </p:pic>
      <p:cxnSp>
        <p:nvCxnSpPr>
          <p:cNvPr id="5" name="直線コネクタ 4">
            <a:extLst>
              <a:ext uri="{FF2B5EF4-FFF2-40B4-BE49-F238E27FC236}">
                <a16:creationId xmlns:a16="http://schemas.microsoft.com/office/drawing/2014/main" id="{B4780642-6D5D-6130-2582-07BE32519483}"/>
              </a:ext>
            </a:extLst>
          </p:cNvPr>
          <p:cNvCxnSpPr/>
          <p:nvPr/>
        </p:nvCxnSpPr>
        <p:spPr>
          <a:xfrm>
            <a:off x="1404937" y="6279256"/>
            <a:ext cx="10351634"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290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1A04E0-5422-4686-AFE7-F071DB3D962E}"/>
              </a:ext>
            </a:extLst>
          </p:cNvPr>
          <p:cNvSpPr>
            <a:spLocks noGrp="1"/>
          </p:cNvSpPr>
          <p:nvPr>
            <p:ph type="title"/>
          </p:nvPr>
        </p:nvSpPr>
        <p:spPr>
          <a:xfrm>
            <a:off x="1556264" y="-135182"/>
            <a:ext cx="9123680" cy="981076"/>
          </a:xfrm>
        </p:spPr>
        <p:txBody>
          <a:bodyPr/>
          <a:lstStyle/>
          <a:p>
            <a:pPr algn="ctr">
              <a:defRPr/>
            </a:pPr>
            <a:r>
              <a:rPr lang="ja-JP" altLang="en-US" sz="2800" b="1" dirty="0">
                <a:solidFill>
                  <a:schemeClr val="accent1">
                    <a:lumMod val="50000"/>
                  </a:schemeClr>
                </a:solidFill>
                <a:latin typeface="MS PGothic" panose="020B0600070205080204" pitchFamily="34" charset="-128"/>
                <a:ea typeface="MS PGothic" panose="020B0600070205080204" pitchFamily="34" charset="-128"/>
              </a:rPr>
              <a:t>委員会活動ならびに各委員長</a:t>
            </a:r>
          </a:p>
        </p:txBody>
      </p:sp>
      <p:sp>
        <p:nvSpPr>
          <p:cNvPr id="4" name="テキスト ボックス 3">
            <a:extLst>
              <a:ext uri="{FF2B5EF4-FFF2-40B4-BE49-F238E27FC236}">
                <a16:creationId xmlns:a16="http://schemas.microsoft.com/office/drawing/2014/main" id="{249AEDB9-7652-4E37-8F99-943812394B6E}"/>
              </a:ext>
            </a:extLst>
          </p:cNvPr>
          <p:cNvSpPr txBox="1"/>
          <p:nvPr/>
        </p:nvSpPr>
        <p:spPr>
          <a:xfrm>
            <a:off x="1836897" y="796949"/>
            <a:ext cx="8477142" cy="5909310"/>
          </a:xfrm>
          <a:prstGeom prst="rect">
            <a:avLst/>
          </a:prstGeom>
          <a:noFill/>
        </p:spPr>
        <p:txBody>
          <a:bodyPr wrap="square">
            <a:spAutoFit/>
          </a:bodyPr>
          <a:lstStyle/>
          <a:p>
            <a:pPr marL="457200" indent="-457200">
              <a:buClr>
                <a:schemeClr val="tx1"/>
              </a:buClr>
              <a:buSzPct val="90000"/>
              <a:buFont typeface="+mj-lt"/>
              <a:buAutoNum type="arabicPeriod"/>
              <a:defRPr/>
            </a:pPr>
            <a:r>
              <a:rPr lang="ja-JP" altLang="ja-JP" dirty="0">
                <a:latin typeface="MS PGothic" panose="020B0600070205080204" pitchFamily="34" charset="-128"/>
                <a:ea typeface="MS PGothic" panose="020B0600070205080204" pitchFamily="34" charset="-128"/>
              </a:rPr>
              <a:t>事務局運営委員会</a:t>
            </a:r>
            <a:r>
              <a:rPr lang="ja-JP" altLang="en-US" dirty="0">
                <a:latin typeface="MS PGothic" panose="020B0600070205080204" pitchFamily="34" charset="-128"/>
                <a:ea typeface="MS PGothic" panose="020B0600070205080204" pitchFamily="34" charset="-128"/>
              </a:rPr>
              <a:t>　（辻井農亜）</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ja-JP" dirty="0">
                <a:latin typeface="MS PGothic" panose="020B0600070205080204" pitchFamily="34" charset="-128"/>
                <a:ea typeface="MS PGothic" panose="020B0600070205080204" pitchFamily="34" charset="-128"/>
              </a:rPr>
              <a:t>編集委員会</a:t>
            </a:r>
            <a:r>
              <a:rPr lang="ja-JP" altLang="en-US" dirty="0">
                <a:latin typeface="MS PGothic" panose="020B0600070205080204" pitchFamily="34" charset="-128"/>
                <a:ea typeface="MS PGothic" panose="020B0600070205080204" pitchFamily="34" charset="-128"/>
              </a:rPr>
              <a:t>　（本多奈美）</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ja-JP" dirty="0">
                <a:latin typeface="MS PGothic" panose="020B0600070205080204" pitchFamily="34" charset="-128"/>
                <a:ea typeface="MS PGothic" panose="020B0600070205080204" pitchFamily="34" charset="-128"/>
              </a:rPr>
              <a:t>子どもの人権と法に関する委員会</a:t>
            </a:r>
            <a:r>
              <a:rPr lang="ja-JP" altLang="en-US" dirty="0">
                <a:latin typeface="MS PGothic" panose="020B0600070205080204" pitchFamily="34" charset="-128"/>
                <a:ea typeface="MS PGothic" panose="020B0600070205080204" pitchFamily="34" charset="-128"/>
              </a:rPr>
              <a:t>　（木村一優）</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ja-JP" dirty="0">
                <a:latin typeface="MS PGothic" panose="020B0600070205080204" pitchFamily="34" charset="-128"/>
                <a:ea typeface="MS PGothic" panose="020B0600070205080204" pitchFamily="34" charset="-128"/>
              </a:rPr>
              <a:t>福祉に関する委員会</a:t>
            </a:r>
            <a:r>
              <a:rPr lang="ja-JP" altLang="en-US" dirty="0">
                <a:latin typeface="MS PGothic" panose="020B0600070205080204" pitchFamily="34" charset="-128"/>
                <a:ea typeface="MS PGothic" panose="020B0600070205080204" pitchFamily="34" charset="-128"/>
              </a:rPr>
              <a:t>　（本田秀夫）</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ja-JP" dirty="0">
                <a:latin typeface="MS PGothic" panose="020B0600070205080204" pitchFamily="34" charset="-128"/>
                <a:ea typeface="MS PGothic" panose="020B0600070205080204" pitchFamily="34" charset="-128"/>
              </a:rPr>
              <a:t>教育に関する委員会</a:t>
            </a:r>
            <a:r>
              <a:rPr lang="ja-JP" altLang="en-US" dirty="0">
                <a:latin typeface="MS PGothic" panose="020B0600070205080204" pitchFamily="34" charset="-128"/>
                <a:ea typeface="MS PGothic" panose="020B0600070205080204" pitchFamily="34" charset="-128"/>
              </a:rPr>
              <a:t>　（野邑健二）</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ja-JP" dirty="0">
                <a:latin typeface="MS PGothic" panose="020B0600070205080204" pitchFamily="34" charset="-128"/>
                <a:ea typeface="MS PGothic" panose="020B0600070205080204" pitchFamily="34" charset="-128"/>
              </a:rPr>
              <a:t>倫理委員会</a:t>
            </a:r>
            <a:r>
              <a:rPr lang="ja-JP" altLang="en-US" dirty="0">
                <a:latin typeface="MS PGothic" panose="020B0600070205080204" pitchFamily="34" charset="-128"/>
                <a:ea typeface="MS PGothic" panose="020B0600070205080204" pitchFamily="34" charset="-128"/>
              </a:rPr>
              <a:t>　（木村一優）</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ja-JP" dirty="0">
                <a:latin typeface="MS PGothic" panose="020B0600070205080204" pitchFamily="34" charset="-128"/>
                <a:ea typeface="MS PGothic" panose="020B0600070205080204" pitchFamily="34" charset="-128"/>
              </a:rPr>
              <a:t>医療経済に関する委員会</a:t>
            </a:r>
            <a:r>
              <a:rPr lang="ja-JP" altLang="en-US" dirty="0">
                <a:latin typeface="MS PGothic" panose="020B0600070205080204" pitchFamily="34" charset="-128"/>
                <a:ea typeface="MS PGothic" panose="020B0600070205080204" pitchFamily="34" charset="-128"/>
              </a:rPr>
              <a:t>　（奥野正景）</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ja-JP" dirty="0">
                <a:latin typeface="MS PGothic" panose="020B0600070205080204" pitchFamily="34" charset="-128"/>
                <a:ea typeface="MS PGothic" panose="020B0600070205080204" pitchFamily="34" charset="-128"/>
              </a:rPr>
              <a:t>災害対策委員会</a:t>
            </a:r>
            <a:r>
              <a:rPr lang="ja-JP" altLang="en-US" dirty="0">
                <a:latin typeface="MS PGothic" panose="020B0600070205080204" pitchFamily="34" charset="-128"/>
                <a:ea typeface="MS PGothic" panose="020B0600070205080204" pitchFamily="34" charset="-128"/>
              </a:rPr>
              <a:t>　（中西大介）</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ja-JP" dirty="0">
                <a:latin typeface="MS PGothic" panose="020B0600070205080204" pitchFamily="34" charset="-128"/>
                <a:ea typeface="MS PGothic" panose="020B0600070205080204" pitchFamily="34" charset="-128"/>
              </a:rPr>
              <a:t>国際委員会</a:t>
            </a:r>
            <a:r>
              <a:rPr lang="ja-JP" altLang="en-US" dirty="0">
                <a:latin typeface="MS PGothic" panose="020B0600070205080204" pitchFamily="34" charset="-128"/>
                <a:ea typeface="MS PGothic" panose="020B0600070205080204" pitchFamily="34" charset="-128"/>
              </a:rPr>
              <a:t>　（中村和彦）</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ja-JP" dirty="0">
                <a:latin typeface="MS PGothic" panose="020B0600070205080204" pitchFamily="34" charset="-128"/>
                <a:ea typeface="MS PGothic" panose="020B0600070205080204" pitchFamily="34" charset="-128"/>
              </a:rPr>
              <a:t>認定</a:t>
            </a:r>
            <a:r>
              <a:rPr lang="ja-JP" altLang="en-US" dirty="0">
                <a:latin typeface="MS PGothic" panose="020B0600070205080204" pitchFamily="34" charset="-128"/>
                <a:ea typeface="MS PGothic" panose="020B0600070205080204" pitchFamily="34" charset="-128"/>
              </a:rPr>
              <a:t>医</a:t>
            </a:r>
            <a:r>
              <a:rPr lang="ja-JP" altLang="ja-JP" dirty="0">
                <a:latin typeface="MS PGothic" panose="020B0600070205080204" pitchFamily="34" charset="-128"/>
                <a:ea typeface="MS PGothic" panose="020B0600070205080204" pitchFamily="34" charset="-128"/>
              </a:rPr>
              <a:t>審査委員会</a:t>
            </a:r>
            <a:r>
              <a:rPr lang="ja-JP" altLang="en-US" dirty="0">
                <a:latin typeface="MS PGothic" panose="020B0600070205080204" pitchFamily="34" charset="-128"/>
                <a:ea typeface="MS PGothic" panose="020B0600070205080204" pitchFamily="34" charset="-128"/>
              </a:rPr>
              <a:t>　（齊藤万比古、連絡理事：野邑健二　小野和哉）</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en-US" dirty="0">
                <a:latin typeface="MS PGothic" panose="020B0600070205080204" pitchFamily="34" charset="-128"/>
                <a:ea typeface="MS PGothic" panose="020B0600070205080204" pitchFamily="34" charset="-128"/>
              </a:rPr>
              <a:t>薬事</a:t>
            </a:r>
            <a:r>
              <a:rPr lang="ja-JP" altLang="ja-JP" dirty="0">
                <a:latin typeface="MS PGothic" panose="020B0600070205080204" pitchFamily="34" charset="-128"/>
                <a:ea typeface="MS PGothic" panose="020B0600070205080204" pitchFamily="34" charset="-128"/>
              </a:rPr>
              <a:t>委員会</a:t>
            </a:r>
            <a:r>
              <a:rPr lang="ja-JP" altLang="en-US" dirty="0">
                <a:latin typeface="MS PGothic" panose="020B0600070205080204" pitchFamily="34" charset="-128"/>
                <a:ea typeface="MS PGothic" panose="020B0600070205080204" pitchFamily="34" charset="-128"/>
              </a:rPr>
              <a:t>　</a:t>
            </a:r>
            <a:r>
              <a:rPr lang="ja-JP" altLang="en-US" dirty="0">
                <a:latin typeface="ＭＳ Ｐゴシック" panose="020B0600070205080204" pitchFamily="50" charset="-128"/>
                <a:ea typeface="ＭＳ Ｐゴシック" panose="020B0600070205080204" pitchFamily="50" charset="-128"/>
              </a:rPr>
              <a:t>（</a:t>
            </a:r>
            <a:r>
              <a:rPr lang="ja-JP" altLang="en-US" b="0" i="0" dirty="0">
                <a:solidFill>
                  <a:srgbClr val="101010"/>
                </a:solidFill>
                <a:effectLst/>
                <a:latin typeface="ＭＳ Ｐゴシック" panose="020B0600070205080204" pitchFamily="50" charset="-128"/>
                <a:ea typeface="ＭＳ Ｐゴシック" panose="020B0600070205080204" pitchFamily="50" charset="-128"/>
              </a:rPr>
              <a:t>根來秀樹</a:t>
            </a:r>
            <a:r>
              <a:rPr lang="ja-JP" altLang="en-US"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marL="457200" indent="-457200">
              <a:buClr>
                <a:schemeClr val="tx1"/>
              </a:buClr>
              <a:buSzPct val="90000"/>
              <a:buFont typeface="+mj-lt"/>
              <a:buAutoNum type="arabicPeriod"/>
              <a:defRPr/>
            </a:pPr>
            <a:r>
              <a:rPr lang="ja-JP" altLang="ja-JP" dirty="0">
                <a:latin typeface="MS PGothic" panose="020B0600070205080204" pitchFamily="34" charset="-128"/>
                <a:ea typeface="MS PGothic" panose="020B0600070205080204" pitchFamily="34" charset="-128"/>
              </a:rPr>
              <a:t>学会顕彰委員会</a:t>
            </a:r>
            <a:r>
              <a:rPr lang="ja-JP" altLang="en-US" dirty="0">
                <a:latin typeface="MS PGothic" panose="020B0600070205080204" pitchFamily="34" charset="-128"/>
                <a:ea typeface="MS PGothic" panose="020B0600070205080204" pitchFamily="34" charset="-128"/>
              </a:rPr>
              <a:t>　（金生由紀子）</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en-US" dirty="0">
                <a:latin typeface="MS PGothic" panose="020B0600070205080204" pitchFamily="34" charset="-128"/>
                <a:ea typeface="MS PGothic" panose="020B0600070205080204" pitchFamily="34" charset="-128"/>
              </a:rPr>
              <a:t>専門医制度に関する委員会　（野邑健二）</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en-US" dirty="0">
                <a:latin typeface="MS PGothic" panose="020B0600070205080204" pitchFamily="34" charset="-128"/>
                <a:ea typeface="MS PGothic" panose="020B0600070205080204" pitchFamily="34" charset="-128"/>
              </a:rPr>
              <a:t>児童青年精神医学用語集改訂委員会 （小坂浩隆）</a:t>
            </a:r>
            <a:r>
              <a:rPr lang="en-US" altLang="ja-JP" dirty="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休会中</a:t>
            </a:r>
            <a:r>
              <a:rPr lang="en-US" altLang="ja-JP" dirty="0">
                <a:latin typeface="MS PGothic" panose="020B0600070205080204" pitchFamily="34" charset="-128"/>
                <a:ea typeface="MS PGothic" panose="020B0600070205080204" pitchFamily="34" charset="-128"/>
              </a:rPr>
              <a:t>)</a:t>
            </a:r>
            <a:endParaRPr lang="ja-JP" altLang="en-US"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en-US" dirty="0">
                <a:latin typeface="MS PGothic" panose="020B0600070205080204" pitchFamily="34" charset="-128"/>
                <a:ea typeface="MS PGothic" panose="020B0600070205080204" pitchFamily="34" charset="-128"/>
              </a:rPr>
              <a:t>生涯教育に関する委員会　</a:t>
            </a:r>
            <a:r>
              <a:rPr lang="ja-JP" altLang="en-US" dirty="0">
                <a:latin typeface="ＭＳ Ｐゴシック" panose="020B0600070205080204" pitchFamily="50" charset="-128"/>
                <a:ea typeface="ＭＳ Ｐゴシック" panose="020B0600070205080204" pitchFamily="50" charset="-128"/>
              </a:rPr>
              <a:t>（</a:t>
            </a:r>
            <a:r>
              <a:rPr lang="ja-JP" altLang="en-US" b="0" i="0" dirty="0">
                <a:solidFill>
                  <a:srgbClr val="101010"/>
                </a:solidFill>
                <a:effectLst/>
                <a:latin typeface="ＭＳ Ｐゴシック" panose="020B0600070205080204" pitchFamily="50" charset="-128"/>
                <a:ea typeface="ＭＳ Ｐゴシック" panose="020B0600070205080204" pitchFamily="50" charset="-128"/>
              </a:rPr>
              <a:t>三上克央</a:t>
            </a:r>
            <a:r>
              <a:rPr lang="ja-JP" altLang="en-US"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marL="457200" indent="-457200">
              <a:buClr>
                <a:schemeClr val="tx1"/>
              </a:buClr>
              <a:buSzPct val="90000"/>
              <a:buFont typeface="+mj-lt"/>
              <a:buAutoNum type="arabicPeriod"/>
              <a:defRPr/>
            </a:pPr>
            <a:r>
              <a:rPr lang="ja-JP" altLang="en-US" dirty="0">
                <a:latin typeface="MS PGothic" panose="020B0600070205080204" pitchFamily="34" charset="-128"/>
                <a:ea typeface="MS PGothic" panose="020B0600070205080204" pitchFamily="34" charset="-128"/>
              </a:rPr>
              <a:t>利益相反委員会　（小野和哉）</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en-US" altLang="ja-JP" dirty="0">
                <a:latin typeface="MS PGothic" panose="020B0600070205080204" pitchFamily="34" charset="-128"/>
                <a:ea typeface="MS PGothic" panose="020B0600070205080204" pitchFamily="34" charset="-128"/>
              </a:rPr>
              <a:t>ICD-11</a:t>
            </a:r>
            <a:r>
              <a:rPr lang="ja-JP" altLang="en-US" dirty="0">
                <a:latin typeface="MS PGothic" panose="020B0600070205080204" pitchFamily="34" charset="-128"/>
                <a:ea typeface="MS PGothic" panose="020B0600070205080204" pitchFamily="34" charset="-128"/>
              </a:rPr>
              <a:t>に関する委員会　（中村和彦）</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en-US" dirty="0">
                <a:latin typeface="MS PGothic" panose="020B0600070205080204" pitchFamily="34" charset="-128"/>
                <a:ea typeface="MS PGothic" panose="020B0600070205080204" pitchFamily="34" charset="-128"/>
              </a:rPr>
              <a:t>心理職に関する</a:t>
            </a:r>
            <a:r>
              <a:rPr lang="ja-JP" altLang="ja-JP" dirty="0">
                <a:latin typeface="MS PGothic" panose="020B0600070205080204" pitchFamily="34" charset="-128"/>
                <a:ea typeface="MS PGothic" panose="020B0600070205080204" pitchFamily="34" charset="-128"/>
              </a:rPr>
              <a:t>委員会</a:t>
            </a:r>
            <a:r>
              <a:rPr lang="ja-JP" altLang="en-US" dirty="0">
                <a:latin typeface="MS PGothic" panose="020B0600070205080204" pitchFamily="34" charset="-128"/>
                <a:ea typeface="MS PGothic" panose="020B0600070205080204" pitchFamily="34" charset="-128"/>
              </a:rPr>
              <a:t>　（小平雅基）</a:t>
            </a:r>
            <a:endParaRPr lang="en-US" altLang="ja-JP" dirty="0">
              <a:latin typeface="MS PGothic" panose="020B0600070205080204" pitchFamily="34" charset="-128"/>
              <a:ea typeface="MS PGothic" panose="020B0600070205080204" pitchFamily="34" charset="-128"/>
            </a:endParaRPr>
          </a:p>
          <a:p>
            <a:pPr marL="457200" indent="-457200">
              <a:buClr>
                <a:schemeClr val="tx1"/>
              </a:buClr>
              <a:buSzPct val="90000"/>
              <a:buFont typeface="+mj-lt"/>
              <a:buAutoNum type="arabicPeriod"/>
              <a:defRPr/>
            </a:pPr>
            <a:r>
              <a:rPr lang="ja-JP" altLang="en-US" dirty="0">
                <a:latin typeface="MS PGothic" panose="020B0600070205080204" pitchFamily="34" charset="-128"/>
                <a:ea typeface="MS PGothic" panose="020B0600070205080204" pitchFamily="34" charset="-128"/>
              </a:rPr>
              <a:t>選挙管理委員会（若子理恵）</a:t>
            </a:r>
            <a:endParaRPr lang="en-US" altLang="ja-JP" dirty="0">
              <a:latin typeface="MS PGothic" panose="020B0600070205080204" pitchFamily="34" charset="-128"/>
              <a:ea typeface="MS PGothic" panose="020B0600070205080204" pitchFamily="34" charset="-128"/>
            </a:endParaRPr>
          </a:p>
          <a:p>
            <a:pPr marL="457200" indent="-457200">
              <a:buClr>
                <a:srgbClr val="0070C0"/>
              </a:buClr>
              <a:buSzPct val="90000"/>
              <a:buFont typeface="+mj-lt"/>
              <a:buAutoNum type="arabicPeriod"/>
              <a:defRPr/>
            </a:pPr>
            <a:endParaRPr lang="en-US" altLang="ja-JP" b="1" dirty="0">
              <a:latin typeface="MS PGothic" panose="020B0600070205080204" pitchFamily="34" charset="-128"/>
              <a:ea typeface="MS PGothic" panose="020B0600070205080204" pitchFamily="34" charset="-128"/>
            </a:endParaRPr>
          </a:p>
          <a:p>
            <a:pPr marL="457200" indent="-457200">
              <a:buClr>
                <a:srgbClr val="0070C0"/>
              </a:buClr>
              <a:buSzPct val="90000"/>
              <a:buFont typeface="+mj-lt"/>
              <a:buAutoNum type="arabicPeriod"/>
              <a:defRPr/>
            </a:pPr>
            <a:endParaRPr lang="en-US" altLang="ja-JP" b="1" dirty="0">
              <a:latin typeface="MS PGothic" panose="020B0600070205080204" pitchFamily="34" charset="-128"/>
              <a:ea typeface="MS PGothic" panose="020B0600070205080204" pitchFamily="34" charset="-128"/>
            </a:endParaRPr>
          </a:p>
        </p:txBody>
      </p:sp>
      <p:pic>
        <p:nvPicPr>
          <p:cNvPr id="5" name="図 4">
            <a:extLst>
              <a:ext uri="{FF2B5EF4-FFF2-40B4-BE49-F238E27FC236}">
                <a16:creationId xmlns:a16="http://schemas.microsoft.com/office/drawing/2014/main" id="{FA40A20D-1972-1626-CBAC-FF8F432B3FB1}"/>
              </a:ext>
            </a:extLst>
          </p:cNvPr>
          <p:cNvPicPr>
            <a:picLocks noChangeAspect="1"/>
          </p:cNvPicPr>
          <p:nvPr/>
        </p:nvPicPr>
        <p:blipFill>
          <a:blip r:embed="rId3"/>
          <a:stretch>
            <a:fillRect/>
          </a:stretch>
        </p:blipFill>
        <p:spPr>
          <a:xfrm>
            <a:off x="346075" y="5956878"/>
            <a:ext cx="841148" cy="644756"/>
          </a:xfrm>
          <a:prstGeom prst="rect">
            <a:avLst/>
          </a:prstGeom>
        </p:spPr>
      </p:pic>
      <p:cxnSp>
        <p:nvCxnSpPr>
          <p:cNvPr id="6" name="直線コネクタ 5">
            <a:extLst>
              <a:ext uri="{FF2B5EF4-FFF2-40B4-BE49-F238E27FC236}">
                <a16:creationId xmlns:a16="http://schemas.microsoft.com/office/drawing/2014/main" id="{EAF914CF-7748-D623-CD8D-0F5B629565F8}"/>
              </a:ext>
            </a:extLst>
          </p:cNvPr>
          <p:cNvCxnSpPr/>
          <p:nvPr/>
        </p:nvCxnSpPr>
        <p:spPr>
          <a:xfrm>
            <a:off x="1404937" y="6279256"/>
            <a:ext cx="10351634"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338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1289655-D1CA-64BF-1FC0-CE26898F300D}"/>
              </a:ext>
            </a:extLst>
          </p:cNvPr>
          <p:cNvSpPr>
            <a:spLocks noGrp="1"/>
          </p:cNvSpPr>
          <p:nvPr>
            <p:ph type="title"/>
          </p:nvPr>
        </p:nvSpPr>
        <p:spPr>
          <a:xfrm>
            <a:off x="838200" y="143744"/>
            <a:ext cx="10515600" cy="1325563"/>
          </a:xfrm>
        </p:spPr>
        <p:txBody>
          <a:bodyPr/>
          <a:lstStyle/>
          <a:p>
            <a:r>
              <a:rPr lang="ja-JP" altLang="en-US" dirty="0"/>
              <a:t>　　　　</a:t>
            </a:r>
            <a:r>
              <a:rPr lang="ja-JP" altLang="en-US" b="1" dirty="0">
                <a:solidFill>
                  <a:schemeClr val="accent1">
                    <a:lumMod val="50000"/>
                  </a:schemeClr>
                </a:solidFill>
                <a:latin typeface="MS PGothic" panose="020B0600070205080204" pitchFamily="34" charset="-128"/>
                <a:ea typeface="MS PGothic" panose="020B0600070205080204" pitchFamily="34" charset="-128"/>
              </a:rPr>
              <a:t>理事会における主な活動</a:t>
            </a:r>
          </a:p>
        </p:txBody>
      </p:sp>
      <p:sp>
        <p:nvSpPr>
          <p:cNvPr id="4" name="コンテンツ プレースホルダー 3">
            <a:extLst>
              <a:ext uri="{FF2B5EF4-FFF2-40B4-BE49-F238E27FC236}">
                <a16:creationId xmlns:a16="http://schemas.microsoft.com/office/drawing/2014/main" id="{12E4633C-C5E3-0EA3-CEE4-C6009D7BE85A}"/>
              </a:ext>
            </a:extLst>
          </p:cNvPr>
          <p:cNvSpPr>
            <a:spLocks noGrp="1"/>
          </p:cNvSpPr>
          <p:nvPr>
            <p:ph idx="1"/>
          </p:nvPr>
        </p:nvSpPr>
        <p:spPr>
          <a:xfrm>
            <a:off x="445273" y="1185603"/>
            <a:ext cx="11569566" cy="4826756"/>
          </a:xfrm>
        </p:spPr>
        <p:txBody>
          <a:bodyPr>
            <a:normAutofit/>
          </a:bodyPr>
          <a:lstStyle/>
          <a:p>
            <a:r>
              <a:rPr lang="en-US" altLang="ja-JP" dirty="0">
                <a:latin typeface="MS PGothic" panose="020B0600070205080204" pitchFamily="34" charset="-128"/>
                <a:ea typeface="MS PGothic" panose="020B0600070205080204" pitchFamily="34" charset="-128"/>
              </a:rPr>
              <a:t>2023</a:t>
            </a:r>
            <a:r>
              <a:rPr lang="ja-JP" altLang="en-US">
                <a:latin typeface="MS PGothic" panose="020B0600070205080204" pitchFamily="34" charset="-128"/>
                <a:ea typeface="MS PGothic" panose="020B0600070205080204" pitchFamily="34" charset="-128"/>
              </a:rPr>
              <a:t>年</a:t>
            </a:r>
            <a:r>
              <a:rPr lang="en-US" altLang="ja-JP" dirty="0">
                <a:latin typeface="MS PGothic" panose="020B0600070205080204" pitchFamily="34" charset="-128"/>
                <a:ea typeface="MS PGothic" panose="020B0600070205080204" pitchFamily="34" charset="-128"/>
              </a:rPr>
              <a:t>11</a:t>
            </a:r>
            <a:r>
              <a:rPr lang="ja-JP" altLang="en-US">
                <a:latin typeface="MS PGothic" panose="020B0600070205080204" pitchFamily="34" charset="-128"/>
                <a:ea typeface="MS PGothic" panose="020B0600070205080204" pitchFamily="34" charset="-128"/>
              </a:rPr>
              <a:t>月</a:t>
            </a:r>
            <a:r>
              <a:rPr lang="en-US" altLang="ja-JP" dirty="0">
                <a:latin typeface="MS PGothic" panose="020B0600070205080204" pitchFamily="34" charset="-128"/>
                <a:ea typeface="MS PGothic" panose="020B0600070205080204" pitchFamily="34" charset="-128"/>
              </a:rPr>
              <a:t>14−16</a:t>
            </a:r>
            <a:r>
              <a:rPr lang="ja-JP" altLang="en-US">
                <a:latin typeface="MS PGothic" panose="020B0600070205080204" pitchFamily="34" charset="-128"/>
                <a:ea typeface="MS PGothic" panose="020B0600070205080204" pitchFamily="34" charset="-128"/>
              </a:rPr>
              <a:t>日中村和彦会長のもと第</a:t>
            </a:r>
            <a:r>
              <a:rPr lang="en-US" altLang="ja-JP" dirty="0">
                <a:latin typeface="MS PGothic" panose="020B0600070205080204" pitchFamily="34" charset="-128"/>
                <a:ea typeface="MS PGothic" panose="020B0600070205080204" pitchFamily="34" charset="-128"/>
              </a:rPr>
              <a:t>64</a:t>
            </a:r>
            <a:r>
              <a:rPr lang="ja-JP" altLang="en-US">
                <a:latin typeface="MS PGothic" panose="020B0600070205080204" pitchFamily="34" charset="-128"/>
                <a:ea typeface="MS PGothic" panose="020B0600070205080204" pitchFamily="34" charset="-128"/>
              </a:rPr>
              <a:t>回総会が弘前で開催され、</a:t>
            </a:r>
            <a:endParaRPr lang="en-US" altLang="ja-JP" dirty="0">
              <a:latin typeface="MS PGothic" panose="020B0600070205080204" pitchFamily="34" charset="-128"/>
              <a:ea typeface="MS PGothic" panose="020B0600070205080204" pitchFamily="34" charset="-128"/>
            </a:endParaRPr>
          </a:p>
          <a:p>
            <a:pPr marL="0" indent="0">
              <a:buNone/>
            </a:pPr>
            <a:r>
              <a:rPr lang="ja-JP" altLang="en-US">
                <a:latin typeface="MS PGothic" panose="020B0600070205080204" pitchFamily="34" charset="-128"/>
                <a:ea typeface="MS PGothic" panose="020B0600070205080204" pitchFamily="34" charset="-128"/>
              </a:rPr>
              <a:t>　</a:t>
            </a:r>
            <a:r>
              <a:rPr lang="en-US" altLang="ja-JP" dirty="0">
                <a:latin typeface="MS PGothic" panose="020B0600070205080204" pitchFamily="34" charset="-128"/>
                <a:ea typeface="MS PGothic" panose="020B0600070205080204" pitchFamily="34" charset="-128"/>
              </a:rPr>
              <a:t>1567</a:t>
            </a:r>
            <a:r>
              <a:rPr lang="ja-JP" altLang="en-US">
                <a:latin typeface="MS PGothic" panose="020B0600070205080204" pitchFamily="34" charset="-128"/>
                <a:ea typeface="MS PGothic" panose="020B0600070205080204" pitchFamily="34" charset="-128"/>
              </a:rPr>
              <a:t>名の参加を得た。</a:t>
            </a:r>
            <a:endParaRPr lang="en-US" altLang="ja-JP" dirty="0">
              <a:latin typeface="MS PGothic" panose="020B0600070205080204" pitchFamily="34" charset="-128"/>
              <a:ea typeface="MS PGothic" panose="020B0600070205080204" pitchFamily="34" charset="-128"/>
            </a:endParaRPr>
          </a:p>
          <a:p>
            <a:r>
              <a:rPr lang="en-US" altLang="ja-JP" dirty="0">
                <a:latin typeface="MS PGothic" panose="020B0600070205080204" pitchFamily="34" charset="-128"/>
                <a:ea typeface="MS PGothic" panose="020B0600070205080204" pitchFamily="34" charset="-128"/>
              </a:rPr>
              <a:t>2023</a:t>
            </a:r>
            <a:r>
              <a:rPr lang="ja-JP" altLang="en-US">
                <a:latin typeface="MS PGothic" panose="020B0600070205080204" pitchFamily="34" charset="-128"/>
                <a:ea typeface="MS PGothic" panose="020B0600070205080204" pitchFamily="34" charset="-128"/>
              </a:rPr>
              <a:t>年</a:t>
            </a:r>
            <a:r>
              <a:rPr lang="en-US" altLang="ja-JP" dirty="0">
                <a:latin typeface="MS PGothic" panose="020B0600070205080204" pitchFamily="34" charset="-128"/>
                <a:ea typeface="MS PGothic" panose="020B0600070205080204" pitchFamily="34" charset="-128"/>
              </a:rPr>
              <a:t>5</a:t>
            </a:r>
            <a:r>
              <a:rPr lang="ja-JP" altLang="en-US">
                <a:latin typeface="MS PGothic" panose="020B0600070205080204" pitchFamily="34" charset="-128"/>
                <a:ea typeface="MS PGothic" panose="020B0600070205080204" pitchFamily="34" charset="-128"/>
              </a:rPr>
              <a:t>月</a:t>
            </a:r>
            <a:r>
              <a:rPr lang="en-US" altLang="ja-JP" dirty="0">
                <a:latin typeface="MS PGothic" panose="020B0600070205080204" pitchFamily="34" charset="-128"/>
                <a:ea typeface="MS PGothic" panose="020B0600070205080204" pitchFamily="34" charset="-128"/>
              </a:rPr>
              <a:t>26−28</a:t>
            </a:r>
            <a:r>
              <a:rPr lang="ja-JP" altLang="en-US">
                <a:latin typeface="MS PGothic" panose="020B0600070205080204" pitchFamily="34" charset="-128"/>
                <a:ea typeface="MS PGothic" panose="020B0600070205080204" pitchFamily="34" charset="-128"/>
              </a:rPr>
              <a:t>日アジア児童青年精神医学会（</a:t>
            </a:r>
            <a:r>
              <a:rPr lang="en-US" altLang="ja-JP" dirty="0">
                <a:latin typeface="MS PGothic" panose="020B0600070205080204" pitchFamily="34" charset="-128"/>
                <a:ea typeface="MS PGothic" panose="020B0600070205080204" pitchFamily="34" charset="-128"/>
              </a:rPr>
              <a:t>ASCAPAP2023 in Kyoto</a:t>
            </a:r>
            <a:r>
              <a:rPr lang="ja-JP" altLang="en-US">
                <a:latin typeface="MS PGothic" panose="020B0600070205080204" pitchFamily="34" charset="-128"/>
                <a:ea typeface="MS PGothic" panose="020B0600070205080204" pitchFamily="34" charset="-128"/>
              </a:rPr>
              <a:t>）が開催され、</a:t>
            </a:r>
            <a:r>
              <a:rPr lang="en-US" altLang="ja-JP" dirty="0">
                <a:latin typeface="MS PGothic" panose="020B0600070205080204" pitchFamily="34" charset="-128"/>
                <a:ea typeface="MS PGothic" panose="020B0600070205080204" pitchFamily="34" charset="-128"/>
              </a:rPr>
              <a:t>18</a:t>
            </a:r>
            <a:r>
              <a:rPr lang="ja-JP" altLang="en-US">
                <a:latin typeface="MS PGothic" panose="020B0600070205080204" pitchFamily="34" charset="-128"/>
                <a:ea typeface="MS PGothic" panose="020B0600070205080204" pitchFamily="34" charset="-128"/>
              </a:rPr>
              <a:t>の国と地域から</a:t>
            </a:r>
            <a:r>
              <a:rPr lang="en-US" altLang="ja-JP" dirty="0">
                <a:latin typeface="MS PGothic" panose="020B0600070205080204" pitchFamily="34" charset="-128"/>
                <a:ea typeface="MS PGothic" panose="020B0600070205080204" pitchFamily="34" charset="-128"/>
              </a:rPr>
              <a:t>546</a:t>
            </a:r>
            <a:r>
              <a:rPr lang="ja-JP" altLang="en-US">
                <a:latin typeface="MS PGothic" panose="020B0600070205080204" pitchFamily="34" charset="-128"/>
                <a:ea typeface="MS PGothic" panose="020B0600070205080204" pitchFamily="34" charset="-128"/>
              </a:rPr>
              <a:t>名の参加を得た。</a:t>
            </a:r>
            <a:endParaRPr lang="en-US" altLang="ja-JP" dirty="0">
              <a:latin typeface="MS PGothic" panose="020B0600070205080204" pitchFamily="34" charset="-128"/>
              <a:ea typeface="MS PGothic" panose="020B0600070205080204" pitchFamily="34" charset="-128"/>
            </a:endParaRPr>
          </a:p>
        </p:txBody>
      </p:sp>
      <p:pic>
        <p:nvPicPr>
          <p:cNvPr id="2" name="図 1">
            <a:extLst>
              <a:ext uri="{FF2B5EF4-FFF2-40B4-BE49-F238E27FC236}">
                <a16:creationId xmlns:a16="http://schemas.microsoft.com/office/drawing/2014/main" id="{34590BCD-8D1A-9D09-820A-21E936480798}"/>
              </a:ext>
            </a:extLst>
          </p:cNvPr>
          <p:cNvPicPr>
            <a:picLocks noChangeAspect="1"/>
          </p:cNvPicPr>
          <p:nvPr/>
        </p:nvPicPr>
        <p:blipFill>
          <a:blip r:embed="rId2"/>
          <a:stretch>
            <a:fillRect/>
          </a:stretch>
        </p:blipFill>
        <p:spPr>
          <a:xfrm>
            <a:off x="1860430" y="3199168"/>
            <a:ext cx="2411556" cy="3412655"/>
          </a:xfrm>
          <a:prstGeom prst="rect">
            <a:avLst/>
          </a:prstGeom>
        </p:spPr>
      </p:pic>
      <p:pic>
        <p:nvPicPr>
          <p:cNvPr id="10" name="図 9">
            <a:extLst>
              <a:ext uri="{FF2B5EF4-FFF2-40B4-BE49-F238E27FC236}">
                <a16:creationId xmlns:a16="http://schemas.microsoft.com/office/drawing/2014/main" id="{9E5A7E54-F0A6-9533-D65E-1CB75AD6AE7E}"/>
              </a:ext>
            </a:extLst>
          </p:cNvPr>
          <p:cNvPicPr>
            <a:picLocks noChangeAspect="1"/>
          </p:cNvPicPr>
          <p:nvPr/>
        </p:nvPicPr>
        <p:blipFill>
          <a:blip r:embed="rId3"/>
          <a:stretch>
            <a:fillRect/>
          </a:stretch>
        </p:blipFill>
        <p:spPr>
          <a:xfrm>
            <a:off x="6535675" y="3199168"/>
            <a:ext cx="2411556" cy="3412655"/>
          </a:xfrm>
          <a:prstGeom prst="rect">
            <a:avLst/>
          </a:prstGeom>
        </p:spPr>
      </p:pic>
    </p:spTree>
    <p:extLst>
      <p:ext uri="{BB962C8B-B14F-4D97-AF65-F5344CB8AC3E}">
        <p14:creationId xmlns:p14="http://schemas.microsoft.com/office/powerpoint/2010/main" val="398735427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3012</TotalTime>
  <Words>2611</Words>
  <Application>Microsoft Office PowerPoint</Application>
  <PresentationFormat>ワイド画面</PresentationFormat>
  <Paragraphs>257</Paragraphs>
  <Slides>24</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24</vt:i4>
      </vt:variant>
    </vt:vector>
  </HeadingPairs>
  <TitlesOfParts>
    <vt:vector size="37" baseType="lpstr">
      <vt:lpstr>inherit</vt:lpstr>
      <vt:lpstr>ＭＳ Ｐゴシック</vt:lpstr>
      <vt:lpstr>ＭＳ Ｐゴシック</vt:lpstr>
      <vt:lpstr>MS Gothic</vt:lpstr>
      <vt:lpstr>游ゴシック</vt:lpstr>
      <vt:lpstr>游ゴシック Light</vt:lpstr>
      <vt:lpstr>游明朝</vt:lpstr>
      <vt:lpstr>Arial</vt:lpstr>
      <vt:lpstr>Calibri</vt:lpstr>
      <vt:lpstr>Century</vt:lpstr>
      <vt:lpstr>Times New Roman</vt:lpstr>
      <vt:lpstr>Office テーマ</vt:lpstr>
      <vt:lpstr>ホワイト</vt:lpstr>
      <vt:lpstr>開会挨拶</vt:lpstr>
      <vt:lpstr>物故会員</vt:lpstr>
      <vt:lpstr>　　2024年1月1日に発生した 能登半島地震への対応について </vt:lpstr>
      <vt:lpstr>第65回日本児童青年精神医学会総会代表理事一般報告</vt:lpstr>
      <vt:lpstr>PowerPoint プレゼンテーション</vt:lpstr>
      <vt:lpstr>学会会員数（令和５年度末）</vt:lpstr>
      <vt:lpstr>理事会体制</vt:lpstr>
      <vt:lpstr>委員会活動ならびに各委員長</vt:lpstr>
      <vt:lpstr>　　　　理事会における主な活動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第63回日本児童青年精神医学会総会代表理事一般報告</dc:title>
  <dc:creator>飯田 順三</dc:creator>
  <cp:lastModifiedBy>hiyama2018</cp:lastModifiedBy>
  <cp:revision>22</cp:revision>
  <dcterms:created xsi:type="dcterms:W3CDTF">2022-08-24T03:42:01Z</dcterms:created>
  <dcterms:modified xsi:type="dcterms:W3CDTF">2025-10-16T03:54:57Z</dcterms:modified>
</cp:coreProperties>
</file>