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01" r:id="rId4"/>
    <p:sldMasterId id="2147483713" r:id="rId5"/>
    <p:sldMasterId id="2147483726" r:id="rId6"/>
    <p:sldMasterId id="2147483738" r:id="rId7"/>
    <p:sldMasterId id="2147483750" r:id="rId8"/>
    <p:sldMasterId id="2147483762" r:id="rId9"/>
    <p:sldMasterId id="2147483780" r:id="rId10"/>
    <p:sldMasterId id="2147483798" r:id="rId11"/>
  </p:sldMasterIdLst>
  <p:notesMasterIdLst>
    <p:notesMasterId r:id="rId112"/>
  </p:notesMasterIdLst>
  <p:sldIdLst>
    <p:sldId id="3795" r:id="rId12"/>
    <p:sldId id="3796" r:id="rId13"/>
    <p:sldId id="3797" r:id="rId14"/>
    <p:sldId id="3798" r:id="rId15"/>
    <p:sldId id="3799" r:id="rId16"/>
    <p:sldId id="3800" r:id="rId17"/>
    <p:sldId id="3801" r:id="rId18"/>
    <p:sldId id="260" r:id="rId19"/>
    <p:sldId id="261" r:id="rId20"/>
    <p:sldId id="3802" r:id="rId21"/>
    <p:sldId id="3803" r:id="rId22"/>
    <p:sldId id="3804" r:id="rId23"/>
    <p:sldId id="3805" r:id="rId24"/>
    <p:sldId id="3806" r:id="rId25"/>
    <p:sldId id="3807" r:id="rId26"/>
    <p:sldId id="3808" r:id="rId27"/>
    <p:sldId id="277" r:id="rId28"/>
    <p:sldId id="3809" r:id="rId29"/>
    <p:sldId id="4276" r:id="rId30"/>
    <p:sldId id="3711" r:id="rId31"/>
    <p:sldId id="3712" r:id="rId32"/>
    <p:sldId id="3713" r:id="rId33"/>
    <p:sldId id="4278" r:id="rId34"/>
    <p:sldId id="4279" r:id="rId35"/>
    <p:sldId id="4280" r:id="rId36"/>
    <p:sldId id="4281" r:id="rId37"/>
    <p:sldId id="4282" r:id="rId38"/>
    <p:sldId id="4283" r:id="rId39"/>
    <p:sldId id="4284" r:id="rId40"/>
    <p:sldId id="4285" r:id="rId41"/>
    <p:sldId id="4286" r:id="rId42"/>
    <p:sldId id="4287" r:id="rId43"/>
    <p:sldId id="4288" r:id="rId44"/>
    <p:sldId id="4289" r:id="rId45"/>
    <p:sldId id="4290" r:id="rId46"/>
    <p:sldId id="4291" r:id="rId47"/>
    <p:sldId id="4292" r:id="rId48"/>
    <p:sldId id="4293" r:id="rId49"/>
    <p:sldId id="270" r:id="rId50"/>
    <p:sldId id="4294" r:id="rId51"/>
    <p:sldId id="4295" r:id="rId52"/>
    <p:sldId id="269" r:id="rId53"/>
    <p:sldId id="271" r:id="rId54"/>
    <p:sldId id="4296" r:id="rId55"/>
    <p:sldId id="4297" r:id="rId56"/>
    <p:sldId id="4298" r:id="rId57"/>
    <p:sldId id="4299" r:id="rId58"/>
    <p:sldId id="4300" r:id="rId59"/>
    <p:sldId id="4301" r:id="rId60"/>
    <p:sldId id="4302" r:id="rId61"/>
    <p:sldId id="4303" r:id="rId62"/>
    <p:sldId id="4304" r:id="rId63"/>
    <p:sldId id="4305" r:id="rId64"/>
    <p:sldId id="4306" r:id="rId65"/>
    <p:sldId id="4307" r:id="rId66"/>
    <p:sldId id="4308" r:id="rId67"/>
    <p:sldId id="4309" r:id="rId68"/>
    <p:sldId id="4310" r:id="rId69"/>
    <p:sldId id="4311" r:id="rId70"/>
    <p:sldId id="4312" r:id="rId71"/>
    <p:sldId id="282" r:id="rId72"/>
    <p:sldId id="286" r:id="rId73"/>
    <p:sldId id="288" r:id="rId74"/>
    <p:sldId id="4313" r:id="rId75"/>
    <p:sldId id="4314" r:id="rId76"/>
    <p:sldId id="4315" r:id="rId77"/>
    <p:sldId id="4316" r:id="rId78"/>
    <p:sldId id="263" r:id="rId79"/>
    <p:sldId id="264" r:id="rId80"/>
    <p:sldId id="4317" r:id="rId81"/>
    <p:sldId id="4318" r:id="rId82"/>
    <p:sldId id="4319" r:id="rId83"/>
    <p:sldId id="4320" r:id="rId84"/>
    <p:sldId id="4321" r:id="rId85"/>
    <p:sldId id="4322" r:id="rId86"/>
    <p:sldId id="4323" r:id="rId87"/>
    <p:sldId id="4324" r:id="rId88"/>
    <p:sldId id="4325" r:id="rId89"/>
    <p:sldId id="4326" r:id="rId90"/>
    <p:sldId id="4327" r:id="rId91"/>
    <p:sldId id="4328" r:id="rId92"/>
    <p:sldId id="4329" r:id="rId93"/>
    <p:sldId id="4330" r:id="rId94"/>
    <p:sldId id="4331" r:id="rId95"/>
    <p:sldId id="4332" r:id="rId96"/>
    <p:sldId id="281" r:id="rId97"/>
    <p:sldId id="4333" r:id="rId98"/>
    <p:sldId id="4334" r:id="rId99"/>
    <p:sldId id="4335" r:id="rId100"/>
    <p:sldId id="4336" r:id="rId101"/>
    <p:sldId id="278" r:id="rId102"/>
    <p:sldId id="4337" r:id="rId103"/>
    <p:sldId id="4338" r:id="rId104"/>
    <p:sldId id="4339" r:id="rId105"/>
    <p:sldId id="4340" r:id="rId106"/>
    <p:sldId id="4341" r:id="rId107"/>
    <p:sldId id="4342" r:id="rId108"/>
    <p:sldId id="4343" r:id="rId109"/>
    <p:sldId id="4344" r:id="rId110"/>
    <p:sldId id="4345" r:id="rId1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53" autoAdjust="0"/>
    <p:restoredTop sz="93931" autoAdjust="0"/>
  </p:normalViewPr>
  <p:slideViewPr>
    <p:cSldViewPr snapToGrid="0">
      <p:cViewPr varScale="1">
        <p:scale>
          <a:sx n="101" d="100"/>
          <a:sy n="101" d="100"/>
        </p:scale>
        <p:origin x="22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30" d="100"/>
          <a:sy n="130" d="100"/>
        </p:scale>
        <p:origin x="374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notesMaster" Target="notesMasters/notesMaster1.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slide" Target="slides/slide91.xml"/><Relationship Id="rId110" Type="http://schemas.openxmlformats.org/officeDocument/2006/relationships/slide" Target="slides/slide99.xml"/><Relationship Id="rId115"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13"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slide" Target="slides/slide97.xml"/><Relationship Id="rId11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slide" Target="slides/slide10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270D3-8DF0-43E0-878E-8E3B04158056}" type="datetimeFigureOut">
              <a:rPr kumimoji="1" lang="ja-JP" altLang="en-US" smtClean="0"/>
              <a:t>2025/10/16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BD0C8-B98C-4F56-9B29-FC63DE39A00D}" type="slidenum">
              <a:rPr kumimoji="1" lang="ja-JP" altLang="en-US" smtClean="0"/>
              <a:t>‹#›</a:t>
            </a:fld>
            <a:endParaRPr kumimoji="1" lang="ja-JP" altLang="en-US"/>
          </a:p>
        </p:txBody>
      </p:sp>
    </p:spTree>
    <p:extLst>
      <p:ext uri="{BB962C8B-B14F-4D97-AF65-F5344CB8AC3E}">
        <p14:creationId xmlns:p14="http://schemas.microsoft.com/office/powerpoint/2010/main" val="8619148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523072-C35B-074B-BA67-00D460BF8FB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06663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A3B53-B193-B6CC-2C82-7BCB8FDCF1F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F1DF509-F207-51CB-8ADB-4A875C1253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8301CDA-A9F3-63B4-F774-7395E8A90482}"/>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5" name="フッター プレースホルダー 4">
            <a:extLst>
              <a:ext uri="{FF2B5EF4-FFF2-40B4-BE49-F238E27FC236}">
                <a16:creationId xmlns:a16="http://schemas.microsoft.com/office/drawing/2014/main" id="{785226E6-096B-E16F-10B8-DA27C378C3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27F4AA-3589-AE5F-28B4-D833F6E1C712}"/>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3529207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D965BD-ADF2-C044-84D6-89D98E06254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B6FE3EA-A61D-85D0-B885-D808BB3D9E5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9DEE7B1-9AE5-C953-BA49-83DDE4A5B53D}"/>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5" name="フッター プレースホルダー 4">
            <a:extLst>
              <a:ext uri="{FF2B5EF4-FFF2-40B4-BE49-F238E27FC236}">
                <a16:creationId xmlns:a16="http://schemas.microsoft.com/office/drawing/2014/main" id="{D1177962-6496-57D6-F393-AD000015302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BA6AC55-CE22-CE62-3B84-8781D0C09365}"/>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25590442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16595FB-FEA7-4098-AA2B-07DF29899B7E}" type="datetimeFigureOut">
              <a:rPr kumimoji="1" lang="ja-JP" altLang="en-US" smtClean="0"/>
              <a:t>2025/10/16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F4EB754-24B8-4BC0-B5DA-294CF107C4B0}" type="slidenum">
              <a:rPr kumimoji="1" lang="ja-JP" altLang="en-US" smtClean="0"/>
              <a:t>‹#›</a:t>
            </a:fld>
            <a:endParaRPr kumimoji="1" lang="ja-JP" altLang="en-US"/>
          </a:p>
        </p:txBody>
      </p:sp>
    </p:spTree>
    <p:extLst>
      <p:ext uri="{BB962C8B-B14F-4D97-AF65-F5344CB8AC3E}">
        <p14:creationId xmlns:p14="http://schemas.microsoft.com/office/powerpoint/2010/main" val="24292866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595FB-FEA7-4098-AA2B-07DF29899B7E}" type="datetimeFigureOut">
              <a:rPr kumimoji="1" lang="ja-JP" altLang="en-US" smtClean="0"/>
              <a:t>2025/10/16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F4EB754-24B8-4BC0-B5DA-294CF107C4B0}" type="slidenum">
              <a:rPr kumimoji="1" lang="ja-JP" altLang="en-US" smtClean="0"/>
              <a:t>‹#›</a:t>
            </a:fld>
            <a:endParaRPr kumimoji="1" lang="ja-JP" altLang="en-US"/>
          </a:p>
        </p:txBody>
      </p:sp>
    </p:spTree>
    <p:extLst>
      <p:ext uri="{BB962C8B-B14F-4D97-AF65-F5344CB8AC3E}">
        <p14:creationId xmlns:p14="http://schemas.microsoft.com/office/powerpoint/2010/main" val="196508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6595FB-FEA7-4098-AA2B-07DF29899B7E}"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4EB754-24B8-4BC0-B5DA-294CF107C4B0}" type="slidenum">
              <a:rPr kumimoji="1" lang="ja-JP" altLang="en-US" smtClean="0"/>
              <a:t>‹#›</a:t>
            </a:fld>
            <a:endParaRPr kumimoji="1" lang="ja-JP" altLang="en-US"/>
          </a:p>
        </p:txBody>
      </p:sp>
    </p:spTree>
    <p:extLst>
      <p:ext uri="{BB962C8B-B14F-4D97-AF65-F5344CB8AC3E}">
        <p14:creationId xmlns:p14="http://schemas.microsoft.com/office/powerpoint/2010/main" val="8871127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6595FB-FEA7-4098-AA2B-07DF29899B7E}"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4EB754-24B8-4BC0-B5DA-294CF107C4B0}" type="slidenum">
              <a:rPr kumimoji="1" lang="ja-JP" altLang="en-US" smtClean="0"/>
              <a:t>‹#›</a:t>
            </a:fld>
            <a:endParaRPr kumimoji="1" lang="ja-JP" altLang="en-US"/>
          </a:p>
        </p:txBody>
      </p:sp>
    </p:spTree>
    <p:extLst>
      <p:ext uri="{BB962C8B-B14F-4D97-AF65-F5344CB8AC3E}">
        <p14:creationId xmlns:p14="http://schemas.microsoft.com/office/powerpoint/2010/main" val="205708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6595FB-FEA7-4098-AA2B-07DF29899B7E}"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4EB754-24B8-4BC0-B5DA-294CF107C4B0}" type="slidenum">
              <a:rPr kumimoji="1" lang="ja-JP" altLang="en-US" smtClean="0"/>
              <a:t>‹#›</a:t>
            </a:fld>
            <a:endParaRPr kumimoji="1" lang="ja-JP" altLang="en-US"/>
          </a:p>
        </p:txBody>
      </p:sp>
    </p:spTree>
    <p:extLst>
      <p:ext uri="{BB962C8B-B14F-4D97-AF65-F5344CB8AC3E}">
        <p14:creationId xmlns:p14="http://schemas.microsoft.com/office/powerpoint/2010/main" val="41746884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6595FB-FEA7-4098-AA2B-07DF29899B7E}"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4EB754-24B8-4BC0-B5DA-294CF107C4B0}" type="slidenum">
              <a:rPr kumimoji="1" lang="ja-JP" altLang="en-US" smtClean="0"/>
              <a:t>‹#›</a:t>
            </a:fld>
            <a:endParaRPr kumimoji="1" lang="ja-JP" altLang="en-US"/>
          </a:p>
        </p:txBody>
      </p:sp>
    </p:spTree>
    <p:extLst>
      <p:ext uri="{BB962C8B-B14F-4D97-AF65-F5344CB8AC3E}">
        <p14:creationId xmlns:p14="http://schemas.microsoft.com/office/powerpoint/2010/main" val="20520385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6595FB-FEA7-4098-AA2B-07DF29899B7E}"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4EB754-24B8-4BC0-B5DA-294CF107C4B0}" type="slidenum">
              <a:rPr kumimoji="1" lang="ja-JP" altLang="en-US" smtClean="0"/>
              <a:t>‹#›</a:t>
            </a:fld>
            <a:endParaRPr kumimoji="1" lang="ja-JP"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784051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6595FB-FEA7-4098-AA2B-07DF29899B7E}"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4EB754-24B8-4BC0-B5DA-294CF107C4B0}" type="slidenum">
              <a:rPr kumimoji="1" lang="ja-JP" altLang="en-US" smtClean="0"/>
              <a:t>‹#›</a:t>
            </a:fld>
            <a:endParaRPr kumimoji="1" lang="ja-JP" altLang="en-US"/>
          </a:p>
        </p:txBody>
      </p:sp>
    </p:spTree>
    <p:extLst>
      <p:ext uri="{BB962C8B-B14F-4D97-AF65-F5344CB8AC3E}">
        <p14:creationId xmlns:p14="http://schemas.microsoft.com/office/powerpoint/2010/main" val="28971648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E16595FB-FEA7-4098-AA2B-07DF29899B7E}" type="datetimeFigureOut">
              <a:rPr kumimoji="1" lang="ja-JP" altLang="en-US" smtClean="0"/>
              <a:t>2025/10/16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F4EB754-24B8-4BC0-B5DA-294CF107C4B0}" type="slidenum">
              <a:rPr kumimoji="1" lang="ja-JP" altLang="en-US" smtClean="0"/>
              <a:t>‹#›</a:t>
            </a:fld>
            <a:endParaRPr kumimoji="1" lang="ja-JP" altLang="en-US"/>
          </a:p>
        </p:txBody>
      </p:sp>
    </p:spTree>
    <p:extLst>
      <p:ext uri="{BB962C8B-B14F-4D97-AF65-F5344CB8AC3E}">
        <p14:creationId xmlns:p14="http://schemas.microsoft.com/office/powerpoint/2010/main" val="2712047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E16595FB-FEA7-4098-AA2B-07DF29899B7E}" type="datetimeFigureOut">
              <a:rPr kumimoji="1" lang="ja-JP" altLang="en-US" smtClean="0"/>
              <a:t>2025/10/16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F4EB754-24B8-4BC0-B5DA-294CF107C4B0}" type="slidenum">
              <a:rPr kumimoji="1" lang="ja-JP" altLang="en-US" smtClean="0"/>
              <a:t>‹#›</a:t>
            </a:fld>
            <a:endParaRPr kumimoji="1" lang="ja-JP" altLang="en-US"/>
          </a:p>
        </p:txBody>
      </p:sp>
    </p:spTree>
    <p:extLst>
      <p:ext uri="{BB962C8B-B14F-4D97-AF65-F5344CB8AC3E}">
        <p14:creationId xmlns:p14="http://schemas.microsoft.com/office/powerpoint/2010/main" val="44074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F08D5B9-0A4E-0245-602B-BD06E8B72D7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142E9DB-C26D-3418-20FE-3BFFAB27AF0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5F6A282-5210-6DA3-DFD8-500ACFB2029B}"/>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5" name="フッター プレースホルダー 4">
            <a:extLst>
              <a:ext uri="{FF2B5EF4-FFF2-40B4-BE49-F238E27FC236}">
                <a16:creationId xmlns:a16="http://schemas.microsoft.com/office/drawing/2014/main" id="{75457A0D-C70A-BF07-6A98-A6B34239BAE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FC5B25D-9B57-E3F4-94CD-FB88F4725606}"/>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16049433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6595FB-FEA7-4098-AA2B-07DF29899B7E}"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4EB754-24B8-4BC0-B5DA-294CF107C4B0}" type="slidenum">
              <a:rPr kumimoji="1" lang="ja-JP" altLang="en-US" smtClean="0"/>
              <a:t>‹#›</a:t>
            </a:fld>
            <a:endParaRPr kumimoji="1" lang="ja-JP" altLang="en-US"/>
          </a:p>
        </p:txBody>
      </p:sp>
    </p:spTree>
    <p:extLst>
      <p:ext uri="{BB962C8B-B14F-4D97-AF65-F5344CB8AC3E}">
        <p14:creationId xmlns:p14="http://schemas.microsoft.com/office/powerpoint/2010/main" val="25509778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6595FB-FEA7-4098-AA2B-07DF29899B7E}"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4EB754-24B8-4BC0-B5DA-294CF107C4B0}" type="slidenum">
              <a:rPr kumimoji="1" lang="ja-JP" altLang="en-US" smtClean="0"/>
              <a:t>‹#›</a:t>
            </a:fld>
            <a:endParaRPr kumimoji="1" lang="ja-JP" altLang="en-US"/>
          </a:p>
        </p:txBody>
      </p:sp>
    </p:spTree>
    <p:extLst>
      <p:ext uri="{BB962C8B-B14F-4D97-AF65-F5344CB8AC3E}">
        <p14:creationId xmlns:p14="http://schemas.microsoft.com/office/powerpoint/2010/main" val="37749352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37558951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24412558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42392109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32050438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31756911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7" name="Date Placeholder 2"/>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3"/>
          <p:cNvSpPr>
            <a:spLocks noGrp="1"/>
          </p:cNvSpPr>
          <p:nvPr>
            <p:ph type="ftr" sz="quarter" idx="11"/>
          </p:nvPr>
        </p:nvSpPr>
        <p:spPr/>
        <p:txBody>
          <a:bodyPr/>
          <a:lstStyle/>
          <a:p>
            <a:endParaRPr kumimoji="1" lang="ja-JP" altLang="en-US"/>
          </a:p>
        </p:txBody>
      </p:sp>
      <p:sp>
        <p:nvSpPr>
          <p:cNvPr id="6" name="Slide Number Placeholder 4"/>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36864812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2"/>
          <p:cNvSpPr>
            <a:spLocks noGrp="1"/>
          </p:cNvSpPr>
          <p:nvPr>
            <p:ph type="ftr" sz="quarter" idx="11"/>
          </p:nvPr>
        </p:nvSpPr>
        <p:spPr/>
        <p:txBody>
          <a:bodyPr/>
          <a:lstStyle/>
          <a:p>
            <a:endParaRPr kumimoji="1" lang="ja-JP" altLang="en-US"/>
          </a:p>
        </p:txBody>
      </p:sp>
      <p:sp>
        <p:nvSpPr>
          <p:cNvPr id="6" name="Slide Number Placeholder 3"/>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26879350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5"/>
          <p:cNvSpPr>
            <a:spLocks noGrp="1"/>
          </p:cNvSpPr>
          <p:nvPr>
            <p:ph type="ftr" sz="quarter" idx="11"/>
          </p:nvPr>
        </p:nvSpPr>
        <p:spPr/>
        <p:txBody>
          <a:bodyPr/>
          <a:lstStyle/>
          <a:p>
            <a:endParaRPr kumimoji="1" lang="ja-JP" altLang="en-US"/>
          </a:p>
        </p:txBody>
      </p:sp>
      <p:sp>
        <p:nvSpPr>
          <p:cNvPr id="6" name="Slide Number Placeholder 6"/>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1681950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AD2823-9E91-48B7-9F79-A40468AFA2AB}"/>
              </a:ext>
            </a:extLst>
          </p:cNvPr>
          <p:cNvSpPr>
            <a:spLocks noGrp="1"/>
          </p:cNvSpPr>
          <p:nvPr>
            <p:ph type="ctrTitle"/>
          </p:nvPr>
        </p:nvSpPr>
        <p:spPr>
          <a:xfrm>
            <a:off x="1524000" y="1122363"/>
            <a:ext cx="9144000" cy="2387600"/>
          </a:xfrm>
        </p:spPr>
        <p:txBody>
          <a:bodyPr anchor="ctr">
            <a:normAutofit/>
          </a:bodyPr>
          <a:lstStyle>
            <a:lvl1pPr algn="ctr">
              <a:defRPr sz="5400"/>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019DDB9F-47EC-45F1-AB82-04D0ABFDAABD}"/>
              </a:ext>
            </a:extLst>
          </p:cNvPr>
          <p:cNvSpPr>
            <a:spLocks noGrp="1"/>
          </p:cNvSpPr>
          <p:nvPr>
            <p:ph type="subTitle" idx="1"/>
          </p:nvPr>
        </p:nvSpPr>
        <p:spPr>
          <a:xfrm>
            <a:off x="1524000" y="3602038"/>
            <a:ext cx="9144000" cy="1655762"/>
          </a:xfrm>
        </p:spPr>
        <p:txBody>
          <a:bodyPr/>
          <a:lstStyle>
            <a:lvl1pPr marL="0" indent="0" algn="ctr">
              <a:lnSpc>
                <a:spcPct val="120000"/>
              </a:lnSpc>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74A5AB0-3331-4E44-9BC8-03C15C5D0C81}"/>
              </a:ext>
            </a:extLst>
          </p:cNvPr>
          <p:cNvSpPr>
            <a:spLocks noGrp="1"/>
          </p:cNvSpPr>
          <p:nvPr>
            <p:ph type="dt" sz="half" idx="10"/>
          </p:nvPr>
        </p:nvSpPr>
        <p:spPr/>
        <p:txBody>
          <a:bodyPr/>
          <a:lstStyle/>
          <a:p>
            <a:fld id="{53C373E6-8776-48FD-B855-85E52F8577AF}" type="datetime1">
              <a:rPr kumimoji="1" lang="ja-JP" altLang="en-US" smtClean="0"/>
              <a:t>2025/10/16</a:t>
            </a:fld>
            <a:endParaRPr kumimoji="1" lang="ja-JP" altLang="en-US"/>
          </a:p>
        </p:txBody>
      </p:sp>
      <p:sp>
        <p:nvSpPr>
          <p:cNvPr id="5" name="フッター プレースホルダー 4">
            <a:extLst>
              <a:ext uri="{FF2B5EF4-FFF2-40B4-BE49-F238E27FC236}">
                <a16:creationId xmlns:a16="http://schemas.microsoft.com/office/drawing/2014/main" id="{442C8485-A283-43E6-88FF-52E5042E44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DCCD5B-A1F6-4815-8A10-DBC91DC23974}"/>
              </a:ext>
            </a:extLst>
          </p:cNvPr>
          <p:cNvSpPr>
            <a:spLocks noGrp="1"/>
          </p:cNvSpPr>
          <p:nvPr>
            <p:ph type="sldNum" sz="quarter" idx="12"/>
          </p:nvPr>
        </p:nvSpPr>
        <p:spPr/>
        <p:txBody>
          <a:bodyPr/>
          <a:lstStyle/>
          <a:p>
            <a:fld id="{7D7532BA-6AE8-4BDA-B5AA-36EFA8380279}" type="slidenum">
              <a:rPr kumimoji="1" lang="ja-JP" altLang="en-US" smtClean="0"/>
              <a:t>‹#›</a:t>
            </a:fld>
            <a:endParaRPr kumimoji="1" lang="ja-JP" altLang="en-US"/>
          </a:p>
        </p:txBody>
      </p:sp>
    </p:spTree>
    <p:extLst>
      <p:ext uri="{BB962C8B-B14F-4D97-AF65-F5344CB8AC3E}">
        <p14:creationId xmlns:p14="http://schemas.microsoft.com/office/powerpoint/2010/main" val="1926290441"/>
      </p:ext>
    </p:extLst>
  </p:cSld>
  <p:clrMapOvr>
    <a:masterClrMapping/>
  </p:clrMapOvr>
  <p:transition spd="med">
    <p:pull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19016047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1351091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730840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ja-JP" altLang="en-US"/>
              <a:t>マスター タイトルの書式設定</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ja-JP" altLang="en-US"/>
              <a:t>マスター テキストの書式設定</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3328914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2607327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4"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42233820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4"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16180780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7889674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14448114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8DD70FC-4116-4D15-BA64-B54095D77260}" type="datetimeFigureOut">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CD3141-A2DA-43C4-A7DC-316B7411A97F}" type="slidenum">
              <a:rPr kumimoji="1" lang="ja-JP" altLang="en-US" smtClean="0"/>
              <a:t>‹#›</a:t>
            </a:fld>
            <a:endParaRPr kumimoji="1" lang="ja-JP" altLang="en-US"/>
          </a:p>
        </p:txBody>
      </p:sp>
    </p:spTree>
    <p:extLst>
      <p:ext uri="{BB962C8B-B14F-4D97-AF65-F5344CB8AC3E}">
        <p14:creationId xmlns:p14="http://schemas.microsoft.com/office/powerpoint/2010/main" val="2679203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51D61E-35F2-498B-954F-4E0D5419C346}"/>
              </a:ext>
            </a:extLst>
          </p:cNvPr>
          <p:cNvSpPr>
            <a:spLocks noGrp="1"/>
          </p:cNvSpPr>
          <p:nvPr>
            <p:ph type="title"/>
          </p:nvPr>
        </p:nvSpPr>
        <p:spPr>
          <a:xfrm>
            <a:off x="591670" y="1"/>
            <a:ext cx="11600330" cy="1147482"/>
          </a:xfrm>
        </p:spPr>
        <p:txBody>
          <a:bodyPr/>
          <a:lstStyle>
            <a:lvl1pPr algn="just">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69D7E1BA-AFDD-4C1A-9005-8656E523E85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63D8323-82CA-4F1F-8DDA-E2BB6E7FADC9}"/>
              </a:ext>
            </a:extLst>
          </p:cNvPr>
          <p:cNvSpPr>
            <a:spLocks noGrp="1"/>
          </p:cNvSpPr>
          <p:nvPr>
            <p:ph type="dt" sz="half" idx="10"/>
          </p:nvPr>
        </p:nvSpPr>
        <p:spPr/>
        <p:txBody>
          <a:bodyPr/>
          <a:lstStyle/>
          <a:p>
            <a:fld id="{8599D247-3E98-41B2-9430-9D54617C0CE7}" type="datetime1">
              <a:rPr kumimoji="1" lang="ja-JP" altLang="en-US" smtClean="0"/>
              <a:t>2025/10/16</a:t>
            </a:fld>
            <a:endParaRPr kumimoji="1" lang="ja-JP" altLang="en-US"/>
          </a:p>
        </p:txBody>
      </p:sp>
      <p:sp>
        <p:nvSpPr>
          <p:cNvPr id="5" name="フッター プレースホルダー 4">
            <a:extLst>
              <a:ext uri="{FF2B5EF4-FFF2-40B4-BE49-F238E27FC236}">
                <a16:creationId xmlns:a16="http://schemas.microsoft.com/office/drawing/2014/main" id="{AEDD5688-A372-4782-8833-B9C82F1503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02BB4F9-F992-4640-83F1-7299BD97CED5}"/>
              </a:ext>
            </a:extLst>
          </p:cNvPr>
          <p:cNvSpPr>
            <a:spLocks noGrp="1"/>
          </p:cNvSpPr>
          <p:nvPr>
            <p:ph type="sldNum" sz="quarter" idx="12"/>
          </p:nvPr>
        </p:nvSpPr>
        <p:spPr/>
        <p:txBody>
          <a:bodyPr/>
          <a:lstStyle/>
          <a:p>
            <a:fld id="{7D7532BA-6AE8-4BDA-B5AA-36EFA8380279}"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00C5BC54-F9F3-9748-B641-F4FC99D8A0B0}"/>
              </a:ext>
            </a:extLst>
          </p:cNvPr>
          <p:cNvSpPr/>
          <p:nvPr userDrawn="1"/>
        </p:nvSpPr>
        <p:spPr>
          <a:xfrm>
            <a:off x="-1" y="1"/>
            <a:ext cx="591671" cy="1147482"/>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1537787"/>
      </p:ext>
    </p:extLst>
  </p:cSld>
  <p:clrMapOvr>
    <a:masterClrMapping/>
  </p:clrMapOvr>
  <p:transition spd="med">
    <p:pull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8DD70FC-4116-4D15-BA64-B54095D77260}" type="datetimeFigureOut">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CD3141-A2DA-43C4-A7DC-316B7411A97F}" type="slidenum">
              <a:rPr kumimoji="1" lang="ja-JP" altLang="en-US" smtClean="0"/>
              <a:t>‹#›</a:t>
            </a:fld>
            <a:endParaRPr kumimoji="1" lang="ja-JP" altLang="en-US"/>
          </a:p>
        </p:txBody>
      </p:sp>
    </p:spTree>
    <p:extLst>
      <p:ext uri="{BB962C8B-B14F-4D97-AF65-F5344CB8AC3E}">
        <p14:creationId xmlns:p14="http://schemas.microsoft.com/office/powerpoint/2010/main" val="30296049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8DD70FC-4116-4D15-BA64-B54095D77260}" type="datetimeFigureOut">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CD3141-A2DA-43C4-A7DC-316B7411A97F}" type="slidenum">
              <a:rPr kumimoji="1" lang="ja-JP" altLang="en-US" smtClean="0"/>
              <a:t>‹#›</a:t>
            </a:fld>
            <a:endParaRPr kumimoji="1" lang="ja-JP" altLang="en-US"/>
          </a:p>
        </p:txBody>
      </p:sp>
    </p:spTree>
    <p:extLst>
      <p:ext uri="{BB962C8B-B14F-4D97-AF65-F5344CB8AC3E}">
        <p14:creationId xmlns:p14="http://schemas.microsoft.com/office/powerpoint/2010/main" val="2161177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8DD70FC-4116-4D15-BA64-B54095D77260}" type="datetimeFigureOut">
              <a:rPr kumimoji="1" lang="ja-JP" altLang="en-US" smtClean="0"/>
              <a:t>2025/10/16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1CD3141-A2DA-43C4-A7DC-316B7411A97F}" type="slidenum">
              <a:rPr kumimoji="1" lang="ja-JP" altLang="en-US" smtClean="0"/>
              <a:t>‹#›</a:t>
            </a:fld>
            <a:endParaRPr kumimoji="1" lang="ja-JP" altLang="en-US"/>
          </a:p>
        </p:txBody>
      </p:sp>
    </p:spTree>
    <p:extLst>
      <p:ext uri="{BB962C8B-B14F-4D97-AF65-F5344CB8AC3E}">
        <p14:creationId xmlns:p14="http://schemas.microsoft.com/office/powerpoint/2010/main" val="464744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8DD70FC-4116-4D15-BA64-B54095D77260}" type="datetimeFigureOut">
              <a:rPr kumimoji="1" lang="ja-JP" altLang="en-US" smtClean="0"/>
              <a:t>2025/10/16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1CD3141-A2DA-43C4-A7DC-316B7411A97F}" type="slidenum">
              <a:rPr kumimoji="1" lang="ja-JP" altLang="en-US" smtClean="0"/>
              <a:t>‹#›</a:t>
            </a:fld>
            <a:endParaRPr kumimoji="1" lang="ja-JP" altLang="en-US"/>
          </a:p>
        </p:txBody>
      </p:sp>
    </p:spTree>
    <p:extLst>
      <p:ext uri="{BB962C8B-B14F-4D97-AF65-F5344CB8AC3E}">
        <p14:creationId xmlns:p14="http://schemas.microsoft.com/office/powerpoint/2010/main" val="1572427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8DD70FC-4116-4D15-BA64-B54095D77260}" type="datetimeFigureOut">
              <a:rPr kumimoji="1" lang="ja-JP" altLang="en-US" smtClean="0"/>
              <a:t>2025/10/16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1CD3141-A2DA-43C4-A7DC-316B7411A97F}" type="slidenum">
              <a:rPr kumimoji="1" lang="ja-JP" altLang="en-US" smtClean="0"/>
              <a:t>‹#›</a:t>
            </a:fld>
            <a:endParaRPr kumimoji="1" lang="ja-JP" altLang="en-US"/>
          </a:p>
        </p:txBody>
      </p:sp>
    </p:spTree>
    <p:extLst>
      <p:ext uri="{BB962C8B-B14F-4D97-AF65-F5344CB8AC3E}">
        <p14:creationId xmlns:p14="http://schemas.microsoft.com/office/powerpoint/2010/main" val="37587102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8DD70FC-4116-4D15-BA64-B54095D77260}" type="datetimeFigureOut">
              <a:rPr kumimoji="1" lang="ja-JP" altLang="en-US" smtClean="0"/>
              <a:t>2025/10/16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1CD3141-A2DA-43C4-A7DC-316B7411A97F}" type="slidenum">
              <a:rPr kumimoji="1" lang="ja-JP" altLang="en-US" smtClean="0"/>
              <a:t>‹#›</a:t>
            </a:fld>
            <a:endParaRPr kumimoji="1" lang="ja-JP" altLang="en-US"/>
          </a:p>
        </p:txBody>
      </p:sp>
    </p:spTree>
    <p:extLst>
      <p:ext uri="{BB962C8B-B14F-4D97-AF65-F5344CB8AC3E}">
        <p14:creationId xmlns:p14="http://schemas.microsoft.com/office/powerpoint/2010/main" val="36741759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8DD70FC-4116-4D15-BA64-B54095D77260}" type="datetimeFigureOut">
              <a:rPr kumimoji="1" lang="ja-JP" altLang="en-US" smtClean="0"/>
              <a:t>2025/10/16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1CD3141-A2DA-43C4-A7DC-316B7411A97F}" type="slidenum">
              <a:rPr kumimoji="1" lang="ja-JP" altLang="en-US" smtClean="0"/>
              <a:t>‹#›</a:t>
            </a:fld>
            <a:endParaRPr kumimoji="1" lang="ja-JP" altLang="en-US"/>
          </a:p>
        </p:txBody>
      </p:sp>
    </p:spTree>
    <p:extLst>
      <p:ext uri="{BB962C8B-B14F-4D97-AF65-F5344CB8AC3E}">
        <p14:creationId xmlns:p14="http://schemas.microsoft.com/office/powerpoint/2010/main" val="12159504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8DD70FC-4116-4D15-BA64-B54095D77260}" type="datetimeFigureOut">
              <a:rPr kumimoji="1" lang="ja-JP" altLang="en-US" smtClean="0"/>
              <a:t>2025/10/16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1CD3141-A2DA-43C4-A7DC-316B7411A97F}" type="slidenum">
              <a:rPr kumimoji="1" lang="ja-JP" altLang="en-US" smtClean="0"/>
              <a:t>‹#›</a:t>
            </a:fld>
            <a:endParaRPr kumimoji="1" lang="ja-JP" altLang="en-US"/>
          </a:p>
        </p:txBody>
      </p:sp>
    </p:spTree>
    <p:extLst>
      <p:ext uri="{BB962C8B-B14F-4D97-AF65-F5344CB8AC3E}">
        <p14:creationId xmlns:p14="http://schemas.microsoft.com/office/powerpoint/2010/main" val="7878349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8DD70FC-4116-4D15-BA64-B54095D77260}" type="datetimeFigureOut">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CD3141-A2DA-43C4-A7DC-316B7411A97F}" type="slidenum">
              <a:rPr kumimoji="1" lang="ja-JP" altLang="en-US" smtClean="0"/>
              <a:t>‹#›</a:t>
            </a:fld>
            <a:endParaRPr kumimoji="1" lang="ja-JP" altLang="en-US"/>
          </a:p>
        </p:txBody>
      </p:sp>
    </p:spTree>
    <p:extLst>
      <p:ext uri="{BB962C8B-B14F-4D97-AF65-F5344CB8AC3E}">
        <p14:creationId xmlns:p14="http://schemas.microsoft.com/office/powerpoint/2010/main" val="6265298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8DD70FC-4116-4D15-BA64-B54095D77260}" type="datetimeFigureOut">
              <a:rPr kumimoji="1" lang="ja-JP" altLang="en-US" smtClean="0"/>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CD3141-A2DA-43C4-A7DC-316B7411A97F}" type="slidenum">
              <a:rPr kumimoji="1" lang="ja-JP" altLang="en-US" smtClean="0"/>
              <a:t>‹#›</a:t>
            </a:fld>
            <a:endParaRPr kumimoji="1" lang="ja-JP" altLang="en-US"/>
          </a:p>
        </p:txBody>
      </p:sp>
    </p:spTree>
    <p:extLst>
      <p:ext uri="{BB962C8B-B14F-4D97-AF65-F5344CB8AC3E}">
        <p14:creationId xmlns:p14="http://schemas.microsoft.com/office/powerpoint/2010/main" val="3727860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9CB401-C5B9-4050-9880-5B6F35CD89E6}"/>
              </a:ext>
            </a:extLst>
          </p:cNvPr>
          <p:cNvSpPr>
            <a:spLocks noGrp="1"/>
          </p:cNvSpPr>
          <p:nvPr>
            <p:ph type="title"/>
          </p:nvPr>
        </p:nvSpPr>
        <p:spPr>
          <a:xfrm>
            <a:off x="831850" y="1709738"/>
            <a:ext cx="10515600" cy="2852737"/>
          </a:xfrm>
        </p:spPr>
        <p:txBody>
          <a:bodyPr anchor="ctr"/>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EBEA385-82C5-443D-8005-F3A6D7FED5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CAE0E31-EBB0-46D5-93AA-B4D0F717822D}"/>
              </a:ext>
            </a:extLst>
          </p:cNvPr>
          <p:cNvSpPr>
            <a:spLocks noGrp="1"/>
          </p:cNvSpPr>
          <p:nvPr>
            <p:ph type="dt" sz="half" idx="10"/>
          </p:nvPr>
        </p:nvSpPr>
        <p:spPr/>
        <p:txBody>
          <a:bodyPr/>
          <a:lstStyle/>
          <a:p>
            <a:fld id="{BDC43066-2A2F-4F86-B5C8-E7F28D23BA32}" type="datetime1">
              <a:rPr kumimoji="1" lang="ja-JP" altLang="en-US" smtClean="0"/>
              <a:t>2025/10/16</a:t>
            </a:fld>
            <a:endParaRPr kumimoji="1" lang="ja-JP" altLang="en-US"/>
          </a:p>
        </p:txBody>
      </p:sp>
      <p:sp>
        <p:nvSpPr>
          <p:cNvPr id="5" name="フッター プレースホルダー 4">
            <a:extLst>
              <a:ext uri="{FF2B5EF4-FFF2-40B4-BE49-F238E27FC236}">
                <a16:creationId xmlns:a16="http://schemas.microsoft.com/office/drawing/2014/main" id="{E36460F3-DC24-4602-9F16-FB8E0909905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245179-681E-4873-A54A-31D6B7CEDA4C}"/>
              </a:ext>
            </a:extLst>
          </p:cNvPr>
          <p:cNvSpPr>
            <a:spLocks noGrp="1"/>
          </p:cNvSpPr>
          <p:nvPr>
            <p:ph type="sldNum" sz="quarter" idx="12"/>
          </p:nvPr>
        </p:nvSpPr>
        <p:spPr/>
        <p:txBody>
          <a:bodyPr/>
          <a:lstStyle/>
          <a:p>
            <a:fld id="{7D7532BA-6AE8-4BDA-B5AA-36EFA8380279}" type="slidenum">
              <a:rPr kumimoji="1" lang="ja-JP" altLang="en-US" smtClean="0"/>
              <a:t>‹#›</a:t>
            </a:fld>
            <a:endParaRPr kumimoji="1" lang="ja-JP" altLang="en-US"/>
          </a:p>
        </p:txBody>
      </p:sp>
    </p:spTree>
    <p:extLst>
      <p:ext uri="{BB962C8B-B14F-4D97-AF65-F5344CB8AC3E}">
        <p14:creationId xmlns:p14="http://schemas.microsoft.com/office/powerpoint/2010/main" val="3518869330"/>
      </p:ext>
    </p:extLst>
  </p:cSld>
  <p:clrMapOvr>
    <a:masterClrMapping/>
  </p:clrMapOvr>
  <p:transition spd="med">
    <p:pull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84B24D-1ACB-4665-BDAE-B647E5B6846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B9B28C7-8951-460A-A1BA-5DB0A751302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6D0AEFC-DDF8-498D-9A69-0C42CE82386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39565D0-65C4-4848-9BD8-D7498B109FD3}"/>
              </a:ext>
            </a:extLst>
          </p:cNvPr>
          <p:cNvSpPr>
            <a:spLocks noGrp="1"/>
          </p:cNvSpPr>
          <p:nvPr>
            <p:ph type="dt" sz="half" idx="10"/>
          </p:nvPr>
        </p:nvSpPr>
        <p:spPr/>
        <p:txBody>
          <a:bodyPr/>
          <a:lstStyle/>
          <a:p>
            <a:fld id="{AA5F74B0-3501-4936-B611-9DA047044909}" type="datetime1">
              <a:rPr kumimoji="1" lang="ja-JP" altLang="en-US" smtClean="0"/>
              <a:t>2025/10/16</a:t>
            </a:fld>
            <a:endParaRPr kumimoji="1" lang="ja-JP" altLang="en-US"/>
          </a:p>
        </p:txBody>
      </p:sp>
      <p:sp>
        <p:nvSpPr>
          <p:cNvPr id="6" name="フッター プレースホルダー 5">
            <a:extLst>
              <a:ext uri="{FF2B5EF4-FFF2-40B4-BE49-F238E27FC236}">
                <a16:creationId xmlns:a16="http://schemas.microsoft.com/office/drawing/2014/main" id="{45A734A0-9426-47D7-95F5-1CDE0CA6970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E0950EA-22AD-42F4-805C-DFDDA7363F3A}"/>
              </a:ext>
            </a:extLst>
          </p:cNvPr>
          <p:cNvSpPr>
            <a:spLocks noGrp="1"/>
          </p:cNvSpPr>
          <p:nvPr>
            <p:ph type="sldNum" sz="quarter" idx="12"/>
          </p:nvPr>
        </p:nvSpPr>
        <p:spPr/>
        <p:txBody>
          <a:bodyPr/>
          <a:lstStyle/>
          <a:p>
            <a:fld id="{7D7532BA-6AE8-4BDA-B5AA-36EFA8380279}"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87066297-0CBD-130D-838F-90C856501F86}"/>
              </a:ext>
            </a:extLst>
          </p:cNvPr>
          <p:cNvSpPr/>
          <p:nvPr userDrawn="1"/>
        </p:nvSpPr>
        <p:spPr>
          <a:xfrm>
            <a:off x="-1" y="1"/>
            <a:ext cx="591671" cy="1147482"/>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57072438"/>
      </p:ext>
    </p:extLst>
  </p:cSld>
  <p:clrMapOvr>
    <a:masterClrMapping/>
  </p:clrMapOvr>
  <p:transition spd="med">
    <p:pull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92D5E0-33E5-40A5-8D70-8CFEB96BA97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DCC990-0269-4AB7-A85C-EDFE0F8EAB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9E32B97-5A26-4973-A549-85CC808DB22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5D3F30D-9C9E-4502-82AD-89145469DE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96E26C5-BB27-476E-B70C-DB02CE7B7D3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8CA7686-1520-44B1-B19C-4197EEBE5379}"/>
              </a:ext>
            </a:extLst>
          </p:cNvPr>
          <p:cNvSpPr>
            <a:spLocks noGrp="1"/>
          </p:cNvSpPr>
          <p:nvPr>
            <p:ph type="dt" sz="half" idx="10"/>
          </p:nvPr>
        </p:nvSpPr>
        <p:spPr/>
        <p:txBody>
          <a:bodyPr/>
          <a:lstStyle/>
          <a:p>
            <a:fld id="{5DD1600F-5A61-4822-B0FF-42656DF0585F}" type="datetime1">
              <a:rPr kumimoji="1" lang="ja-JP" altLang="en-US" smtClean="0"/>
              <a:t>2025/10/16</a:t>
            </a:fld>
            <a:endParaRPr kumimoji="1" lang="ja-JP" altLang="en-US"/>
          </a:p>
        </p:txBody>
      </p:sp>
      <p:sp>
        <p:nvSpPr>
          <p:cNvPr id="8" name="フッター プレースホルダー 7">
            <a:extLst>
              <a:ext uri="{FF2B5EF4-FFF2-40B4-BE49-F238E27FC236}">
                <a16:creationId xmlns:a16="http://schemas.microsoft.com/office/drawing/2014/main" id="{0741FD76-2E39-4ED6-A1DD-A5B367CEF7A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7932F8F-29F6-4E68-AFF3-CFEB8DC7733C}"/>
              </a:ext>
            </a:extLst>
          </p:cNvPr>
          <p:cNvSpPr>
            <a:spLocks noGrp="1"/>
          </p:cNvSpPr>
          <p:nvPr>
            <p:ph type="sldNum" sz="quarter" idx="12"/>
          </p:nvPr>
        </p:nvSpPr>
        <p:spPr/>
        <p:txBody>
          <a:bodyPr/>
          <a:lstStyle/>
          <a:p>
            <a:fld id="{7D7532BA-6AE8-4BDA-B5AA-36EFA8380279}" type="slidenum">
              <a:rPr kumimoji="1" lang="ja-JP" altLang="en-US" smtClean="0"/>
              <a:t>‹#›</a:t>
            </a:fld>
            <a:endParaRPr kumimoji="1" lang="ja-JP" altLang="en-US"/>
          </a:p>
        </p:txBody>
      </p:sp>
    </p:spTree>
    <p:extLst>
      <p:ext uri="{BB962C8B-B14F-4D97-AF65-F5344CB8AC3E}">
        <p14:creationId xmlns:p14="http://schemas.microsoft.com/office/powerpoint/2010/main" val="3553581495"/>
      </p:ext>
    </p:extLst>
  </p:cSld>
  <p:clrMapOvr>
    <a:masterClrMapping/>
  </p:clrMapOvr>
  <p:transition spd="med">
    <p:pull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B1B8E6-6865-403A-B93A-9416446A21B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12C458A-B2F9-4DFC-8473-90B2C5652847}"/>
              </a:ext>
            </a:extLst>
          </p:cNvPr>
          <p:cNvSpPr>
            <a:spLocks noGrp="1"/>
          </p:cNvSpPr>
          <p:nvPr>
            <p:ph type="dt" sz="half" idx="10"/>
          </p:nvPr>
        </p:nvSpPr>
        <p:spPr/>
        <p:txBody>
          <a:bodyPr/>
          <a:lstStyle/>
          <a:p>
            <a:fld id="{5960CE64-B2F4-47D8-A102-2DBBCAF35B35}" type="datetime1">
              <a:rPr kumimoji="1" lang="ja-JP" altLang="en-US" smtClean="0"/>
              <a:t>2025/10/16</a:t>
            </a:fld>
            <a:endParaRPr kumimoji="1" lang="ja-JP" altLang="en-US"/>
          </a:p>
        </p:txBody>
      </p:sp>
      <p:sp>
        <p:nvSpPr>
          <p:cNvPr id="4" name="フッター プレースホルダー 3">
            <a:extLst>
              <a:ext uri="{FF2B5EF4-FFF2-40B4-BE49-F238E27FC236}">
                <a16:creationId xmlns:a16="http://schemas.microsoft.com/office/drawing/2014/main" id="{ACE900DB-5E4A-48B6-818F-F8A739DE2FA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5E640AA-035A-403D-863E-39F620E77045}"/>
              </a:ext>
            </a:extLst>
          </p:cNvPr>
          <p:cNvSpPr>
            <a:spLocks noGrp="1"/>
          </p:cNvSpPr>
          <p:nvPr>
            <p:ph type="sldNum" sz="quarter" idx="12"/>
          </p:nvPr>
        </p:nvSpPr>
        <p:spPr/>
        <p:txBody>
          <a:bodyPr/>
          <a:lstStyle/>
          <a:p>
            <a:fld id="{7D7532BA-6AE8-4BDA-B5AA-36EFA8380279}" type="slidenum">
              <a:rPr kumimoji="1" lang="ja-JP" altLang="en-US" smtClean="0"/>
              <a:t>‹#›</a:t>
            </a:fld>
            <a:endParaRPr kumimoji="1" lang="ja-JP" altLang="en-US"/>
          </a:p>
        </p:txBody>
      </p:sp>
      <p:sp>
        <p:nvSpPr>
          <p:cNvPr id="6" name="正方形/長方形 5">
            <a:extLst>
              <a:ext uri="{FF2B5EF4-FFF2-40B4-BE49-F238E27FC236}">
                <a16:creationId xmlns:a16="http://schemas.microsoft.com/office/drawing/2014/main" id="{F08B5E87-5EB8-B3AF-E753-6686691FE82B}"/>
              </a:ext>
            </a:extLst>
          </p:cNvPr>
          <p:cNvSpPr/>
          <p:nvPr userDrawn="1"/>
        </p:nvSpPr>
        <p:spPr>
          <a:xfrm>
            <a:off x="-1" y="1"/>
            <a:ext cx="591671" cy="1147482"/>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811303"/>
      </p:ext>
    </p:extLst>
  </p:cSld>
  <p:clrMapOvr>
    <a:masterClrMapping/>
  </p:clrMapOvr>
  <p:transition spd="med">
    <p:pull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BCDEAE7-31A7-425F-97C6-B60301E413A3}"/>
              </a:ext>
            </a:extLst>
          </p:cNvPr>
          <p:cNvSpPr>
            <a:spLocks noGrp="1"/>
          </p:cNvSpPr>
          <p:nvPr>
            <p:ph type="dt" sz="half" idx="10"/>
          </p:nvPr>
        </p:nvSpPr>
        <p:spPr/>
        <p:txBody>
          <a:bodyPr/>
          <a:lstStyle/>
          <a:p>
            <a:fld id="{94A526C8-907E-408B-8FFF-1688CE76C4A3}" type="datetime1">
              <a:rPr kumimoji="1" lang="ja-JP" altLang="en-US" smtClean="0"/>
              <a:t>2025/10/16</a:t>
            </a:fld>
            <a:endParaRPr kumimoji="1" lang="ja-JP" altLang="en-US"/>
          </a:p>
        </p:txBody>
      </p:sp>
      <p:sp>
        <p:nvSpPr>
          <p:cNvPr id="3" name="フッター プレースホルダー 2">
            <a:extLst>
              <a:ext uri="{FF2B5EF4-FFF2-40B4-BE49-F238E27FC236}">
                <a16:creationId xmlns:a16="http://schemas.microsoft.com/office/drawing/2014/main" id="{2BF2F007-243F-4D47-8E9F-937086F971F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26872B9-112B-4A57-B5C9-3B495B65F478}"/>
              </a:ext>
            </a:extLst>
          </p:cNvPr>
          <p:cNvSpPr>
            <a:spLocks noGrp="1"/>
          </p:cNvSpPr>
          <p:nvPr>
            <p:ph type="sldNum" sz="quarter" idx="12"/>
          </p:nvPr>
        </p:nvSpPr>
        <p:spPr/>
        <p:txBody>
          <a:bodyPr/>
          <a:lstStyle/>
          <a:p>
            <a:fld id="{7D7532BA-6AE8-4BDA-B5AA-36EFA8380279}" type="slidenum">
              <a:rPr kumimoji="1" lang="ja-JP" altLang="en-US" smtClean="0"/>
              <a:t>‹#›</a:t>
            </a:fld>
            <a:endParaRPr kumimoji="1" lang="ja-JP" altLang="en-US"/>
          </a:p>
        </p:txBody>
      </p:sp>
    </p:spTree>
    <p:extLst>
      <p:ext uri="{BB962C8B-B14F-4D97-AF65-F5344CB8AC3E}">
        <p14:creationId xmlns:p14="http://schemas.microsoft.com/office/powerpoint/2010/main" val="1836899681"/>
      </p:ext>
    </p:extLst>
  </p:cSld>
  <p:clrMapOvr>
    <a:masterClrMapping/>
  </p:clrMapOvr>
  <p:transition spd="med">
    <p:pull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329750-AC59-4F0B-B865-15E331CAE8C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5C49324-D11A-46B5-8013-4A5D2ADF7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07885EC-5543-48F9-BFF1-6B784B057B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54D9359-B732-45FE-8F28-2E38A9FB6EE9}"/>
              </a:ext>
            </a:extLst>
          </p:cNvPr>
          <p:cNvSpPr>
            <a:spLocks noGrp="1"/>
          </p:cNvSpPr>
          <p:nvPr>
            <p:ph type="dt" sz="half" idx="10"/>
          </p:nvPr>
        </p:nvSpPr>
        <p:spPr/>
        <p:txBody>
          <a:bodyPr/>
          <a:lstStyle/>
          <a:p>
            <a:fld id="{F99A270A-2DC2-4F01-86A4-7C2014C137CD}" type="datetime1">
              <a:rPr kumimoji="1" lang="ja-JP" altLang="en-US" smtClean="0"/>
              <a:t>2025/10/16</a:t>
            </a:fld>
            <a:endParaRPr kumimoji="1" lang="ja-JP" altLang="en-US"/>
          </a:p>
        </p:txBody>
      </p:sp>
      <p:sp>
        <p:nvSpPr>
          <p:cNvPr id="6" name="フッター プレースホルダー 5">
            <a:extLst>
              <a:ext uri="{FF2B5EF4-FFF2-40B4-BE49-F238E27FC236}">
                <a16:creationId xmlns:a16="http://schemas.microsoft.com/office/drawing/2014/main" id="{489EED53-1D94-4179-877E-E91BB790619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7772679-F628-409A-AFDF-FAEF7762D312}"/>
              </a:ext>
            </a:extLst>
          </p:cNvPr>
          <p:cNvSpPr>
            <a:spLocks noGrp="1"/>
          </p:cNvSpPr>
          <p:nvPr>
            <p:ph type="sldNum" sz="quarter" idx="12"/>
          </p:nvPr>
        </p:nvSpPr>
        <p:spPr/>
        <p:txBody>
          <a:bodyPr/>
          <a:lstStyle/>
          <a:p>
            <a:fld id="{7D7532BA-6AE8-4BDA-B5AA-36EFA8380279}" type="slidenum">
              <a:rPr kumimoji="1" lang="ja-JP" altLang="en-US" smtClean="0"/>
              <a:t>‹#›</a:t>
            </a:fld>
            <a:endParaRPr kumimoji="1" lang="ja-JP" altLang="en-US"/>
          </a:p>
        </p:txBody>
      </p:sp>
    </p:spTree>
    <p:extLst>
      <p:ext uri="{BB962C8B-B14F-4D97-AF65-F5344CB8AC3E}">
        <p14:creationId xmlns:p14="http://schemas.microsoft.com/office/powerpoint/2010/main" val="1481406183"/>
      </p:ext>
    </p:extLst>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BD7297-270A-123E-1F56-5FFC1CE5EBE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FB9DD04-62D4-F495-12FE-9865DC5A17B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972FF59-E593-4008-1515-E89920ED7302}"/>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5" name="フッター プレースホルダー 4">
            <a:extLst>
              <a:ext uri="{FF2B5EF4-FFF2-40B4-BE49-F238E27FC236}">
                <a16:creationId xmlns:a16="http://schemas.microsoft.com/office/drawing/2014/main" id="{630A001D-B898-8103-4D8C-9267FC2A4E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A84965-6ABD-BCC3-30DB-2092889803B5}"/>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801210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E9F5C7-E95B-420D-8C34-CB5E0A96174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0B4B340-CB12-4EF3-B93D-E704C0276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EBEB164-6A51-48A5-8DAE-E011230E7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FD773ED-B07B-4987-8653-CDE1332F6B69}"/>
              </a:ext>
            </a:extLst>
          </p:cNvPr>
          <p:cNvSpPr>
            <a:spLocks noGrp="1"/>
          </p:cNvSpPr>
          <p:nvPr>
            <p:ph type="dt" sz="half" idx="10"/>
          </p:nvPr>
        </p:nvSpPr>
        <p:spPr/>
        <p:txBody>
          <a:bodyPr/>
          <a:lstStyle/>
          <a:p>
            <a:fld id="{786B7C3D-988A-43B7-8482-5BDFE433933C}" type="datetime1">
              <a:rPr kumimoji="1" lang="ja-JP" altLang="en-US" smtClean="0"/>
              <a:t>2025/10/16</a:t>
            </a:fld>
            <a:endParaRPr kumimoji="1" lang="ja-JP" altLang="en-US"/>
          </a:p>
        </p:txBody>
      </p:sp>
      <p:sp>
        <p:nvSpPr>
          <p:cNvPr id="6" name="フッター プレースホルダー 5">
            <a:extLst>
              <a:ext uri="{FF2B5EF4-FFF2-40B4-BE49-F238E27FC236}">
                <a16:creationId xmlns:a16="http://schemas.microsoft.com/office/drawing/2014/main" id="{BB77B11B-FD16-4090-B087-3AFBFEFEFF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CDC91E7-876E-4684-8EA4-448DC6C6A9F5}"/>
              </a:ext>
            </a:extLst>
          </p:cNvPr>
          <p:cNvSpPr>
            <a:spLocks noGrp="1"/>
          </p:cNvSpPr>
          <p:nvPr>
            <p:ph type="sldNum" sz="quarter" idx="12"/>
          </p:nvPr>
        </p:nvSpPr>
        <p:spPr/>
        <p:txBody>
          <a:bodyPr/>
          <a:lstStyle/>
          <a:p>
            <a:fld id="{7D7532BA-6AE8-4BDA-B5AA-36EFA8380279}" type="slidenum">
              <a:rPr kumimoji="1" lang="ja-JP" altLang="en-US" smtClean="0"/>
              <a:t>‹#›</a:t>
            </a:fld>
            <a:endParaRPr kumimoji="1" lang="ja-JP" altLang="en-US"/>
          </a:p>
        </p:txBody>
      </p:sp>
    </p:spTree>
    <p:extLst>
      <p:ext uri="{BB962C8B-B14F-4D97-AF65-F5344CB8AC3E}">
        <p14:creationId xmlns:p14="http://schemas.microsoft.com/office/powerpoint/2010/main" val="3514667301"/>
      </p:ext>
    </p:extLst>
  </p:cSld>
  <p:clrMapOvr>
    <a:masterClrMapping/>
  </p:clrMapOvr>
  <p:transition spd="med">
    <p:pull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75DA99-0BB3-4DE8-A7C0-5A98E8BBCE4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6D80AAA-9E3D-41C1-98A2-11B3B2084C1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145FA06-E6ED-47FA-A952-A82EC92AD5AA}"/>
              </a:ext>
            </a:extLst>
          </p:cNvPr>
          <p:cNvSpPr>
            <a:spLocks noGrp="1"/>
          </p:cNvSpPr>
          <p:nvPr>
            <p:ph type="dt" sz="half" idx="10"/>
          </p:nvPr>
        </p:nvSpPr>
        <p:spPr/>
        <p:txBody>
          <a:bodyPr/>
          <a:lstStyle/>
          <a:p>
            <a:fld id="{2A61B7A6-5E23-4DFE-A7CD-B4B4C8779F38}" type="datetime1">
              <a:rPr kumimoji="1" lang="ja-JP" altLang="en-US" smtClean="0"/>
              <a:t>2025/10/16</a:t>
            </a:fld>
            <a:endParaRPr kumimoji="1" lang="ja-JP" altLang="en-US"/>
          </a:p>
        </p:txBody>
      </p:sp>
      <p:sp>
        <p:nvSpPr>
          <p:cNvPr id="5" name="フッター プレースホルダー 4">
            <a:extLst>
              <a:ext uri="{FF2B5EF4-FFF2-40B4-BE49-F238E27FC236}">
                <a16:creationId xmlns:a16="http://schemas.microsoft.com/office/drawing/2014/main" id="{76A0D51F-0C28-486C-A3A0-A76A1AAA5C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C09EE1-EFF2-46D3-BBC5-CC8C25337900}"/>
              </a:ext>
            </a:extLst>
          </p:cNvPr>
          <p:cNvSpPr>
            <a:spLocks noGrp="1"/>
          </p:cNvSpPr>
          <p:nvPr>
            <p:ph type="sldNum" sz="quarter" idx="12"/>
          </p:nvPr>
        </p:nvSpPr>
        <p:spPr/>
        <p:txBody>
          <a:bodyPr/>
          <a:lstStyle/>
          <a:p>
            <a:fld id="{7D7532BA-6AE8-4BDA-B5AA-36EFA8380279}"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F29164BA-A2A2-9FE6-ED76-511A856C0FBC}"/>
              </a:ext>
            </a:extLst>
          </p:cNvPr>
          <p:cNvSpPr/>
          <p:nvPr userDrawn="1"/>
        </p:nvSpPr>
        <p:spPr>
          <a:xfrm>
            <a:off x="-1" y="1"/>
            <a:ext cx="591671" cy="1147482"/>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53634967"/>
      </p:ext>
    </p:extLst>
  </p:cSld>
  <p:clrMapOvr>
    <a:masterClrMapping/>
  </p:clrMapOvr>
  <p:transition spd="med">
    <p:pull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55F8889-949C-47FE-B8B6-2E8D360E816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D923F16-BBE0-41B4-8B29-A07F194002A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CA3C97F-602F-4997-848D-40B5375F1304}"/>
              </a:ext>
            </a:extLst>
          </p:cNvPr>
          <p:cNvSpPr>
            <a:spLocks noGrp="1"/>
          </p:cNvSpPr>
          <p:nvPr>
            <p:ph type="dt" sz="half" idx="10"/>
          </p:nvPr>
        </p:nvSpPr>
        <p:spPr/>
        <p:txBody>
          <a:bodyPr/>
          <a:lstStyle/>
          <a:p>
            <a:fld id="{FF875D01-A4DB-40C8-8AC9-609BDF57045E}" type="datetime1">
              <a:rPr kumimoji="1" lang="ja-JP" altLang="en-US" smtClean="0"/>
              <a:t>2025/10/16</a:t>
            </a:fld>
            <a:endParaRPr kumimoji="1" lang="ja-JP" altLang="en-US"/>
          </a:p>
        </p:txBody>
      </p:sp>
      <p:sp>
        <p:nvSpPr>
          <p:cNvPr id="5" name="フッター プレースホルダー 4">
            <a:extLst>
              <a:ext uri="{FF2B5EF4-FFF2-40B4-BE49-F238E27FC236}">
                <a16:creationId xmlns:a16="http://schemas.microsoft.com/office/drawing/2014/main" id="{7E9E05D9-4EA5-489E-A11C-1751FA704B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9C363AB-D206-4627-9AFF-753C14043D2D}"/>
              </a:ext>
            </a:extLst>
          </p:cNvPr>
          <p:cNvSpPr>
            <a:spLocks noGrp="1"/>
          </p:cNvSpPr>
          <p:nvPr>
            <p:ph type="sldNum" sz="quarter" idx="12"/>
          </p:nvPr>
        </p:nvSpPr>
        <p:spPr/>
        <p:txBody>
          <a:bodyPr/>
          <a:lstStyle/>
          <a:p>
            <a:fld id="{7D7532BA-6AE8-4BDA-B5AA-36EFA8380279}" type="slidenum">
              <a:rPr kumimoji="1" lang="ja-JP" altLang="en-US" smtClean="0"/>
              <a:t>‹#›</a:t>
            </a:fld>
            <a:endParaRPr kumimoji="1" lang="ja-JP" altLang="en-US"/>
          </a:p>
        </p:txBody>
      </p:sp>
    </p:spTree>
    <p:extLst>
      <p:ext uri="{BB962C8B-B14F-4D97-AF65-F5344CB8AC3E}">
        <p14:creationId xmlns:p14="http://schemas.microsoft.com/office/powerpoint/2010/main" val="3117062899"/>
      </p:ext>
    </p:extLst>
  </p:cSld>
  <p:clrMapOvr>
    <a:masterClrMapping/>
  </p:clrMapOvr>
  <p:transition spd="med">
    <p:pull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2301160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1928326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1205616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851279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1790709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3643203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218854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2F86B5-9288-F2EE-9B89-9667DE34FA6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1C51C0B-E903-0B96-7D9A-03DF3B93F0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DFC5A44-551D-ED0B-2AD6-4AFDBCA89BE7}"/>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5" name="フッター プレースホルダー 4">
            <a:extLst>
              <a:ext uri="{FF2B5EF4-FFF2-40B4-BE49-F238E27FC236}">
                <a16:creationId xmlns:a16="http://schemas.microsoft.com/office/drawing/2014/main" id="{63194793-D908-46D6-D88E-1327735CB2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F96D27-714D-CEC3-9A22-FC8FF7AB182D}"/>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2359696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1796029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845832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806444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01A0BB-813E-4E09-8ABC-55D6C0439ABD}" type="slidenum">
              <a:rPr kumimoji="1" lang="ja-JP" altLang="en-US" smtClean="0"/>
              <a:t>‹#›</a:t>
            </a:fld>
            <a:endParaRPr kumimoji="1" lang="ja-JP"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976322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1118430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01A0BB-813E-4E09-8ABC-55D6C0439ABD}" type="slidenum">
              <a:rPr kumimoji="1" lang="ja-JP" altLang="en-US" smtClean="0"/>
              <a:t>‹#›</a:t>
            </a:fld>
            <a:endParaRPr kumimoji="1" lang="ja-JP"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921929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3686420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2634205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24339925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6AF4533-B75B-4725-ADC8-81838E6CF4A8}" type="datetimeFigureOut">
              <a:rPr kumimoji="1" lang="ja-JP" altLang="en-US" smtClean="0"/>
              <a:pPr/>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1104A61-A8B8-4670-993E-1AFAB797A02A}" type="slidenum">
              <a:rPr kumimoji="1" lang="ja-JP" altLang="en-US" smtClean="0"/>
              <a:pPr/>
              <a:t>‹#›</a:t>
            </a:fld>
            <a:endParaRPr kumimoji="1" lang="ja-JP" altLang="en-US"/>
          </a:p>
        </p:txBody>
      </p:sp>
    </p:spTree>
    <p:extLst>
      <p:ext uri="{BB962C8B-B14F-4D97-AF65-F5344CB8AC3E}">
        <p14:creationId xmlns:p14="http://schemas.microsoft.com/office/powerpoint/2010/main" val="1870460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BFF0F6-3C0B-A941-1822-C8EE0024B0A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3538FD-D425-E9BD-9FAA-70C54E7E961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A3D1ED4-E912-E385-BE3C-BAB74F5D76A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0D8FFE4-5946-68E3-E9D2-C93C94610602}"/>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6" name="フッター プレースホルダー 5">
            <a:extLst>
              <a:ext uri="{FF2B5EF4-FFF2-40B4-BE49-F238E27FC236}">
                <a16:creationId xmlns:a16="http://schemas.microsoft.com/office/drawing/2014/main" id="{96F50B30-0033-ACBD-F3DA-C006603E60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D41AA87-2B78-C818-49BE-EE2AFA677E66}"/>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4121981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6AF4533-B75B-4725-ADC8-81838E6CF4A8}" type="datetimeFigureOut">
              <a:rPr kumimoji="1" lang="ja-JP" altLang="en-US" smtClean="0"/>
              <a:pPr/>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1104A61-A8B8-4670-993E-1AFAB797A02A}" type="slidenum">
              <a:rPr kumimoji="1" lang="ja-JP" altLang="en-US" smtClean="0"/>
              <a:pPr/>
              <a:t>‹#›</a:t>
            </a:fld>
            <a:endParaRPr kumimoji="1" lang="ja-JP" altLang="en-US"/>
          </a:p>
        </p:txBody>
      </p:sp>
    </p:spTree>
    <p:extLst>
      <p:ext uri="{BB962C8B-B14F-4D97-AF65-F5344CB8AC3E}">
        <p14:creationId xmlns:p14="http://schemas.microsoft.com/office/powerpoint/2010/main" val="196062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6AF4533-B75B-4725-ADC8-81838E6CF4A8}" type="datetimeFigureOut">
              <a:rPr kumimoji="1" lang="ja-JP" altLang="en-US" smtClean="0"/>
              <a:pPr/>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1104A61-A8B8-4670-993E-1AFAB797A02A}" type="slidenum">
              <a:rPr kumimoji="1" lang="ja-JP" altLang="en-US" smtClean="0"/>
              <a:pPr/>
              <a:t>‹#›</a:t>
            </a:fld>
            <a:endParaRPr kumimoji="1" lang="ja-JP" altLang="en-US"/>
          </a:p>
        </p:txBody>
      </p:sp>
    </p:spTree>
    <p:extLst>
      <p:ext uri="{BB962C8B-B14F-4D97-AF65-F5344CB8AC3E}">
        <p14:creationId xmlns:p14="http://schemas.microsoft.com/office/powerpoint/2010/main" val="40313032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6AF4533-B75B-4725-ADC8-81838E6CF4A8}" type="datetimeFigureOut">
              <a:rPr kumimoji="1" lang="ja-JP" altLang="en-US" smtClean="0"/>
              <a:pPr/>
              <a:t>2025/10/16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1104A61-A8B8-4670-993E-1AFAB797A02A}" type="slidenum">
              <a:rPr kumimoji="1" lang="ja-JP" altLang="en-US" smtClean="0"/>
              <a:pPr/>
              <a:t>‹#›</a:t>
            </a:fld>
            <a:endParaRPr kumimoji="1" lang="ja-JP" altLang="en-US"/>
          </a:p>
        </p:txBody>
      </p:sp>
    </p:spTree>
    <p:extLst>
      <p:ext uri="{BB962C8B-B14F-4D97-AF65-F5344CB8AC3E}">
        <p14:creationId xmlns:p14="http://schemas.microsoft.com/office/powerpoint/2010/main" val="81396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6AF4533-B75B-4725-ADC8-81838E6CF4A8}" type="datetimeFigureOut">
              <a:rPr kumimoji="1" lang="ja-JP" altLang="en-US" smtClean="0"/>
              <a:pPr/>
              <a:t>2025/10/16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1104A61-A8B8-4670-993E-1AFAB797A02A}" type="slidenum">
              <a:rPr kumimoji="1" lang="ja-JP" altLang="en-US" smtClean="0"/>
              <a:pPr/>
              <a:t>‹#›</a:t>
            </a:fld>
            <a:endParaRPr kumimoji="1" lang="ja-JP" altLang="en-US"/>
          </a:p>
        </p:txBody>
      </p:sp>
    </p:spTree>
    <p:extLst>
      <p:ext uri="{BB962C8B-B14F-4D97-AF65-F5344CB8AC3E}">
        <p14:creationId xmlns:p14="http://schemas.microsoft.com/office/powerpoint/2010/main" val="10864385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6AF4533-B75B-4725-ADC8-81838E6CF4A8}" type="datetimeFigureOut">
              <a:rPr kumimoji="1" lang="ja-JP" altLang="en-US" smtClean="0"/>
              <a:pPr/>
              <a:t>2025/10/16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1104A61-A8B8-4670-993E-1AFAB797A02A}" type="slidenum">
              <a:rPr kumimoji="1" lang="ja-JP" altLang="en-US" smtClean="0"/>
              <a:pPr/>
              <a:t>‹#›</a:t>
            </a:fld>
            <a:endParaRPr kumimoji="1" lang="ja-JP" altLang="en-US"/>
          </a:p>
        </p:txBody>
      </p:sp>
    </p:spTree>
    <p:extLst>
      <p:ext uri="{BB962C8B-B14F-4D97-AF65-F5344CB8AC3E}">
        <p14:creationId xmlns:p14="http://schemas.microsoft.com/office/powerpoint/2010/main" val="3965942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6AF4533-B75B-4725-ADC8-81838E6CF4A8}" type="datetimeFigureOut">
              <a:rPr kumimoji="1" lang="ja-JP" altLang="en-US" smtClean="0"/>
              <a:pPr/>
              <a:t>2025/10/16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1104A61-A8B8-4670-993E-1AFAB797A02A}" type="slidenum">
              <a:rPr kumimoji="1" lang="ja-JP" altLang="en-US" smtClean="0"/>
              <a:pPr/>
              <a:t>‹#›</a:t>
            </a:fld>
            <a:endParaRPr kumimoji="1" lang="ja-JP" altLang="en-US"/>
          </a:p>
        </p:txBody>
      </p:sp>
    </p:spTree>
    <p:extLst>
      <p:ext uri="{BB962C8B-B14F-4D97-AF65-F5344CB8AC3E}">
        <p14:creationId xmlns:p14="http://schemas.microsoft.com/office/powerpoint/2010/main" val="261361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6AF4533-B75B-4725-ADC8-81838E6CF4A8}" type="datetimeFigureOut">
              <a:rPr kumimoji="1" lang="ja-JP" altLang="en-US" smtClean="0"/>
              <a:pPr/>
              <a:t>2025/10/16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1104A61-A8B8-4670-993E-1AFAB797A02A}" type="slidenum">
              <a:rPr kumimoji="1" lang="ja-JP" altLang="en-US" smtClean="0"/>
              <a:pPr/>
              <a:t>‹#›</a:t>
            </a:fld>
            <a:endParaRPr kumimoji="1" lang="ja-JP" altLang="en-US"/>
          </a:p>
        </p:txBody>
      </p:sp>
    </p:spTree>
    <p:extLst>
      <p:ext uri="{BB962C8B-B14F-4D97-AF65-F5344CB8AC3E}">
        <p14:creationId xmlns:p14="http://schemas.microsoft.com/office/powerpoint/2010/main" val="28487706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6AF4533-B75B-4725-ADC8-81838E6CF4A8}" type="datetimeFigureOut">
              <a:rPr kumimoji="1" lang="ja-JP" altLang="en-US" smtClean="0"/>
              <a:pPr/>
              <a:t>2025/10/16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1104A61-A8B8-4670-993E-1AFAB797A02A}" type="slidenum">
              <a:rPr kumimoji="1" lang="ja-JP" altLang="en-US" smtClean="0"/>
              <a:pPr/>
              <a:t>‹#›</a:t>
            </a:fld>
            <a:endParaRPr kumimoji="1" lang="ja-JP" altLang="en-US"/>
          </a:p>
        </p:txBody>
      </p:sp>
    </p:spTree>
    <p:extLst>
      <p:ext uri="{BB962C8B-B14F-4D97-AF65-F5344CB8AC3E}">
        <p14:creationId xmlns:p14="http://schemas.microsoft.com/office/powerpoint/2010/main" val="22258973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6AF4533-B75B-4725-ADC8-81838E6CF4A8}" type="datetimeFigureOut">
              <a:rPr kumimoji="1" lang="ja-JP" altLang="en-US" smtClean="0"/>
              <a:pPr/>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1104A61-A8B8-4670-993E-1AFAB797A02A}" type="slidenum">
              <a:rPr kumimoji="1" lang="ja-JP" altLang="en-US" smtClean="0"/>
              <a:pPr/>
              <a:t>‹#›</a:t>
            </a:fld>
            <a:endParaRPr kumimoji="1" lang="ja-JP" altLang="en-US"/>
          </a:p>
        </p:txBody>
      </p:sp>
    </p:spTree>
    <p:extLst>
      <p:ext uri="{BB962C8B-B14F-4D97-AF65-F5344CB8AC3E}">
        <p14:creationId xmlns:p14="http://schemas.microsoft.com/office/powerpoint/2010/main" val="18960879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6AF4533-B75B-4725-ADC8-81838E6CF4A8}" type="datetimeFigureOut">
              <a:rPr kumimoji="1" lang="ja-JP" altLang="en-US" smtClean="0"/>
              <a:pPr/>
              <a:t>2025/10/16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1104A61-A8B8-4670-993E-1AFAB797A02A}" type="slidenum">
              <a:rPr kumimoji="1" lang="ja-JP" altLang="en-US" smtClean="0"/>
              <a:pPr/>
              <a:t>‹#›</a:t>
            </a:fld>
            <a:endParaRPr kumimoji="1" lang="ja-JP" altLang="en-US"/>
          </a:p>
        </p:txBody>
      </p:sp>
    </p:spTree>
    <p:extLst>
      <p:ext uri="{BB962C8B-B14F-4D97-AF65-F5344CB8AC3E}">
        <p14:creationId xmlns:p14="http://schemas.microsoft.com/office/powerpoint/2010/main" val="691374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1EE41E-D8D5-452F-7FF3-83A69DC20C9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F5FE30-379C-71B4-87C5-C304D3A1E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797C910-DB82-EFC3-636C-B0A9FAEC579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4317BBC-B571-A45D-1BC7-BE2715BF15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158CD06-EDE0-8251-EB45-AD0F6FE31DF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0EA4D23-D7D0-E6C4-3B6F-F5A2D4AAB1E2}"/>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8" name="フッター プレースホルダー 7">
            <a:extLst>
              <a:ext uri="{FF2B5EF4-FFF2-40B4-BE49-F238E27FC236}">
                <a16:creationId xmlns:a16="http://schemas.microsoft.com/office/drawing/2014/main" id="{0BF8BF10-5D9C-1F3E-2B5B-D15973447F6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B4E6136-94E3-0522-F329-9D93BED69FE8}"/>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2549479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A206A48-63F8-4EB6-B342-79F61751CCBA}"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C800E0-D4CB-4CE3-BE7F-216D5E9D2D4F}" type="slidenum">
              <a:rPr kumimoji="1" lang="ja-JP" altLang="en-US" smtClean="0"/>
              <a:t>‹#›</a:t>
            </a:fld>
            <a:endParaRPr kumimoji="1" lang="ja-JP" altLang="en-US"/>
          </a:p>
        </p:txBody>
      </p:sp>
    </p:spTree>
    <p:extLst>
      <p:ext uri="{BB962C8B-B14F-4D97-AF65-F5344CB8AC3E}">
        <p14:creationId xmlns:p14="http://schemas.microsoft.com/office/powerpoint/2010/main" val="39615592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206A48-63F8-4EB6-B342-79F61751CCBA}"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C800E0-D4CB-4CE3-BE7F-216D5E9D2D4F}" type="slidenum">
              <a:rPr kumimoji="1" lang="ja-JP" altLang="en-US" smtClean="0"/>
              <a:t>‹#›</a:t>
            </a:fld>
            <a:endParaRPr kumimoji="1" lang="ja-JP" altLang="en-US"/>
          </a:p>
        </p:txBody>
      </p:sp>
    </p:spTree>
    <p:extLst>
      <p:ext uri="{BB962C8B-B14F-4D97-AF65-F5344CB8AC3E}">
        <p14:creationId xmlns:p14="http://schemas.microsoft.com/office/powerpoint/2010/main" val="31814853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A206A48-63F8-4EB6-B342-79F61751CCBA}"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C800E0-D4CB-4CE3-BE7F-216D5E9D2D4F}" type="slidenum">
              <a:rPr kumimoji="1" lang="ja-JP" altLang="en-US" smtClean="0"/>
              <a:t>‹#›</a:t>
            </a:fld>
            <a:endParaRPr kumimoji="1" lang="ja-JP" altLang="en-US"/>
          </a:p>
        </p:txBody>
      </p:sp>
    </p:spTree>
    <p:extLst>
      <p:ext uri="{BB962C8B-B14F-4D97-AF65-F5344CB8AC3E}">
        <p14:creationId xmlns:p14="http://schemas.microsoft.com/office/powerpoint/2010/main" val="1571975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A206A48-63F8-4EB6-B342-79F61751CCBA}"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C800E0-D4CB-4CE3-BE7F-216D5E9D2D4F}" type="slidenum">
              <a:rPr kumimoji="1" lang="ja-JP" altLang="en-US" smtClean="0"/>
              <a:t>‹#›</a:t>
            </a:fld>
            <a:endParaRPr kumimoji="1" lang="ja-JP" altLang="en-US"/>
          </a:p>
        </p:txBody>
      </p:sp>
    </p:spTree>
    <p:extLst>
      <p:ext uri="{BB962C8B-B14F-4D97-AF65-F5344CB8AC3E}">
        <p14:creationId xmlns:p14="http://schemas.microsoft.com/office/powerpoint/2010/main" val="19413069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A206A48-63F8-4EB6-B342-79F61751CCBA}" type="datetimeFigureOut">
              <a:rPr kumimoji="1" lang="ja-JP" altLang="en-US" smtClean="0"/>
              <a:t>2025/10/16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0C800E0-D4CB-4CE3-BE7F-216D5E9D2D4F}" type="slidenum">
              <a:rPr kumimoji="1" lang="ja-JP" altLang="en-US" smtClean="0"/>
              <a:t>‹#›</a:t>
            </a:fld>
            <a:endParaRPr kumimoji="1" lang="ja-JP" altLang="en-US"/>
          </a:p>
        </p:txBody>
      </p:sp>
    </p:spTree>
    <p:extLst>
      <p:ext uri="{BB962C8B-B14F-4D97-AF65-F5344CB8AC3E}">
        <p14:creationId xmlns:p14="http://schemas.microsoft.com/office/powerpoint/2010/main" val="3848629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A206A48-63F8-4EB6-B342-79F61751CCBA}" type="datetimeFigureOut">
              <a:rPr kumimoji="1" lang="ja-JP" altLang="en-US" smtClean="0"/>
              <a:t>2025/10/16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0C800E0-D4CB-4CE3-BE7F-216D5E9D2D4F}" type="slidenum">
              <a:rPr kumimoji="1" lang="ja-JP" altLang="en-US" smtClean="0"/>
              <a:t>‹#›</a:t>
            </a:fld>
            <a:endParaRPr kumimoji="1" lang="ja-JP" altLang="en-US"/>
          </a:p>
        </p:txBody>
      </p:sp>
    </p:spTree>
    <p:extLst>
      <p:ext uri="{BB962C8B-B14F-4D97-AF65-F5344CB8AC3E}">
        <p14:creationId xmlns:p14="http://schemas.microsoft.com/office/powerpoint/2010/main" val="409513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06A48-63F8-4EB6-B342-79F61751CCBA}" type="datetimeFigureOut">
              <a:rPr kumimoji="1" lang="ja-JP" altLang="en-US" smtClean="0"/>
              <a:t>2025/10/16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0C800E0-D4CB-4CE3-BE7F-216D5E9D2D4F}" type="slidenum">
              <a:rPr kumimoji="1" lang="ja-JP" altLang="en-US" smtClean="0"/>
              <a:t>‹#›</a:t>
            </a:fld>
            <a:endParaRPr kumimoji="1" lang="ja-JP" altLang="en-US"/>
          </a:p>
        </p:txBody>
      </p:sp>
    </p:spTree>
    <p:extLst>
      <p:ext uri="{BB962C8B-B14F-4D97-AF65-F5344CB8AC3E}">
        <p14:creationId xmlns:p14="http://schemas.microsoft.com/office/powerpoint/2010/main" val="14969347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206A48-63F8-4EB6-B342-79F61751CCBA}"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C800E0-D4CB-4CE3-BE7F-216D5E9D2D4F}" type="slidenum">
              <a:rPr kumimoji="1" lang="ja-JP" altLang="en-US" smtClean="0"/>
              <a:t>‹#›</a:t>
            </a:fld>
            <a:endParaRPr kumimoji="1" lang="ja-JP" altLang="en-US"/>
          </a:p>
        </p:txBody>
      </p:sp>
    </p:spTree>
    <p:extLst>
      <p:ext uri="{BB962C8B-B14F-4D97-AF65-F5344CB8AC3E}">
        <p14:creationId xmlns:p14="http://schemas.microsoft.com/office/powerpoint/2010/main" val="6541731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206A48-63F8-4EB6-B342-79F61751CCBA}"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C800E0-D4CB-4CE3-BE7F-216D5E9D2D4F}" type="slidenum">
              <a:rPr kumimoji="1" lang="ja-JP" altLang="en-US" smtClean="0"/>
              <a:t>‹#›</a:t>
            </a:fld>
            <a:endParaRPr kumimoji="1" lang="ja-JP" altLang="en-US"/>
          </a:p>
        </p:txBody>
      </p:sp>
    </p:spTree>
    <p:extLst>
      <p:ext uri="{BB962C8B-B14F-4D97-AF65-F5344CB8AC3E}">
        <p14:creationId xmlns:p14="http://schemas.microsoft.com/office/powerpoint/2010/main" val="32625105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206A48-63F8-4EB6-B342-79F61751CCBA}"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C800E0-D4CB-4CE3-BE7F-216D5E9D2D4F}" type="slidenum">
              <a:rPr kumimoji="1" lang="ja-JP" altLang="en-US" smtClean="0"/>
              <a:t>‹#›</a:t>
            </a:fld>
            <a:endParaRPr kumimoji="1" lang="ja-JP" altLang="en-US"/>
          </a:p>
        </p:txBody>
      </p:sp>
    </p:spTree>
    <p:extLst>
      <p:ext uri="{BB962C8B-B14F-4D97-AF65-F5344CB8AC3E}">
        <p14:creationId xmlns:p14="http://schemas.microsoft.com/office/powerpoint/2010/main" val="1197732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E42931-2EE0-686E-1926-7BF3296A815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249FA81-B728-B829-AC11-178AD0625067}"/>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4" name="フッター プレースホルダー 3">
            <a:extLst>
              <a:ext uri="{FF2B5EF4-FFF2-40B4-BE49-F238E27FC236}">
                <a16:creationId xmlns:a16="http://schemas.microsoft.com/office/drawing/2014/main" id="{5D1D45A8-50AA-E704-52E8-336E018582E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CAFB4D8-8004-9B46-01C6-8A4AFFDDA557}"/>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28413181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206A48-63F8-4EB6-B342-79F61751CCBA}"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C800E0-D4CB-4CE3-BE7F-216D5E9D2D4F}" type="slidenum">
              <a:rPr kumimoji="1" lang="ja-JP" altLang="en-US" smtClean="0"/>
              <a:t>‹#›</a:t>
            </a:fld>
            <a:endParaRPr kumimoji="1" lang="ja-JP" altLang="en-US"/>
          </a:p>
        </p:txBody>
      </p:sp>
    </p:spTree>
    <p:extLst>
      <p:ext uri="{BB962C8B-B14F-4D97-AF65-F5344CB8AC3E}">
        <p14:creationId xmlns:p14="http://schemas.microsoft.com/office/powerpoint/2010/main" val="37049165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206A48-63F8-4EB6-B342-79F61751CCBA}"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C800E0-D4CB-4CE3-BE7F-216D5E9D2D4F}" type="slidenum">
              <a:rPr kumimoji="1" lang="ja-JP" altLang="en-US" smtClean="0"/>
              <a:t>‹#›</a:t>
            </a:fld>
            <a:endParaRPr kumimoji="1" lang="ja-JP" altLang="en-US"/>
          </a:p>
        </p:txBody>
      </p:sp>
    </p:spTree>
    <p:extLst>
      <p:ext uri="{BB962C8B-B14F-4D97-AF65-F5344CB8AC3E}">
        <p14:creationId xmlns:p14="http://schemas.microsoft.com/office/powerpoint/2010/main" val="15432328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A54789-7687-441D-8986-E4E01376E99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A1CF6EC-7F75-43F7-A8F1-312B84AFFE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101D210-15BA-4C41-AEE1-BEFAAD0AB243}"/>
              </a:ext>
            </a:extLst>
          </p:cNvPr>
          <p:cNvSpPr>
            <a:spLocks noGrp="1"/>
          </p:cNvSpPr>
          <p:nvPr>
            <p:ph type="dt" sz="half" idx="10"/>
          </p:nvPr>
        </p:nvSpPr>
        <p:spPr/>
        <p:txBody>
          <a:bodyPr/>
          <a:lstStyle/>
          <a:p>
            <a:r>
              <a:rPr kumimoji="1" lang="en-US" altLang="ja-JP"/>
              <a:t>2021/11/6</a:t>
            </a:r>
            <a:endParaRPr kumimoji="1" lang="ja-JP" altLang="en-US"/>
          </a:p>
        </p:txBody>
      </p:sp>
      <p:sp>
        <p:nvSpPr>
          <p:cNvPr id="5" name="フッター プレースホルダー 4">
            <a:extLst>
              <a:ext uri="{FF2B5EF4-FFF2-40B4-BE49-F238E27FC236}">
                <a16:creationId xmlns:a16="http://schemas.microsoft.com/office/drawing/2014/main" id="{2B54E553-2F61-4F40-B649-D2E79AF32C9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037DF1-576E-4B7E-AA5F-1C1EDEF6BCD1}"/>
              </a:ext>
            </a:extLst>
          </p:cNvPr>
          <p:cNvSpPr>
            <a:spLocks noGrp="1"/>
          </p:cNvSpPr>
          <p:nvPr>
            <p:ph type="sldNum" sz="quarter" idx="12"/>
          </p:nvPr>
        </p:nvSpPr>
        <p:spPr/>
        <p:txBody>
          <a:bodyPr/>
          <a:lstStyle/>
          <a:p>
            <a:fld id="{9E0987A9-6174-4AE2-A5CD-C3AA17645E30}" type="slidenum">
              <a:rPr kumimoji="1" lang="ja-JP" altLang="en-US" smtClean="0"/>
              <a:t>‹#›</a:t>
            </a:fld>
            <a:endParaRPr kumimoji="1" lang="ja-JP" altLang="en-US"/>
          </a:p>
        </p:txBody>
      </p:sp>
    </p:spTree>
    <p:extLst>
      <p:ext uri="{BB962C8B-B14F-4D97-AF65-F5344CB8AC3E}">
        <p14:creationId xmlns:p14="http://schemas.microsoft.com/office/powerpoint/2010/main" val="37458942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BA872B-CEA5-4B46-A65B-E4C60242C5F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851A8D5-41D7-47FD-9428-A31902FE021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EE205B-58EE-4ECF-BC6F-18A66946A84D}"/>
              </a:ext>
            </a:extLst>
          </p:cNvPr>
          <p:cNvSpPr>
            <a:spLocks noGrp="1"/>
          </p:cNvSpPr>
          <p:nvPr>
            <p:ph type="dt" sz="half" idx="10"/>
          </p:nvPr>
        </p:nvSpPr>
        <p:spPr/>
        <p:txBody>
          <a:bodyPr/>
          <a:lstStyle/>
          <a:p>
            <a:r>
              <a:rPr kumimoji="1" lang="en-US" altLang="ja-JP"/>
              <a:t>2021/11/6</a:t>
            </a:r>
            <a:endParaRPr kumimoji="1" lang="ja-JP" altLang="en-US"/>
          </a:p>
        </p:txBody>
      </p:sp>
      <p:sp>
        <p:nvSpPr>
          <p:cNvPr id="5" name="フッター プレースホルダー 4">
            <a:extLst>
              <a:ext uri="{FF2B5EF4-FFF2-40B4-BE49-F238E27FC236}">
                <a16:creationId xmlns:a16="http://schemas.microsoft.com/office/drawing/2014/main" id="{25C5C683-E57D-49E7-ABFE-A8FB512E81C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6000F02-FD59-4DBE-B4A0-C660B963122C}"/>
              </a:ext>
            </a:extLst>
          </p:cNvPr>
          <p:cNvSpPr>
            <a:spLocks noGrp="1"/>
          </p:cNvSpPr>
          <p:nvPr>
            <p:ph type="sldNum" sz="quarter" idx="12"/>
          </p:nvPr>
        </p:nvSpPr>
        <p:spPr/>
        <p:txBody>
          <a:bodyPr/>
          <a:lstStyle/>
          <a:p>
            <a:fld id="{9E0987A9-6174-4AE2-A5CD-C3AA17645E30}" type="slidenum">
              <a:rPr kumimoji="1" lang="ja-JP" altLang="en-US" smtClean="0"/>
              <a:t>‹#›</a:t>
            </a:fld>
            <a:endParaRPr kumimoji="1" lang="ja-JP" altLang="en-US"/>
          </a:p>
        </p:txBody>
      </p:sp>
    </p:spTree>
    <p:extLst>
      <p:ext uri="{BB962C8B-B14F-4D97-AF65-F5344CB8AC3E}">
        <p14:creationId xmlns:p14="http://schemas.microsoft.com/office/powerpoint/2010/main" val="23279519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E4A68B-8725-4D44-BD7A-511E1A74807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0685CB8-17E8-4680-8A64-2328298D04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4698A54-C80A-4DD8-9F6F-D4D26E4E4BB4}"/>
              </a:ext>
            </a:extLst>
          </p:cNvPr>
          <p:cNvSpPr>
            <a:spLocks noGrp="1"/>
          </p:cNvSpPr>
          <p:nvPr>
            <p:ph type="dt" sz="half" idx="10"/>
          </p:nvPr>
        </p:nvSpPr>
        <p:spPr/>
        <p:txBody>
          <a:bodyPr/>
          <a:lstStyle/>
          <a:p>
            <a:r>
              <a:rPr kumimoji="1" lang="en-US" altLang="ja-JP"/>
              <a:t>2021/11/6</a:t>
            </a:r>
            <a:endParaRPr kumimoji="1" lang="ja-JP" altLang="en-US"/>
          </a:p>
        </p:txBody>
      </p:sp>
      <p:sp>
        <p:nvSpPr>
          <p:cNvPr id="5" name="フッター プレースホルダー 4">
            <a:extLst>
              <a:ext uri="{FF2B5EF4-FFF2-40B4-BE49-F238E27FC236}">
                <a16:creationId xmlns:a16="http://schemas.microsoft.com/office/drawing/2014/main" id="{8082C1E7-5021-4154-88DD-F78948EA13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B9820B-7C5E-4B6F-9F4E-F0626CAE3E45}"/>
              </a:ext>
            </a:extLst>
          </p:cNvPr>
          <p:cNvSpPr>
            <a:spLocks noGrp="1"/>
          </p:cNvSpPr>
          <p:nvPr>
            <p:ph type="sldNum" sz="quarter" idx="12"/>
          </p:nvPr>
        </p:nvSpPr>
        <p:spPr/>
        <p:txBody>
          <a:bodyPr/>
          <a:lstStyle/>
          <a:p>
            <a:fld id="{9E0987A9-6174-4AE2-A5CD-C3AA17645E30}" type="slidenum">
              <a:rPr kumimoji="1" lang="ja-JP" altLang="en-US" smtClean="0"/>
              <a:t>‹#›</a:t>
            </a:fld>
            <a:endParaRPr kumimoji="1" lang="ja-JP" altLang="en-US"/>
          </a:p>
        </p:txBody>
      </p:sp>
    </p:spTree>
    <p:extLst>
      <p:ext uri="{BB962C8B-B14F-4D97-AF65-F5344CB8AC3E}">
        <p14:creationId xmlns:p14="http://schemas.microsoft.com/office/powerpoint/2010/main" val="33443247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987C70-C7A0-40F9-851E-7DABF767E19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1A270CA-D94B-4797-89E6-D6033909460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FA1B6C0-6864-4E66-98E0-ADC6B489C16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87E38B7-0A9F-402A-9837-5177DFA1D9B9}"/>
              </a:ext>
            </a:extLst>
          </p:cNvPr>
          <p:cNvSpPr>
            <a:spLocks noGrp="1"/>
          </p:cNvSpPr>
          <p:nvPr>
            <p:ph type="dt" sz="half" idx="10"/>
          </p:nvPr>
        </p:nvSpPr>
        <p:spPr/>
        <p:txBody>
          <a:bodyPr/>
          <a:lstStyle/>
          <a:p>
            <a:r>
              <a:rPr kumimoji="1" lang="en-US" altLang="ja-JP"/>
              <a:t>2021/11/6</a:t>
            </a:r>
            <a:endParaRPr kumimoji="1" lang="ja-JP" altLang="en-US"/>
          </a:p>
        </p:txBody>
      </p:sp>
      <p:sp>
        <p:nvSpPr>
          <p:cNvPr id="6" name="フッター プレースホルダー 5">
            <a:extLst>
              <a:ext uri="{FF2B5EF4-FFF2-40B4-BE49-F238E27FC236}">
                <a16:creationId xmlns:a16="http://schemas.microsoft.com/office/drawing/2014/main" id="{DE4B2310-C257-41CC-8725-28D41EE395F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626DFD0-E2CA-4C05-9380-B6958121A7A2}"/>
              </a:ext>
            </a:extLst>
          </p:cNvPr>
          <p:cNvSpPr>
            <a:spLocks noGrp="1"/>
          </p:cNvSpPr>
          <p:nvPr>
            <p:ph type="sldNum" sz="quarter" idx="12"/>
          </p:nvPr>
        </p:nvSpPr>
        <p:spPr/>
        <p:txBody>
          <a:bodyPr/>
          <a:lstStyle/>
          <a:p>
            <a:fld id="{9E0987A9-6174-4AE2-A5CD-C3AA17645E30}" type="slidenum">
              <a:rPr kumimoji="1" lang="ja-JP" altLang="en-US" smtClean="0"/>
              <a:t>‹#›</a:t>
            </a:fld>
            <a:endParaRPr kumimoji="1" lang="ja-JP" altLang="en-US"/>
          </a:p>
        </p:txBody>
      </p:sp>
    </p:spTree>
    <p:extLst>
      <p:ext uri="{BB962C8B-B14F-4D97-AF65-F5344CB8AC3E}">
        <p14:creationId xmlns:p14="http://schemas.microsoft.com/office/powerpoint/2010/main" val="36908477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7C5D25-7129-432A-924E-07918F37E05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F2A95CF-3E95-4F70-9949-3CE76033D2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7B44382-E4A2-41DD-BEC4-FB2686A258E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E9443C9-D9FE-4CF3-9B2F-4AF96E2448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53D5B2-1913-4EAF-A63C-3A641F84006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FEF066F-5751-4ED2-925D-C93C5A17367E}"/>
              </a:ext>
            </a:extLst>
          </p:cNvPr>
          <p:cNvSpPr>
            <a:spLocks noGrp="1"/>
          </p:cNvSpPr>
          <p:nvPr>
            <p:ph type="dt" sz="half" idx="10"/>
          </p:nvPr>
        </p:nvSpPr>
        <p:spPr/>
        <p:txBody>
          <a:bodyPr/>
          <a:lstStyle/>
          <a:p>
            <a:r>
              <a:rPr kumimoji="1" lang="en-US" altLang="ja-JP"/>
              <a:t>2021/11/6</a:t>
            </a:r>
            <a:endParaRPr kumimoji="1" lang="ja-JP" altLang="en-US"/>
          </a:p>
        </p:txBody>
      </p:sp>
      <p:sp>
        <p:nvSpPr>
          <p:cNvPr id="8" name="フッター プレースホルダー 7">
            <a:extLst>
              <a:ext uri="{FF2B5EF4-FFF2-40B4-BE49-F238E27FC236}">
                <a16:creationId xmlns:a16="http://schemas.microsoft.com/office/drawing/2014/main" id="{0CF1A015-D111-4D98-AAB8-D85A46198A7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C0567E5-0D7E-462E-80A5-1707B0FCA0B0}"/>
              </a:ext>
            </a:extLst>
          </p:cNvPr>
          <p:cNvSpPr>
            <a:spLocks noGrp="1"/>
          </p:cNvSpPr>
          <p:nvPr>
            <p:ph type="sldNum" sz="quarter" idx="12"/>
          </p:nvPr>
        </p:nvSpPr>
        <p:spPr/>
        <p:txBody>
          <a:bodyPr/>
          <a:lstStyle/>
          <a:p>
            <a:fld id="{9E0987A9-6174-4AE2-A5CD-C3AA17645E30}" type="slidenum">
              <a:rPr kumimoji="1" lang="ja-JP" altLang="en-US" smtClean="0"/>
              <a:t>‹#›</a:t>
            </a:fld>
            <a:endParaRPr kumimoji="1" lang="ja-JP" altLang="en-US"/>
          </a:p>
        </p:txBody>
      </p:sp>
    </p:spTree>
    <p:extLst>
      <p:ext uri="{BB962C8B-B14F-4D97-AF65-F5344CB8AC3E}">
        <p14:creationId xmlns:p14="http://schemas.microsoft.com/office/powerpoint/2010/main" val="39179011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121776-1DFF-4328-8730-8FADE1F3920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BC25F85-52F5-486E-AB4D-065C3C0077C4}"/>
              </a:ext>
            </a:extLst>
          </p:cNvPr>
          <p:cNvSpPr>
            <a:spLocks noGrp="1"/>
          </p:cNvSpPr>
          <p:nvPr>
            <p:ph type="dt" sz="half" idx="10"/>
          </p:nvPr>
        </p:nvSpPr>
        <p:spPr/>
        <p:txBody>
          <a:bodyPr/>
          <a:lstStyle/>
          <a:p>
            <a:r>
              <a:rPr kumimoji="1" lang="en-US" altLang="ja-JP"/>
              <a:t>2021/11/6</a:t>
            </a:r>
            <a:endParaRPr kumimoji="1" lang="ja-JP" altLang="en-US"/>
          </a:p>
        </p:txBody>
      </p:sp>
      <p:sp>
        <p:nvSpPr>
          <p:cNvPr id="4" name="フッター プレースホルダー 3">
            <a:extLst>
              <a:ext uri="{FF2B5EF4-FFF2-40B4-BE49-F238E27FC236}">
                <a16:creationId xmlns:a16="http://schemas.microsoft.com/office/drawing/2014/main" id="{B8548B2C-D958-4F13-A267-5B65923D9F2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350EB35-2D56-49EC-B6D3-FD18B2125780}"/>
              </a:ext>
            </a:extLst>
          </p:cNvPr>
          <p:cNvSpPr>
            <a:spLocks noGrp="1"/>
          </p:cNvSpPr>
          <p:nvPr>
            <p:ph type="sldNum" sz="quarter" idx="12"/>
          </p:nvPr>
        </p:nvSpPr>
        <p:spPr/>
        <p:txBody>
          <a:bodyPr/>
          <a:lstStyle/>
          <a:p>
            <a:fld id="{9E0987A9-6174-4AE2-A5CD-C3AA17645E30}" type="slidenum">
              <a:rPr kumimoji="1" lang="ja-JP" altLang="en-US" smtClean="0"/>
              <a:t>‹#›</a:t>
            </a:fld>
            <a:endParaRPr kumimoji="1" lang="ja-JP" altLang="en-US"/>
          </a:p>
        </p:txBody>
      </p:sp>
    </p:spTree>
    <p:extLst>
      <p:ext uri="{BB962C8B-B14F-4D97-AF65-F5344CB8AC3E}">
        <p14:creationId xmlns:p14="http://schemas.microsoft.com/office/powerpoint/2010/main" val="4147853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82D50F6-5F2D-4574-80BB-E67FBB5B667F}"/>
              </a:ext>
            </a:extLst>
          </p:cNvPr>
          <p:cNvSpPr>
            <a:spLocks noGrp="1"/>
          </p:cNvSpPr>
          <p:nvPr>
            <p:ph type="dt" sz="half" idx="10"/>
          </p:nvPr>
        </p:nvSpPr>
        <p:spPr/>
        <p:txBody>
          <a:bodyPr/>
          <a:lstStyle/>
          <a:p>
            <a:r>
              <a:rPr kumimoji="1" lang="en-US" altLang="ja-JP"/>
              <a:t>2021/11/6</a:t>
            </a:r>
            <a:endParaRPr kumimoji="1" lang="ja-JP" altLang="en-US"/>
          </a:p>
        </p:txBody>
      </p:sp>
      <p:sp>
        <p:nvSpPr>
          <p:cNvPr id="3" name="フッター プレースホルダー 2">
            <a:extLst>
              <a:ext uri="{FF2B5EF4-FFF2-40B4-BE49-F238E27FC236}">
                <a16:creationId xmlns:a16="http://schemas.microsoft.com/office/drawing/2014/main" id="{68135C55-C23F-43D3-B478-E543B3FCED6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CF25351-B3F6-4306-9ACB-EE829A115B06}"/>
              </a:ext>
            </a:extLst>
          </p:cNvPr>
          <p:cNvSpPr>
            <a:spLocks noGrp="1"/>
          </p:cNvSpPr>
          <p:nvPr>
            <p:ph type="sldNum" sz="quarter" idx="12"/>
          </p:nvPr>
        </p:nvSpPr>
        <p:spPr/>
        <p:txBody>
          <a:bodyPr/>
          <a:lstStyle/>
          <a:p>
            <a:fld id="{9E0987A9-6174-4AE2-A5CD-C3AA17645E30}" type="slidenum">
              <a:rPr kumimoji="1" lang="ja-JP" altLang="en-US" smtClean="0"/>
              <a:t>‹#›</a:t>
            </a:fld>
            <a:endParaRPr kumimoji="1" lang="ja-JP" altLang="en-US"/>
          </a:p>
        </p:txBody>
      </p:sp>
    </p:spTree>
    <p:extLst>
      <p:ext uri="{BB962C8B-B14F-4D97-AF65-F5344CB8AC3E}">
        <p14:creationId xmlns:p14="http://schemas.microsoft.com/office/powerpoint/2010/main" val="23074472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37D963-F11F-493B-9E66-806DE9F94B7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B6F52DA-B563-4B37-9728-15422C521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0EAE4DB-A9EE-4078-B78B-345752A8D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015AB6B-73C5-492E-B9ED-1B0A15DCFEB5}"/>
              </a:ext>
            </a:extLst>
          </p:cNvPr>
          <p:cNvSpPr>
            <a:spLocks noGrp="1"/>
          </p:cNvSpPr>
          <p:nvPr>
            <p:ph type="dt" sz="half" idx="10"/>
          </p:nvPr>
        </p:nvSpPr>
        <p:spPr/>
        <p:txBody>
          <a:bodyPr/>
          <a:lstStyle/>
          <a:p>
            <a:r>
              <a:rPr kumimoji="1" lang="en-US" altLang="ja-JP"/>
              <a:t>2021/11/6</a:t>
            </a:r>
            <a:endParaRPr kumimoji="1" lang="ja-JP" altLang="en-US"/>
          </a:p>
        </p:txBody>
      </p:sp>
      <p:sp>
        <p:nvSpPr>
          <p:cNvPr id="6" name="フッター プレースホルダー 5">
            <a:extLst>
              <a:ext uri="{FF2B5EF4-FFF2-40B4-BE49-F238E27FC236}">
                <a16:creationId xmlns:a16="http://schemas.microsoft.com/office/drawing/2014/main" id="{621DD627-AC57-4C17-A0BE-99A5BE0C8B2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E6F75FC-F049-4893-B9A4-0B607C0E4B05}"/>
              </a:ext>
            </a:extLst>
          </p:cNvPr>
          <p:cNvSpPr>
            <a:spLocks noGrp="1"/>
          </p:cNvSpPr>
          <p:nvPr>
            <p:ph type="sldNum" sz="quarter" idx="12"/>
          </p:nvPr>
        </p:nvSpPr>
        <p:spPr/>
        <p:txBody>
          <a:bodyPr/>
          <a:lstStyle/>
          <a:p>
            <a:fld id="{9E0987A9-6174-4AE2-A5CD-C3AA17645E30}" type="slidenum">
              <a:rPr kumimoji="1" lang="ja-JP" altLang="en-US" smtClean="0"/>
              <a:t>‹#›</a:t>
            </a:fld>
            <a:endParaRPr kumimoji="1" lang="ja-JP" altLang="en-US"/>
          </a:p>
        </p:txBody>
      </p:sp>
    </p:spTree>
    <p:extLst>
      <p:ext uri="{BB962C8B-B14F-4D97-AF65-F5344CB8AC3E}">
        <p14:creationId xmlns:p14="http://schemas.microsoft.com/office/powerpoint/2010/main" val="316473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DD519E3-A3FB-4FBA-0C91-4CE85E4E1707}"/>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3" name="フッター プレースホルダー 2">
            <a:extLst>
              <a:ext uri="{FF2B5EF4-FFF2-40B4-BE49-F238E27FC236}">
                <a16:creationId xmlns:a16="http://schemas.microsoft.com/office/drawing/2014/main" id="{D04E7BB1-D328-477D-5CF8-CDA7DB609B1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56A22FD-DC1C-5A45-F0B0-231626C635D2}"/>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32924432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511122-AA93-4BD1-BE3F-6FD8F00533B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2B80108-4FEF-4304-9437-034027CB35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F59B025-C190-4245-926B-02A9365E8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6E8637A-4F5C-4579-9E35-84E049BBC7CF}"/>
              </a:ext>
            </a:extLst>
          </p:cNvPr>
          <p:cNvSpPr>
            <a:spLocks noGrp="1"/>
          </p:cNvSpPr>
          <p:nvPr>
            <p:ph type="dt" sz="half" idx="10"/>
          </p:nvPr>
        </p:nvSpPr>
        <p:spPr/>
        <p:txBody>
          <a:bodyPr/>
          <a:lstStyle/>
          <a:p>
            <a:r>
              <a:rPr kumimoji="1" lang="en-US" altLang="ja-JP"/>
              <a:t>2021/11/6</a:t>
            </a:r>
            <a:endParaRPr kumimoji="1" lang="ja-JP" altLang="en-US"/>
          </a:p>
        </p:txBody>
      </p:sp>
      <p:sp>
        <p:nvSpPr>
          <p:cNvPr id="6" name="フッター プレースホルダー 5">
            <a:extLst>
              <a:ext uri="{FF2B5EF4-FFF2-40B4-BE49-F238E27FC236}">
                <a16:creationId xmlns:a16="http://schemas.microsoft.com/office/drawing/2014/main" id="{07670D36-06F5-4360-B9E7-1DB5DF3436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DE5328-C0ED-48FC-97DB-3221449B40CB}"/>
              </a:ext>
            </a:extLst>
          </p:cNvPr>
          <p:cNvSpPr>
            <a:spLocks noGrp="1"/>
          </p:cNvSpPr>
          <p:nvPr>
            <p:ph type="sldNum" sz="quarter" idx="12"/>
          </p:nvPr>
        </p:nvSpPr>
        <p:spPr/>
        <p:txBody>
          <a:bodyPr/>
          <a:lstStyle/>
          <a:p>
            <a:fld id="{9E0987A9-6174-4AE2-A5CD-C3AA17645E30}" type="slidenum">
              <a:rPr kumimoji="1" lang="ja-JP" altLang="en-US" smtClean="0"/>
              <a:t>‹#›</a:t>
            </a:fld>
            <a:endParaRPr kumimoji="1" lang="ja-JP" altLang="en-US"/>
          </a:p>
        </p:txBody>
      </p:sp>
    </p:spTree>
    <p:extLst>
      <p:ext uri="{BB962C8B-B14F-4D97-AF65-F5344CB8AC3E}">
        <p14:creationId xmlns:p14="http://schemas.microsoft.com/office/powerpoint/2010/main" val="29581322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9FAB95-C0B0-4A28-A0A1-806E2EAED2D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2B0FF38-BBF0-4CA3-B4B2-9D46C503C2E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EC2BE58-484A-4C8F-BC2C-2EE1D82721AA}"/>
              </a:ext>
            </a:extLst>
          </p:cNvPr>
          <p:cNvSpPr>
            <a:spLocks noGrp="1"/>
          </p:cNvSpPr>
          <p:nvPr>
            <p:ph type="dt" sz="half" idx="10"/>
          </p:nvPr>
        </p:nvSpPr>
        <p:spPr/>
        <p:txBody>
          <a:bodyPr/>
          <a:lstStyle/>
          <a:p>
            <a:r>
              <a:rPr kumimoji="1" lang="en-US" altLang="ja-JP"/>
              <a:t>2021/11/6</a:t>
            </a:r>
            <a:endParaRPr kumimoji="1" lang="ja-JP" altLang="en-US"/>
          </a:p>
        </p:txBody>
      </p:sp>
      <p:sp>
        <p:nvSpPr>
          <p:cNvPr id="5" name="フッター プレースホルダー 4">
            <a:extLst>
              <a:ext uri="{FF2B5EF4-FFF2-40B4-BE49-F238E27FC236}">
                <a16:creationId xmlns:a16="http://schemas.microsoft.com/office/drawing/2014/main" id="{5396AD6F-AB84-43A5-8C35-B94B2A267A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0CD2B2-9469-4AA9-A591-217EB38B80AD}"/>
              </a:ext>
            </a:extLst>
          </p:cNvPr>
          <p:cNvSpPr>
            <a:spLocks noGrp="1"/>
          </p:cNvSpPr>
          <p:nvPr>
            <p:ph type="sldNum" sz="quarter" idx="12"/>
          </p:nvPr>
        </p:nvSpPr>
        <p:spPr/>
        <p:txBody>
          <a:bodyPr/>
          <a:lstStyle/>
          <a:p>
            <a:fld id="{9E0987A9-6174-4AE2-A5CD-C3AA17645E30}" type="slidenum">
              <a:rPr kumimoji="1" lang="ja-JP" altLang="en-US" smtClean="0"/>
              <a:t>‹#›</a:t>
            </a:fld>
            <a:endParaRPr kumimoji="1" lang="ja-JP" altLang="en-US"/>
          </a:p>
        </p:txBody>
      </p:sp>
    </p:spTree>
    <p:extLst>
      <p:ext uri="{BB962C8B-B14F-4D97-AF65-F5344CB8AC3E}">
        <p14:creationId xmlns:p14="http://schemas.microsoft.com/office/powerpoint/2010/main" val="36409381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36F0A37-457B-4C19-81C7-C0E6F2193DB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69AA452-FFA8-4080-925E-44CEA2613F7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74D2E54-CA00-4E5E-90C8-77B562FE068C}"/>
              </a:ext>
            </a:extLst>
          </p:cNvPr>
          <p:cNvSpPr>
            <a:spLocks noGrp="1"/>
          </p:cNvSpPr>
          <p:nvPr>
            <p:ph type="dt" sz="half" idx="10"/>
          </p:nvPr>
        </p:nvSpPr>
        <p:spPr/>
        <p:txBody>
          <a:bodyPr/>
          <a:lstStyle/>
          <a:p>
            <a:r>
              <a:rPr kumimoji="1" lang="en-US" altLang="ja-JP"/>
              <a:t>2021/11/6</a:t>
            </a:r>
            <a:endParaRPr kumimoji="1" lang="ja-JP" altLang="en-US"/>
          </a:p>
        </p:txBody>
      </p:sp>
      <p:sp>
        <p:nvSpPr>
          <p:cNvPr id="5" name="フッター プレースホルダー 4">
            <a:extLst>
              <a:ext uri="{FF2B5EF4-FFF2-40B4-BE49-F238E27FC236}">
                <a16:creationId xmlns:a16="http://schemas.microsoft.com/office/drawing/2014/main" id="{70A787FB-C08C-45B9-B806-B9F578A440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A43D4A-39FC-421A-838C-2C3427D1AFC1}"/>
              </a:ext>
            </a:extLst>
          </p:cNvPr>
          <p:cNvSpPr>
            <a:spLocks noGrp="1"/>
          </p:cNvSpPr>
          <p:nvPr>
            <p:ph type="sldNum" sz="quarter" idx="12"/>
          </p:nvPr>
        </p:nvSpPr>
        <p:spPr/>
        <p:txBody>
          <a:bodyPr/>
          <a:lstStyle/>
          <a:p>
            <a:fld id="{9E0987A9-6174-4AE2-A5CD-C3AA17645E30}" type="slidenum">
              <a:rPr kumimoji="1" lang="ja-JP" altLang="en-US" smtClean="0"/>
              <a:t>‹#›</a:t>
            </a:fld>
            <a:endParaRPr kumimoji="1" lang="ja-JP" altLang="en-US"/>
          </a:p>
        </p:txBody>
      </p:sp>
    </p:spTree>
    <p:extLst>
      <p:ext uri="{BB962C8B-B14F-4D97-AF65-F5344CB8AC3E}">
        <p14:creationId xmlns:p14="http://schemas.microsoft.com/office/powerpoint/2010/main" val="18264961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F23222-2A99-46E6-9623-4051CA2AD8EB}"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2F6B25-DF83-4FD8-91DB-F14540E54635}" type="slidenum">
              <a:rPr kumimoji="1" lang="ja-JP" altLang="en-US" smtClean="0"/>
              <a:t>‹#›</a:t>
            </a:fld>
            <a:endParaRPr kumimoji="1" lang="ja-JP" altLang="en-US"/>
          </a:p>
        </p:txBody>
      </p:sp>
    </p:spTree>
    <p:extLst>
      <p:ext uri="{BB962C8B-B14F-4D97-AF65-F5344CB8AC3E}">
        <p14:creationId xmlns:p14="http://schemas.microsoft.com/office/powerpoint/2010/main" val="37419389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F23222-2A99-46E6-9623-4051CA2AD8EB}"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2F6B25-DF83-4FD8-91DB-F14540E54635}" type="slidenum">
              <a:rPr kumimoji="1" lang="ja-JP" altLang="en-US" smtClean="0"/>
              <a:t>‹#›</a:t>
            </a:fld>
            <a:endParaRPr kumimoji="1" lang="ja-JP" altLang="en-US"/>
          </a:p>
        </p:txBody>
      </p:sp>
    </p:spTree>
    <p:extLst>
      <p:ext uri="{BB962C8B-B14F-4D97-AF65-F5344CB8AC3E}">
        <p14:creationId xmlns:p14="http://schemas.microsoft.com/office/powerpoint/2010/main" val="2657459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6F23222-2A99-46E6-9623-4051CA2AD8EB}"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2F6B25-DF83-4FD8-91DB-F14540E54635}" type="slidenum">
              <a:rPr kumimoji="1" lang="ja-JP" altLang="en-US" smtClean="0"/>
              <a:t>‹#›</a:t>
            </a:fld>
            <a:endParaRPr kumimoji="1" lang="ja-JP" altLang="en-US"/>
          </a:p>
        </p:txBody>
      </p:sp>
    </p:spTree>
    <p:extLst>
      <p:ext uri="{BB962C8B-B14F-4D97-AF65-F5344CB8AC3E}">
        <p14:creationId xmlns:p14="http://schemas.microsoft.com/office/powerpoint/2010/main" val="27451939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6F23222-2A99-46E6-9623-4051CA2AD8EB}"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D2F6B25-DF83-4FD8-91DB-F14540E54635}" type="slidenum">
              <a:rPr kumimoji="1" lang="ja-JP" altLang="en-US" smtClean="0"/>
              <a:t>‹#›</a:t>
            </a:fld>
            <a:endParaRPr kumimoji="1" lang="ja-JP" altLang="en-US"/>
          </a:p>
        </p:txBody>
      </p:sp>
    </p:spTree>
    <p:extLst>
      <p:ext uri="{BB962C8B-B14F-4D97-AF65-F5344CB8AC3E}">
        <p14:creationId xmlns:p14="http://schemas.microsoft.com/office/powerpoint/2010/main" val="7979239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6F23222-2A99-46E6-9623-4051CA2AD8EB}" type="datetimeFigureOut">
              <a:rPr kumimoji="1" lang="ja-JP" altLang="en-US" smtClean="0"/>
              <a:t>2025/10/16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D2F6B25-DF83-4FD8-91DB-F14540E54635}" type="slidenum">
              <a:rPr kumimoji="1" lang="ja-JP" altLang="en-US" smtClean="0"/>
              <a:t>‹#›</a:t>
            </a:fld>
            <a:endParaRPr kumimoji="1" lang="ja-JP" altLang="en-US"/>
          </a:p>
        </p:txBody>
      </p:sp>
    </p:spTree>
    <p:extLst>
      <p:ext uri="{BB962C8B-B14F-4D97-AF65-F5344CB8AC3E}">
        <p14:creationId xmlns:p14="http://schemas.microsoft.com/office/powerpoint/2010/main" val="167599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6F23222-2A99-46E6-9623-4051CA2AD8EB}" type="datetimeFigureOut">
              <a:rPr kumimoji="1" lang="ja-JP" altLang="en-US" smtClean="0"/>
              <a:t>2025/10/16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D2F6B25-DF83-4FD8-91DB-F14540E54635}" type="slidenum">
              <a:rPr kumimoji="1" lang="ja-JP" altLang="en-US" smtClean="0"/>
              <a:t>‹#›</a:t>
            </a:fld>
            <a:endParaRPr kumimoji="1" lang="ja-JP" altLang="en-US"/>
          </a:p>
        </p:txBody>
      </p:sp>
    </p:spTree>
    <p:extLst>
      <p:ext uri="{BB962C8B-B14F-4D97-AF65-F5344CB8AC3E}">
        <p14:creationId xmlns:p14="http://schemas.microsoft.com/office/powerpoint/2010/main" val="23443405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23222-2A99-46E6-9623-4051CA2AD8EB}" type="datetimeFigureOut">
              <a:rPr kumimoji="1" lang="ja-JP" altLang="en-US" smtClean="0"/>
              <a:t>2025/10/16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D2F6B25-DF83-4FD8-91DB-F14540E54635}" type="slidenum">
              <a:rPr kumimoji="1" lang="ja-JP" altLang="en-US" smtClean="0"/>
              <a:t>‹#›</a:t>
            </a:fld>
            <a:endParaRPr kumimoji="1" lang="ja-JP" altLang="en-US"/>
          </a:p>
        </p:txBody>
      </p:sp>
    </p:spTree>
    <p:extLst>
      <p:ext uri="{BB962C8B-B14F-4D97-AF65-F5344CB8AC3E}">
        <p14:creationId xmlns:p14="http://schemas.microsoft.com/office/powerpoint/2010/main" val="1248864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F43BEE-033F-43EF-1A9D-E27EAC9B13B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7991493-61EC-E8DB-C224-4E4A0B566F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65064D3-E0BD-B473-7036-D0E8BC0ED5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7ED1EFC-9890-BCF6-4D54-AC7946162BA4}"/>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6" name="フッター プレースホルダー 5">
            <a:extLst>
              <a:ext uri="{FF2B5EF4-FFF2-40B4-BE49-F238E27FC236}">
                <a16:creationId xmlns:a16="http://schemas.microsoft.com/office/drawing/2014/main" id="{64ACEC47-5BAC-A6B1-1D36-6D5D732B42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CDD3EA4-C060-F2A8-76EA-0C0C0B837BF5}"/>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4089476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F23222-2A99-46E6-9623-4051CA2AD8EB}"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D2F6B25-DF83-4FD8-91DB-F14540E54635}" type="slidenum">
              <a:rPr kumimoji="1" lang="ja-JP" altLang="en-US" smtClean="0"/>
              <a:t>‹#›</a:t>
            </a:fld>
            <a:endParaRPr kumimoji="1" lang="ja-JP" altLang="en-US"/>
          </a:p>
        </p:txBody>
      </p:sp>
    </p:spTree>
    <p:extLst>
      <p:ext uri="{BB962C8B-B14F-4D97-AF65-F5344CB8AC3E}">
        <p14:creationId xmlns:p14="http://schemas.microsoft.com/office/powerpoint/2010/main" val="31758811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F23222-2A99-46E6-9623-4051CA2AD8EB}"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D2F6B25-DF83-4FD8-91DB-F14540E54635}" type="slidenum">
              <a:rPr kumimoji="1" lang="ja-JP" altLang="en-US" smtClean="0"/>
              <a:t>‹#›</a:t>
            </a:fld>
            <a:endParaRPr kumimoji="1" lang="ja-JP" altLang="en-US"/>
          </a:p>
        </p:txBody>
      </p:sp>
    </p:spTree>
    <p:extLst>
      <p:ext uri="{BB962C8B-B14F-4D97-AF65-F5344CB8AC3E}">
        <p14:creationId xmlns:p14="http://schemas.microsoft.com/office/powerpoint/2010/main" val="5012612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F23222-2A99-46E6-9623-4051CA2AD8EB}"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2F6B25-DF83-4FD8-91DB-F14540E54635}" type="slidenum">
              <a:rPr kumimoji="1" lang="ja-JP" altLang="en-US" smtClean="0"/>
              <a:t>‹#›</a:t>
            </a:fld>
            <a:endParaRPr kumimoji="1" lang="ja-JP" altLang="en-US"/>
          </a:p>
        </p:txBody>
      </p:sp>
    </p:spTree>
    <p:extLst>
      <p:ext uri="{BB962C8B-B14F-4D97-AF65-F5344CB8AC3E}">
        <p14:creationId xmlns:p14="http://schemas.microsoft.com/office/powerpoint/2010/main" val="839488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F23222-2A99-46E6-9623-4051CA2AD8EB}"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2F6B25-DF83-4FD8-91DB-F14540E54635}" type="slidenum">
              <a:rPr kumimoji="1" lang="ja-JP" altLang="en-US" smtClean="0"/>
              <a:t>‹#›</a:t>
            </a:fld>
            <a:endParaRPr kumimoji="1" lang="ja-JP" altLang="en-US"/>
          </a:p>
        </p:txBody>
      </p:sp>
    </p:spTree>
    <p:extLst>
      <p:ext uri="{BB962C8B-B14F-4D97-AF65-F5344CB8AC3E}">
        <p14:creationId xmlns:p14="http://schemas.microsoft.com/office/powerpoint/2010/main" val="24938837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444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2902591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7044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17435210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24128" y="2967788"/>
            <a:ext cx="475488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ja-JP" altLang="en-US"/>
              <a:t>マスター テキストの書式設定</a:t>
            </a:r>
          </a:p>
        </p:txBody>
      </p:sp>
      <p:sp>
        <p:nvSpPr>
          <p:cNvPr id="6" name="Content Placeholder 5"/>
          <p:cNvSpPr>
            <a:spLocks noGrp="1"/>
          </p:cNvSpPr>
          <p:nvPr>
            <p:ph sz="quarter" idx="4"/>
          </p:nvPr>
        </p:nvSpPr>
        <p:spPr>
          <a:xfrm>
            <a:off x="5990888" y="2967788"/>
            <a:ext cx="475488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38431368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158599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C44066-C7E9-84C7-6116-72D0A0194AF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9C62AC4-7EA8-E483-6653-CF4B3F099C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C7A3939-6863-D265-7BB6-224E44DB9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19D568B-412A-2282-9B4A-5439026688E4}"/>
              </a:ext>
            </a:extLst>
          </p:cNvPr>
          <p:cNvSpPr>
            <a:spLocks noGrp="1"/>
          </p:cNvSpPr>
          <p:nvPr>
            <p:ph type="dt" sz="half" idx="10"/>
          </p:nvPr>
        </p:nvSpPr>
        <p:spPr/>
        <p:txBody>
          <a:bodyPr/>
          <a:lstStyle/>
          <a:p>
            <a:fld id="{07DEF20B-D0F1-44F6-AE5F-6CDA8739164B}" type="datetimeFigureOut">
              <a:rPr kumimoji="1" lang="ja-JP" altLang="en-US" smtClean="0"/>
              <a:t>2025/10/16</a:t>
            </a:fld>
            <a:endParaRPr kumimoji="1" lang="ja-JP" altLang="en-US"/>
          </a:p>
        </p:txBody>
      </p:sp>
      <p:sp>
        <p:nvSpPr>
          <p:cNvPr id="6" name="フッター プレースホルダー 5">
            <a:extLst>
              <a:ext uri="{FF2B5EF4-FFF2-40B4-BE49-F238E27FC236}">
                <a16:creationId xmlns:a16="http://schemas.microsoft.com/office/drawing/2014/main" id="{3509F789-217A-BBE8-4FF2-2541AAAECD7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CD13DD-96FC-90B7-FD7F-EED83C6FF21C}"/>
              </a:ext>
            </a:extLst>
          </p:cNvPr>
          <p:cNvSpPr>
            <a:spLocks noGrp="1"/>
          </p:cNvSpPr>
          <p:nvPr>
            <p:ph type="sldNum" sz="quarter" idx="12"/>
          </p:nvPr>
        </p:nvSpPr>
        <p:spPr/>
        <p:txBody>
          <a:body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24333315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13673602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ja-JP" altLang="en-US"/>
              <a:t>マスター タイトルの書式設定</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7174874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1181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28926639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901A0BB-813E-4E09-8ABC-55D6C0439ABD}" type="slidenum">
              <a:rPr kumimoji="1" lang="ja-JP" altLang="en-US" smtClean="0"/>
              <a:t>‹#›</a:t>
            </a:fld>
            <a:endParaRPr kumimoji="1" lang="ja-JP" alt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7596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16595FB-FEA7-4098-AA2B-07DF29899B7E}"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4EB754-24B8-4BC0-B5DA-294CF107C4B0}" type="slidenum">
              <a:rPr kumimoji="1" lang="ja-JP" altLang="en-US" smtClean="0"/>
              <a:t>‹#›</a:t>
            </a:fld>
            <a:endParaRPr kumimoji="1" lang="ja-JP" altLang="en-US"/>
          </a:p>
        </p:txBody>
      </p:sp>
    </p:spTree>
    <p:extLst>
      <p:ext uri="{BB962C8B-B14F-4D97-AF65-F5344CB8AC3E}">
        <p14:creationId xmlns:p14="http://schemas.microsoft.com/office/powerpoint/2010/main" val="16529021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6595FB-FEA7-4098-AA2B-07DF29899B7E}"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4EB754-24B8-4BC0-B5DA-294CF107C4B0}" type="slidenum">
              <a:rPr kumimoji="1" lang="ja-JP" altLang="en-US" smtClean="0"/>
              <a:t>‹#›</a:t>
            </a:fld>
            <a:endParaRPr kumimoji="1" lang="ja-JP" altLang="en-US"/>
          </a:p>
        </p:txBody>
      </p:sp>
    </p:spTree>
    <p:extLst>
      <p:ext uri="{BB962C8B-B14F-4D97-AF65-F5344CB8AC3E}">
        <p14:creationId xmlns:p14="http://schemas.microsoft.com/office/powerpoint/2010/main" val="20682056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16595FB-FEA7-4098-AA2B-07DF29899B7E}" type="datetimeFigureOut">
              <a:rPr kumimoji="1" lang="ja-JP" altLang="en-US" smtClean="0"/>
              <a:t>2025/10/16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4EB754-24B8-4BC0-B5DA-294CF107C4B0}" type="slidenum">
              <a:rPr kumimoji="1" lang="ja-JP" altLang="en-US" smtClean="0"/>
              <a:t>‹#›</a:t>
            </a:fld>
            <a:endParaRPr kumimoji="1" lang="ja-JP" altLang="en-US"/>
          </a:p>
        </p:txBody>
      </p:sp>
    </p:spTree>
    <p:extLst>
      <p:ext uri="{BB962C8B-B14F-4D97-AF65-F5344CB8AC3E}">
        <p14:creationId xmlns:p14="http://schemas.microsoft.com/office/powerpoint/2010/main" val="1888775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16595FB-FEA7-4098-AA2B-07DF29899B7E}" type="datetimeFigureOut">
              <a:rPr kumimoji="1" lang="ja-JP" altLang="en-US" smtClean="0"/>
              <a:t>2025/10/16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4EB754-24B8-4BC0-B5DA-294CF107C4B0}" type="slidenum">
              <a:rPr kumimoji="1" lang="ja-JP" altLang="en-US" smtClean="0"/>
              <a:t>‹#›</a:t>
            </a:fld>
            <a:endParaRPr kumimoji="1" lang="ja-JP" altLang="en-US"/>
          </a:p>
        </p:txBody>
      </p:sp>
    </p:spTree>
    <p:extLst>
      <p:ext uri="{BB962C8B-B14F-4D97-AF65-F5344CB8AC3E}">
        <p14:creationId xmlns:p14="http://schemas.microsoft.com/office/powerpoint/2010/main" val="38415128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913795" y="2912232"/>
            <a:ext cx="5107208" cy="287896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912232"/>
            <a:ext cx="5095357" cy="287896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16595FB-FEA7-4098-AA2B-07DF29899B7E}" type="datetimeFigureOut">
              <a:rPr kumimoji="1" lang="ja-JP" altLang="en-US" smtClean="0"/>
              <a:t>2025/10/16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F4EB754-24B8-4BC0-B5DA-294CF107C4B0}" type="slidenum">
              <a:rPr kumimoji="1" lang="ja-JP" altLang="en-US" smtClean="0"/>
              <a:t>‹#›</a:t>
            </a:fld>
            <a:endParaRPr kumimoji="1" lang="ja-JP" altLang="en-US"/>
          </a:p>
        </p:txBody>
      </p:sp>
    </p:spTree>
    <p:extLst>
      <p:ext uri="{BB962C8B-B14F-4D97-AF65-F5344CB8AC3E}">
        <p14:creationId xmlns:p14="http://schemas.microsoft.com/office/powerpoint/2010/main" val="336962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theme" Target="../theme/theme10.xml"/><Relationship Id="rId3" Type="http://schemas.openxmlformats.org/officeDocument/2006/relationships/slideLayout" Target="../slideLayouts/slideLayout114.xml"/><Relationship Id="rId21" Type="http://schemas.openxmlformats.org/officeDocument/2006/relationships/image" Target="../media/image6.png"/><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image" Target="../media/image5.pn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19" Type="http://schemas.openxmlformats.org/officeDocument/2006/relationships/image" Target="../media/image4.png"/><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96CE429-F486-366A-1047-256825B310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E31754-5B4C-5CDD-33EF-98CC0D4423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16F007-8C76-0CE2-DF63-535087C121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EF20B-D0F1-44F6-AE5F-6CDA8739164B}" type="datetimeFigureOut">
              <a:rPr kumimoji="1" lang="ja-JP" altLang="en-US" smtClean="0"/>
              <a:t>2025/10/16</a:t>
            </a:fld>
            <a:endParaRPr kumimoji="1" lang="ja-JP" altLang="en-US"/>
          </a:p>
        </p:txBody>
      </p:sp>
      <p:sp>
        <p:nvSpPr>
          <p:cNvPr id="5" name="フッター プレースホルダー 4">
            <a:extLst>
              <a:ext uri="{FF2B5EF4-FFF2-40B4-BE49-F238E27FC236}">
                <a16:creationId xmlns:a16="http://schemas.microsoft.com/office/drawing/2014/main" id="{2AE83E1C-7FE5-929A-313C-983D3DCC62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DFB4DEA-4BE7-EF30-E304-F981F9710D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94C8E-5301-4466-A4B0-E98498C07F7A}" type="slidenum">
              <a:rPr kumimoji="1" lang="ja-JP" altLang="en-US" smtClean="0"/>
              <a:t>‹#›</a:t>
            </a:fld>
            <a:endParaRPr kumimoji="1" lang="ja-JP" altLang="en-US"/>
          </a:p>
        </p:txBody>
      </p:sp>
    </p:spTree>
    <p:extLst>
      <p:ext uri="{BB962C8B-B14F-4D97-AF65-F5344CB8AC3E}">
        <p14:creationId xmlns:p14="http://schemas.microsoft.com/office/powerpoint/2010/main" val="1800637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2259399698"/>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D70FC-4116-4D15-BA64-B54095D77260}" type="datetimeFigureOut">
              <a:rPr kumimoji="1" lang="ja-JP" altLang="en-US" smtClean="0"/>
              <a:t>2025/10/16</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D3141-A2DA-43C4-A7DC-316B7411A97F}" type="slidenum">
              <a:rPr kumimoji="1" lang="ja-JP" altLang="en-US" smtClean="0"/>
              <a:t>‹#›</a:t>
            </a:fld>
            <a:endParaRPr kumimoji="1" lang="ja-JP" altLang="en-US"/>
          </a:p>
        </p:txBody>
      </p:sp>
    </p:spTree>
    <p:extLst>
      <p:ext uri="{BB962C8B-B14F-4D97-AF65-F5344CB8AC3E}">
        <p14:creationId xmlns:p14="http://schemas.microsoft.com/office/powerpoint/2010/main" val="274307222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A6C9DCA-24EB-4694-B284-7A07283DC2B9}"/>
              </a:ext>
            </a:extLst>
          </p:cNvPr>
          <p:cNvSpPr>
            <a:spLocks noGrp="1"/>
          </p:cNvSpPr>
          <p:nvPr>
            <p:ph type="title"/>
          </p:nvPr>
        </p:nvSpPr>
        <p:spPr>
          <a:xfrm>
            <a:off x="0" y="1"/>
            <a:ext cx="12192000" cy="1147482"/>
          </a:xfrm>
          <a:prstGeom prst="rect">
            <a:avLst/>
          </a:prstGeom>
          <a:solidFill>
            <a:schemeClr val="bg1">
              <a:lumMod val="85000"/>
            </a:schemeClr>
          </a:solidFill>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4A4F25-5A76-4006-959C-3D55A18B6594}"/>
              </a:ext>
            </a:extLst>
          </p:cNvPr>
          <p:cNvSpPr>
            <a:spLocks noGrp="1"/>
          </p:cNvSpPr>
          <p:nvPr>
            <p:ph type="body" idx="1"/>
          </p:nvPr>
        </p:nvSpPr>
        <p:spPr>
          <a:xfrm>
            <a:off x="838200" y="1406106"/>
            <a:ext cx="10515600" cy="4770857"/>
          </a:xfrm>
          <a:prstGeom prst="rect">
            <a:avLst/>
          </a:prstGeom>
        </p:spPr>
        <p:txBody>
          <a:bodyPr vert="horz" lIns="91440" tIns="45720" rIns="91440" bIns="4572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DC52AC61-5B65-44C2-B5D1-CDE3DFA9F4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703BF-D39A-4586-B887-733ECFB0EB3E}" type="datetime1">
              <a:rPr kumimoji="1" lang="ja-JP" altLang="en-US" smtClean="0"/>
              <a:t>2025/10/16</a:t>
            </a:fld>
            <a:endParaRPr kumimoji="1" lang="ja-JP" altLang="en-US"/>
          </a:p>
        </p:txBody>
      </p:sp>
      <p:sp>
        <p:nvSpPr>
          <p:cNvPr id="5" name="フッター プレースホルダー 4">
            <a:extLst>
              <a:ext uri="{FF2B5EF4-FFF2-40B4-BE49-F238E27FC236}">
                <a16:creationId xmlns:a16="http://schemas.microsoft.com/office/drawing/2014/main" id="{E2930402-1360-472A-BB71-FED1FFABB3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635EC6E-D6D5-43EC-B88E-EA7D9946AE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532BA-6AE8-4BDA-B5AA-36EFA8380279}" type="slidenum">
              <a:rPr kumimoji="1" lang="ja-JP" altLang="en-US" smtClean="0"/>
              <a:t>‹#›</a:t>
            </a:fld>
            <a:endParaRPr kumimoji="1" lang="ja-JP" altLang="en-US"/>
          </a:p>
        </p:txBody>
      </p:sp>
    </p:spTree>
    <p:extLst>
      <p:ext uri="{BB962C8B-B14F-4D97-AF65-F5344CB8AC3E}">
        <p14:creationId xmlns:p14="http://schemas.microsoft.com/office/powerpoint/2010/main" val="1988064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pull dir="r"/>
  </p:transition>
  <p:hf sldNum="0" hdr="0" ftr="0" dt="0"/>
  <p:txStyles>
    <p:titleStyle>
      <a:lvl1pPr algn="ctr" defTabSz="914400" rtl="0" eaLnBrk="1" latinLnBrk="0" hangingPunct="1">
        <a:lnSpc>
          <a:spcPct val="90000"/>
        </a:lnSpc>
        <a:spcBef>
          <a:spcPct val="0"/>
        </a:spcBef>
        <a:buNone/>
        <a:defRPr kumimoji="1" sz="4000" kern="1200">
          <a:solidFill>
            <a:schemeClr val="tx1"/>
          </a:solidFill>
          <a:effectLst>
            <a:outerShdw dist="38100" dir="2700000" algn="tl" rotWithShape="0">
              <a:schemeClr val="bg1"/>
            </a:outerShdw>
          </a:effectLst>
          <a:latin typeface="HGP創英角ｺﾞｼｯｸUB" panose="020B0900000000000000" pitchFamily="50" charset="-128"/>
          <a:ea typeface="HGP創英角ｺﾞｼｯｸUB" panose="020B0900000000000000" pitchFamily="50" charset="-128"/>
          <a:cs typeface="+mj-cs"/>
        </a:defRPr>
      </a:lvl1pPr>
    </p:titleStyle>
    <p:bodyStyle>
      <a:lvl1pPr marL="0" indent="0" algn="just" defTabSz="914400" rtl="0" eaLnBrk="1" latinLnBrk="0" hangingPunct="1">
        <a:lnSpc>
          <a:spcPct val="120000"/>
        </a:lnSpc>
        <a:spcBef>
          <a:spcPts val="1200"/>
        </a:spcBef>
        <a:buFontTx/>
        <a:buNone/>
        <a:defRPr kumimoji="1" sz="2400" kern="1200">
          <a:solidFill>
            <a:schemeClr val="tx1"/>
          </a:solidFill>
          <a:latin typeface="メイリオ" panose="020B0604030504040204" pitchFamily="50" charset="-128"/>
          <a:ea typeface="メイリオ" panose="020B0604030504040204" pitchFamily="50" charset="-128"/>
          <a:cs typeface="+mn-cs"/>
        </a:defRPr>
      </a:lvl1pPr>
      <a:lvl2pPr marL="457200" indent="0" algn="just" defTabSz="914400" rtl="0" eaLnBrk="1" latinLnBrk="0" hangingPunct="1">
        <a:lnSpc>
          <a:spcPct val="120000"/>
        </a:lnSpc>
        <a:spcBef>
          <a:spcPts val="1200"/>
        </a:spcBef>
        <a:buFontTx/>
        <a:buNone/>
        <a:defRPr kumimoji="1" sz="2000" kern="1200">
          <a:solidFill>
            <a:schemeClr val="tx1"/>
          </a:solidFill>
          <a:latin typeface="メイリオ" panose="020B0604030504040204" pitchFamily="50" charset="-128"/>
          <a:ea typeface="メイリオ" panose="020B0604030504040204" pitchFamily="50" charset="-128"/>
          <a:cs typeface="+mn-cs"/>
        </a:defRPr>
      </a:lvl2pPr>
      <a:lvl3pPr marL="914400" indent="0" algn="just" defTabSz="914400" rtl="0" eaLnBrk="1" latinLnBrk="0" hangingPunct="1">
        <a:lnSpc>
          <a:spcPct val="120000"/>
        </a:lnSpc>
        <a:spcBef>
          <a:spcPts val="1200"/>
        </a:spcBef>
        <a:buFontTx/>
        <a:buNone/>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371600" indent="0" algn="just" defTabSz="914400" rtl="0" eaLnBrk="1" latinLnBrk="0" hangingPunct="1">
        <a:lnSpc>
          <a:spcPct val="120000"/>
        </a:lnSpc>
        <a:spcBef>
          <a:spcPts val="1200"/>
        </a:spcBef>
        <a:buFontTx/>
        <a:buNone/>
        <a:defRPr kumimoji="1" sz="1600" kern="1200">
          <a:solidFill>
            <a:schemeClr val="tx1"/>
          </a:solidFill>
          <a:latin typeface="メイリオ" panose="020B0604030504040204" pitchFamily="50" charset="-128"/>
          <a:ea typeface="メイリオ" panose="020B0604030504040204" pitchFamily="50" charset="-128"/>
          <a:cs typeface="+mn-cs"/>
        </a:defRPr>
      </a:lvl4pPr>
      <a:lvl5pPr marL="1828800" indent="0" algn="just" defTabSz="914400" rtl="0" eaLnBrk="1" latinLnBrk="0" hangingPunct="1">
        <a:lnSpc>
          <a:spcPct val="120000"/>
        </a:lnSpc>
        <a:spcBef>
          <a:spcPts val="1200"/>
        </a:spcBef>
        <a:buFontTx/>
        <a:buNone/>
        <a:defRPr kumimoji="1" sz="16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901A0BB-813E-4E09-8ABC-55D6C0439ABD}" type="slidenum">
              <a:rPr kumimoji="1" lang="ja-JP" altLang="en-US" smtClean="0"/>
              <a:t>‹#›</a:t>
            </a:fld>
            <a:endParaRPr kumimoji="1" lang="ja-JP" altLang="en-US"/>
          </a:p>
        </p:txBody>
      </p:sp>
    </p:spTree>
    <p:extLst>
      <p:ext uri="{BB962C8B-B14F-4D97-AF65-F5344CB8AC3E}">
        <p14:creationId xmlns:p14="http://schemas.microsoft.com/office/powerpoint/2010/main" val="30869983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F4533-B75B-4725-ADC8-81838E6CF4A8}" type="datetimeFigureOut">
              <a:rPr kumimoji="1" lang="ja-JP" altLang="en-US" smtClean="0"/>
              <a:pPr/>
              <a:t>2025/10/16</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04A61-A8B8-4670-993E-1AFAB797A02A}" type="slidenum">
              <a:rPr kumimoji="1" lang="ja-JP" altLang="en-US" smtClean="0"/>
              <a:pPr/>
              <a:t>‹#›</a:t>
            </a:fld>
            <a:endParaRPr kumimoji="1" lang="ja-JP" altLang="en-US"/>
          </a:p>
        </p:txBody>
      </p:sp>
    </p:spTree>
    <p:extLst>
      <p:ext uri="{BB962C8B-B14F-4D97-AF65-F5344CB8AC3E}">
        <p14:creationId xmlns:p14="http://schemas.microsoft.com/office/powerpoint/2010/main" val="55552759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06A48-63F8-4EB6-B342-79F61751CCBA}" type="datetimeFigureOut">
              <a:rPr kumimoji="1" lang="ja-JP" altLang="en-US" smtClean="0"/>
              <a:t>2025/10/16</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800E0-D4CB-4CE3-BE7F-216D5E9D2D4F}" type="slidenum">
              <a:rPr kumimoji="1" lang="ja-JP" altLang="en-US" smtClean="0"/>
              <a:t>‹#›</a:t>
            </a:fld>
            <a:endParaRPr kumimoji="1" lang="ja-JP" altLang="en-US"/>
          </a:p>
        </p:txBody>
      </p:sp>
    </p:spTree>
    <p:extLst>
      <p:ext uri="{BB962C8B-B14F-4D97-AF65-F5344CB8AC3E}">
        <p14:creationId xmlns:p14="http://schemas.microsoft.com/office/powerpoint/2010/main" val="251700741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DFCBF61-FEB5-462B-99CC-E80DE4D856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0B19C5-D56D-4362-A522-45DED707B1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D597DD-E425-4220-827A-5FE3949476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2021/11/6</a:t>
            </a:r>
            <a:endParaRPr kumimoji="1" lang="ja-JP" altLang="en-US"/>
          </a:p>
        </p:txBody>
      </p:sp>
      <p:sp>
        <p:nvSpPr>
          <p:cNvPr id="5" name="フッター プレースホルダー 4">
            <a:extLst>
              <a:ext uri="{FF2B5EF4-FFF2-40B4-BE49-F238E27FC236}">
                <a16:creationId xmlns:a16="http://schemas.microsoft.com/office/drawing/2014/main" id="{C931103B-D300-4D7D-993F-C24C1C13E5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9D2D74E-E18B-4270-8C15-5A3EC1F5CE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987A9-6174-4AE2-A5CD-C3AA17645E30}" type="slidenum">
              <a:rPr kumimoji="1" lang="ja-JP" altLang="en-US" smtClean="0"/>
              <a:t>‹#›</a:t>
            </a:fld>
            <a:endParaRPr kumimoji="1" lang="ja-JP" altLang="en-US"/>
          </a:p>
        </p:txBody>
      </p:sp>
    </p:spTree>
    <p:extLst>
      <p:ext uri="{BB962C8B-B14F-4D97-AF65-F5344CB8AC3E}">
        <p14:creationId xmlns:p14="http://schemas.microsoft.com/office/powerpoint/2010/main" val="89130767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23222-2A99-46E6-9623-4051CA2AD8EB}" type="datetimeFigureOut">
              <a:rPr kumimoji="1" lang="ja-JP" altLang="en-US" smtClean="0"/>
              <a:t>2025/10/16</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F6B25-DF83-4FD8-91DB-F14540E54635}" type="slidenum">
              <a:rPr kumimoji="1" lang="ja-JP" altLang="en-US" smtClean="0"/>
              <a:t>‹#›</a:t>
            </a:fld>
            <a:endParaRPr kumimoji="1" lang="ja-JP" altLang="en-US"/>
          </a:p>
        </p:txBody>
      </p:sp>
    </p:spTree>
    <p:extLst>
      <p:ext uri="{BB962C8B-B14F-4D97-AF65-F5344CB8AC3E}">
        <p14:creationId xmlns:p14="http://schemas.microsoft.com/office/powerpoint/2010/main" val="31622259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F66689D-AC57-450C-83AF-CEFA52A854B9}" type="datetimeFigureOut">
              <a:rPr kumimoji="1" lang="ja-JP" altLang="en-US" smtClean="0"/>
              <a:t>2025/10/16</a:t>
            </a:fld>
            <a:endParaRPr kumimoji="1" lang="ja-JP" alt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kumimoji="1" lang="ja-JP" alt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901A0BB-813E-4E09-8ABC-55D6C0439ABD}" type="slidenum">
              <a:rPr kumimoji="1" lang="ja-JP" altLang="en-US" smtClean="0"/>
              <a:t>‹#›</a:t>
            </a:fld>
            <a:endParaRPr kumimoji="1" lang="ja-JP" alt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50494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80000"/>
        </a:lnSpc>
        <a:spcBef>
          <a:spcPct val="0"/>
        </a:spcBef>
        <a:buNone/>
        <a:defRPr kumimoji="1"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kumimoji="1"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16595FB-FEA7-4098-AA2B-07DF29899B7E}" type="datetimeFigureOut">
              <a:rPr kumimoji="1" lang="ja-JP" altLang="en-US" smtClean="0"/>
              <a:t>2025/10/16</a:t>
            </a:fld>
            <a:endParaRPr kumimoji="1" lang="ja-JP"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F4EB754-24B8-4BC0-B5DA-294CF107C4B0}" type="slidenum">
              <a:rPr kumimoji="1" lang="ja-JP" altLang="en-US" smtClean="0"/>
              <a:t>‹#›</a:t>
            </a:fld>
            <a:endParaRPr kumimoji="1" lang="ja-JP" altLang="en-US"/>
          </a:p>
        </p:txBody>
      </p:sp>
    </p:spTree>
    <p:extLst>
      <p:ext uri="{BB962C8B-B14F-4D97-AF65-F5344CB8AC3E}">
        <p14:creationId xmlns:p14="http://schemas.microsoft.com/office/powerpoint/2010/main" val="3047620839"/>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914400" rtl="0" eaLnBrk="1" latinLnBrk="0" hangingPunct="1">
        <a:lnSpc>
          <a:spcPct val="90000"/>
        </a:lnSpc>
        <a:spcBef>
          <a:spcPct val="0"/>
        </a:spcBef>
        <a:buNone/>
        <a:defRPr kumimoji="1"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kumimoji="1"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kumimoji="1"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kumimoji="1"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kumimoji="1"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kumimoji="1"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kumimoji="1"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1.xml"/></Relationships>
</file>

<file path=ppt/slides/_rels/slide6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AC13FB-B1DD-B144-AAEC-60F955D36A7C}"/>
              </a:ext>
            </a:extLst>
          </p:cNvPr>
          <p:cNvSpPr>
            <a:spLocks noGrp="1"/>
          </p:cNvSpPr>
          <p:nvPr>
            <p:ph type="title"/>
          </p:nvPr>
        </p:nvSpPr>
        <p:spPr/>
        <p:txBody>
          <a:bodyPr/>
          <a:lstStyle/>
          <a:p>
            <a:r>
              <a:rPr kumimoji="1" lang="ja-JP" altLang="en-US" dirty="0"/>
              <a:t>編集委員会　</a:t>
            </a:r>
            <a:r>
              <a:rPr kumimoji="1" lang="en-US" altLang="ja-JP" dirty="0"/>
              <a:t>2023.4~2024.9</a:t>
            </a:r>
            <a:endParaRPr kumimoji="1" lang="ja-JP" altLang="en-US" dirty="0"/>
          </a:p>
        </p:txBody>
      </p:sp>
      <p:sp>
        <p:nvSpPr>
          <p:cNvPr id="5" name="コンテンツ プレースホルダー 4">
            <a:extLst>
              <a:ext uri="{FF2B5EF4-FFF2-40B4-BE49-F238E27FC236}">
                <a16:creationId xmlns:a16="http://schemas.microsoft.com/office/drawing/2014/main" id="{A71D6EF3-5691-E04E-8CA6-FF7A5A641434}"/>
              </a:ext>
            </a:extLst>
          </p:cNvPr>
          <p:cNvSpPr>
            <a:spLocks noGrp="1"/>
          </p:cNvSpPr>
          <p:nvPr>
            <p:ph idx="1"/>
          </p:nvPr>
        </p:nvSpPr>
        <p:spPr/>
        <p:txBody>
          <a:bodyPr/>
          <a:lstStyle/>
          <a:p>
            <a:pPr marL="0" indent="0">
              <a:buNone/>
            </a:pPr>
            <a:r>
              <a:rPr lang="ja-JP" altLang="en-US" dirty="0"/>
              <a:t>委員会構成（</a:t>
            </a:r>
            <a:r>
              <a:rPr lang="en-US" altLang="ja-JP" dirty="0"/>
              <a:t>2023</a:t>
            </a:r>
            <a:r>
              <a:rPr lang="ja-JP" altLang="en-US" dirty="0"/>
              <a:t>年</a:t>
            </a:r>
            <a:r>
              <a:rPr lang="en-US" altLang="ja-JP" dirty="0"/>
              <a:t>4</a:t>
            </a:r>
            <a:r>
              <a:rPr lang="ja-JP" altLang="en-US" dirty="0"/>
              <a:t>月</a:t>
            </a:r>
            <a:r>
              <a:rPr lang="en-US" altLang="ja-JP" dirty="0"/>
              <a:t>~2024</a:t>
            </a:r>
            <a:r>
              <a:rPr lang="ja-JP" altLang="en-US" dirty="0"/>
              <a:t>年</a:t>
            </a:r>
            <a:r>
              <a:rPr lang="en-US" altLang="ja-JP" dirty="0"/>
              <a:t>10</a:t>
            </a:r>
            <a:r>
              <a:rPr lang="ja-JP" altLang="en-US" dirty="0"/>
              <a:t>月）</a:t>
            </a:r>
            <a:endParaRPr lang="en-US" altLang="ja-JP" dirty="0"/>
          </a:p>
          <a:p>
            <a:pPr marL="0" indent="0">
              <a:buNone/>
            </a:pPr>
            <a:endParaRPr lang="en-US" altLang="ja-JP" dirty="0"/>
          </a:p>
          <a:p>
            <a:pPr marL="0" indent="0">
              <a:buNone/>
            </a:pPr>
            <a:r>
              <a:rPr lang="ja-JP" altLang="en-US" dirty="0"/>
              <a:t>本多奈美（委員長）</a:t>
            </a:r>
            <a:endParaRPr lang="en-US" altLang="ja-JP" dirty="0"/>
          </a:p>
          <a:p>
            <a:pPr marL="0" indent="0">
              <a:buNone/>
            </a:pPr>
            <a:r>
              <a:rPr lang="ja-JP" altLang="en-US" dirty="0"/>
              <a:t>小坂浩隆（担当理事）、本田秀夫（担当理事）</a:t>
            </a:r>
            <a:endParaRPr lang="en-US" altLang="ja-JP" dirty="0"/>
          </a:p>
          <a:p>
            <a:pPr marL="0" indent="0">
              <a:buNone/>
            </a:pPr>
            <a:r>
              <a:rPr lang="ja-JP" altLang="en-US" dirty="0"/>
              <a:t>片桐正敏、館農勝、安藤久美子、山室和彦、田中恭子</a:t>
            </a:r>
            <a:endParaRPr lang="en-US" altLang="ja-JP" dirty="0"/>
          </a:p>
          <a:p>
            <a:pPr marL="0" indent="0">
              <a:buNone/>
            </a:pPr>
            <a:r>
              <a:rPr lang="ja-JP" altLang="en-US" dirty="0"/>
              <a:t>井﨑ゆみ子、本間稔宏、藤岡徹、小川しおり、岩佐光章</a:t>
            </a:r>
            <a:endParaRPr lang="en-US" altLang="ja-JP" dirty="0"/>
          </a:p>
          <a:p>
            <a:pPr marL="0" indent="0">
              <a:buNone/>
            </a:pPr>
            <a:r>
              <a:rPr lang="ja-JP" altLang="en-US" dirty="0"/>
              <a:t>義村さや香</a:t>
            </a:r>
          </a:p>
          <a:p>
            <a:pPr marL="0" indent="0">
              <a:buNone/>
            </a:pPr>
            <a:endParaRPr lang="en-US" altLang="ja-JP" dirty="0"/>
          </a:p>
        </p:txBody>
      </p:sp>
    </p:spTree>
    <p:extLst>
      <p:ext uri="{BB962C8B-B14F-4D97-AF65-F5344CB8AC3E}">
        <p14:creationId xmlns:p14="http://schemas.microsoft.com/office/powerpoint/2010/main" val="12205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ＭＳ Ｐゴシック" panose="020B0600070205080204" pitchFamily="50" charset="-128"/>
                <a:ea typeface="ＭＳ Ｐゴシック" panose="020B0600070205080204" pitchFamily="50" charset="-128"/>
              </a:rPr>
              <a:t>ASCAPAP in Kyoto 2023</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normAutofit fontScale="25000" lnSpcReduction="20000"/>
          </a:bodyPr>
          <a:lstStyle/>
          <a:p>
            <a:pPr marL="0" indent="0">
              <a:buNone/>
            </a:pPr>
            <a:r>
              <a:rPr lang="en-US" altLang="ja-JP" sz="11200" b="1" dirty="0">
                <a:latin typeface="ＭＳ Ｐゴシック" panose="020B0600070205080204" pitchFamily="50" charset="-128"/>
                <a:ea typeface="ＭＳ Ｐゴシック" panose="020B0600070205080204" pitchFamily="50" charset="-128"/>
              </a:rPr>
              <a:t>“Challenges and opportunities of working with young people in prison and juvenile justice system”</a:t>
            </a:r>
          </a:p>
          <a:p>
            <a:pPr marL="0" indent="0">
              <a:buNone/>
            </a:pPr>
            <a:r>
              <a:rPr lang="en-US" altLang="ja-JP" sz="8000" dirty="0">
                <a:latin typeface="ＭＳ Ｐゴシック" panose="020B0600070205080204" pitchFamily="50" charset="-128"/>
                <a:ea typeface="ＭＳ Ｐゴシック" panose="020B0600070205080204" pitchFamily="50" charset="-128"/>
              </a:rPr>
              <a:t> 1. Mental health problems and suicidal expressions among young male prisoners in Cambodia: a cross-sectional study. </a:t>
            </a:r>
          </a:p>
          <a:p>
            <a:pPr marL="0" indent="0">
              <a:buNone/>
            </a:pPr>
            <a:r>
              <a:rPr lang="en-US" altLang="ja-JP" sz="8000" dirty="0">
                <a:latin typeface="ＭＳ Ｐゴシック" panose="020B0600070205080204" pitchFamily="50" charset="-128"/>
                <a:ea typeface="ＭＳ Ｐゴシック" panose="020B0600070205080204" pitchFamily="50" charset="-128"/>
              </a:rPr>
              <a:t>  </a:t>
            </a:r>
            <a:r>
              <a:rPr lang="en-US" altLang="ja-JP" sz="8000" dirty="0" err="1">
                <a:latin typeface="ＭＳ Ｐゴシック" panose="020B0600070205080204" pitchFamily="50" charset="-128"/>
                <a:ea typeface="ＭＳ Ｐゴシック" panose="020B0600070205080204" pitchFamily="50" charset="-128"/>
              </a:rPr>
              <a:t>Puthy</a:t>
            </a:r>
            <a:r>
              <a:rPr lang="en-US" altLang="ja-JP" sz="8000" dirty="0">
                <a:latin typeface="ＭＳ Ｐゴシック" panose="020B0600070205080204" pitchFamily="50" charset="-128"/>
                <a:ea typeface="ＭＳ Ｐゴシック" panose="020B0600070205080204" pitchFamily="50" charset="-128"/>
              </a:rPr>
              <a:t> Pat</a:t>
            </a:r>
          </a:p>
          <a:p>
            <a:pPr marL="0" indent="0">
              <a:buNone/>
            </a:pPr>
            <a:r>
              <a:rPr lang="en-US" altLang="ja-JP" sz="8000" dirty="0">
                <a:latin typeface="ＭＳ Ｐゴシック" panose="020B0600070205080204" pitchFamily="50" charset="-128"/>
                <a:ea typeface="ＭＳ Ｐゴシック" panose="020B0600070205080204" pitchFamily="50" charset="-128"/>
              </a:rPr>
              <a:t> 2. Conducting research with young people at the margins – lessons learnt and shared through case studies in Cambodia, India, Sweden and Zambia. </a:t>
            </a:r>
          </a:p>
          <a:p>
            <a:pPr marL="0" indent="0">
              <a:buNone/>
            </a:pPr>
            <a:r>
              <a:rPr lang="en-US" altLang="ja-JP" sz="8000" dirty="0">
                <a:latin typeface="ＭＳ Ｐゴシック" panose="020B0600070205080204" pitchFamily="50" charset="-128"/>
                <a:ea typeface="ＭＳ Ｐゴシック" panose="020B0600070205080204" pitchFamily="50" charset="-128"/>
              </a:rPr>
              <a:t>  </a:t>
            </a:r>
            <a:r>
              <a:rPr lang="en-US" altLang="ja-JP" sz="8000" dirty="0" err="1">
                <a:latin typeface="ＭＳ Ｐゴシック" panose="020B0600070205080204" pitchFamily="50" charset="-128"/>
                <a:ea typeface="ＭＳ Ｐゴシック" panose="020B0600070205080204" pitchFamily="50" charset="-128"/>
              </a:rPr>
              <a:t>Bhoomikumar</a:t>
            </a:r>
            <a:r>
              <a:rPr lang="en-US" altLang="ja-JP" sz="8000" dirty="0">
                <a:latin typeface="ＭＳ Ｐゴシック" panose="020B0600070205080204" pitchFamily="50" charset="-128"/>
                <a:ea typeface="ＭＳ Ｐゴシック" panose="020B0600070205080204" pitchFamily="50" charset="-128"/>
              </a:rPr>
              <a:t> </a:t>
            </a:r>
            <a:r>
              <a:rPr lang="en-US" altLang="ja-JP" sz="8000" dirty="0" err="1">
                <a:latin typeface="ＭＳ Ｐゴシック" panose="020B0600070205080204" pitchFamily="50" charset="-128"/>
                <a:ea typeface="ＭＳ Ｐゴシック" panose="020B0600070205080204" pitchFamily="50" charset="-128"/>
              </a:rPr>
              <a:t>Jegannathan</a:t>
            </a:r>
            <a:endParaRPr lang="en-US" altLang="ja-JP" sz="8000" dirty="0">
              <a:latin typeface="ＭＳ Ｐゴシック" panose="020B0600070205080204" pitchFamily="50" charset="-128"/>
              <a:ea typeface="ＭＳ Ｐゴシック" panose="020B0600070205080204" pitchFamily="50" charset="-128"/>
            </a:endParaRPr>
          </a:p>
          <a:p>
            <a:pPr marL="0" indent="0">
              <a:buNone/>
            </a:pPr>
            <a:r>
              <a:rPr lang="en-US" altLang="ja-JP" sz="8000" dirty="0">
                <a:latin typeface="ＭＳ Ｐゴシック" panose="020B0600070205080204" pitchFamily="50" charset="-128"/>
                <a:ea typeface="ＭＳ Ｐゴシック" panose="020B0600070205080204" pitchFamily="50" charset="-128"/>
              </a:rPr>
              <a:t> 3. Future of juvenile delinquents/young prisoners -'Prejudice survey'</a:t>
            </a:r>
            <a:r>
              <a:rPr lang="ja-JP" altLang="en-US" sz="8000" dirty="0">
                <a:latin typeface="ＭＳ Ｐゴシック" panose="020B0600070205080204" pitchFamily="50" charset="-128"/>
                <a:ea typeface="ＭＳ Ｐゴシック" panose="020B0600070205080204" pitchFamily="50" charset="-128"/>
              </a:rPr>
              <a:t>　</a:t>
            </a:r>
            <a:r>
              <a:rPr lang="en-US" altLang="ja-JP" sz="8000" dirty="0">
                <a:latin typeface="ＭＳ Ｐゴシック" panose="020B0600070205080204" pitchFamily="50" charset="-128"/>
                <a:ea typeface="ＭＳ Ｐゴシック" panose="020B0600070205080204" pitchFamily="50" charset="-128"/>
              </a:rPr>
              <a:t>shows barriers to rehabilitation of offenders</a:t>
            </a:r>
          </a:p>
          <a:p>
            <a:pPr marL="0" indent="0">
              <a:buNone/>
            </a:pPr>
            <a:r>
              <a:rPr lang="en-US" altLang="ja-JP" sz="8000" dirty="0">
                <a:latin typeface="ＭＳ Ｐゴシック" panose="020B0600070205080204" pitchFamily="50" charset="-128"/>
                <a:ea typeface="ＭＳ Ｐゴシック" panose="020B0600070205080204" pitchFamily="50" charset="-128"/>
              </a:rPr>
              <a:t> Kumiko Ando</a:t>
            </a:r>
          </a:p>
          <a:p>
            <a:pPr marL="0" indent="0">
              <a:buNone/>
            </a:pPr>
            <a:r>
              <a:rPr lang="en-US" altLang="ja-JP" sz="8000" dirty="0">
                <a:latin typeface="ＭＳ Ｐゴシック" panose="020B0600070205080204" pitchFamily="50" charset="-128"/>
                <a:ea typeface="ＭＳ Ｐゴシック" panose="020B0600070205080204" pitchFamily="50" charset="-128"/>
              </a:rPr>
              <a:t> 4. Two Different Institutional Treatment Systems for Juvenile Delinquents with Mental Disorders in Japan: </a:t>
            </a:r>
          </a:p>
          <a:p>
            <a:pPr marL="0" indent="0">
              <a:buNone/>
            </a:pPr>
            <a:r>
              <a:rPr lang="en-US" altLang="ja-JP" sz="8000" dirty="0">
                <a:latin typeface="ＭＳ Ｐゴシック" panose="020B0600070205080204" pitchFamily="50" charset="-128"/>
                <a:ea typeface="ＭＳ Ｐゴシック" panose="020B0600070205080204" pitchFamily="50" charset="-128"/>
              </a:rPr>
              <a:t> Hiroshi Tomita</a:t>
            </a:r>
            <a:br>
              <a:rPr lang="en-US" altLang="ja-JP" sz="8000" dirty="0">
                <a:latin typeface="ＭＳ Ｐゴシック" panose="020B0600070205080204" pitchFamily="50" charset="-128"/>
                <a:ea typeface="ＭＳ Ｐゴシック" panose="020B0600070205080204" pitchFamily="50" charset="-128"/>
              </a:rPr>
            </a:br>
            <a:br>
              <a:rPr lang="en-US" altLang="ja-JP" dirty="0"/>
            </a:br>
            <a:endParaRPr kumimoji="1" lang="ja-JP" altLang="en-US" dirty="0"/>
          </a:p>
        </p:txBody>
      </p:sp>
    </p:spTree>
    <p:extLst>
      <p:ext uri="{BB962C8B-B14F-4D97-AF65-F5344CB8AC3E}">
        <p14:creationId xmlns:p14="http://schemas.microsoft.com/office/powerpoint/2010/main" val="17113325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文字の書かれた紙&#10;&#10;中程度の精度で自動的に生成された説明">
            <a:extLst>
              <a:ext uri="{FF2B5EF4-FFF2-40B4-BE49-F238E27FC236}">
                <a16:creationId xmlns:a16="http://schemas.microsoft.com/office/drawing/2014/main" id="{88886E30-F66C-667A-DE3E-6A9900672F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9674" y="-266356"/>
            <a:ext cx="5464638" cy="7727804"/>
          </a:xfrm>
          <a:prstGeom prst="rect">
            <a:avLst/>
          </a:prstGeom>
        </p:spPr>
      </p:pic>
    </p:spTree>
    <p:extLst>
      <p:ext uri="{BB962C8B-B14F-4D97-AF65-F5344CB8AC3E}">
        <p14:creationId xmlns:p14="http://schemas.microsoft.com/office/powerpoint/2010/main" val="2609346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solidFill>
                  <a:srgbClr val="000000"/>
                </a:solidFill>
                <a:latin typeface="MS PGothic"/>
                <a:ea typeface="ＭＳ Ｐゴシック"/>
              </a:rPr>
              <a:t>改正精神保健福祉法</a:t>
            </a:r>
            <a:endParaRPr kumimoji="1" lang="ja-JP" altLang="en-US" dirty="0"/>
          </a:p>
        </p:txBody>
      </p:sp>
      <p:sp>
        <p:nvSpPr>
          <p:cNvPr id="3" name="コンテンツ プレースホルダー 2"/>
          <p:cNvSpPr>
            <a:spLocks noGrp="1"/>
          </p:cNvSpPr>
          <p:nvPr>
            <p:ph idx="1"/>
          </p:nvPr>
        </p:nvSpPr>
        <p:spPr/>
        <p:txBody>
          <a:bodyPr/>
          <a:lstStyle/>
          <a:p>
            <a:r>
              <a:rPr lang="en-US" altLang="ja-JP" dirty="0" err="1">
                <a:solidFill>
                  <a:srgbClr val="000000"/>
                </a:solidFill>
                <a:latin typeface="MS PGothic"/>
                <a:ea typeface="ＭＳ Ｐゴシック"/>
              </a:rPr>
              <a:t>実態調査に向けての予備調査を行った</a:t>
            </a:r>
            <a:r>
              <a:rPr lang="en-US" altLang="ja-JP" dirty="0">
                <a:solidFill>
                  <a:srgbClr val="000000"/>
                </a:solidFill>
                <a:latin typeface="MS PGothic"/>
                <a:ea typeface="ＭＳ Ｐゴシック"/>
              </a:rPr>
              <a:t>。</a:t>
            </a:r>
            <a:endParaRPr lang="en-US" altLang="ja-JP" dirty="0">
              <a:solidFill>
                <a:srgbClr val="000000"/>
              </a:solidFill>
              <a:latin typeface="MS PGothic"/>
              <a:ea typeface="游ゴシック"/>
            </a:endParaRPr>
          </a:p>
          <a:p>
            <a:endParaRPr kumimoji="1" lang="ja-JP" altLang="en-US" dirty="0"/>
          </a:p>
        </p:txBody>
      </p:sp>
    </p:spTree>
    <p:extLst>
      <p:ext uri="{BB962C8B-B14F-4D97-AF65-F5344CB8AC3E}">
        <p14:creationId xmlns:p14="http://schemas.microsoft.com/office/powerpoint/2010/main" val="278671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dirty="0"/>
          </a:p>
        </p:txBody>
      </p:sp>
      <p:sp>
        <p:nvSpPr>
          <p:cNvPr id="3" name="コンテンツ プレースホルダー 2"/>
          <p:cNvSpPr>
            <a:spLocks noGrp="1"/>
          </p:cNvSpPr>
          <p:nvPr>
            <p:ph idx="1"/>
          </p:nvPr>
        </p:nvSpPr>
        <p:spPr/>
        <p:txBody>
          <a:bodyPr/>
          <a:lstStyle/>
          <a:p>
            <a:r>
              <a:rPr lang="en-US" altLang="ja-JP" sz="3600" b="1" dirty="0"/>
              <a:t>2023.11.12</a:t>
            </a:r>
            <a:r>
              <a:rPr lang="ja-JP" altLang="en-US" sz="3600" b="1" dirty="0"/>
              <a:t>　子どもの性被害・性虐待に関する本学会の意見表明</a:t>
            </a:r>
            <a:endParaRPr lang="en-US" altLang="ja-JP" sz="3600" b="1" dirty="0"/>
          </a:p>
          <a:p>
            <a:endParaRPr lang="en-US" altLang="ja-JP" sz="3600" dirty="0">
              <a:latin typeface="MS PGothic"/>
              <a:ea typeface="MS PGothic"/>
              <a:cs typeface="+mn-lt"/>
            </a:endParaRPr>
          </a:p>
          <a:p>
            <a:r>
              <a:rPr lang="ja-JP" altLang="ja-JP" dirty="0">
                <a:latin typeface="MS PGothic"/>
                <a:ea typeface="MS PGothic"/>
                <a:cs typeface="+mn-lt"/>
              </a:rPr>
              <a:t>「不同意性交等罪・不同意わいせつ罪」「児童虐待防止法」「児童福祉法」がカバーしえない性被害・性虐待についての法整備を求める声明を発表した</a:t>
            </a:r>
            <a:r>
              <a:rPr lang="ja-JP" altLang="en-US" dirty="0">
                <a:latin typeface="MS PGothic"/>
                <a:ea typeface="MS PGothic"/>
                <a:cs typeface="+mn-lt"/>
              </a:rPr>
              <a:t>。</a:t>
            </a:r>
            <a:br>
              <a:rPr lang="ja-JP" altLang="en-US" dirty="0">
                <a:latin typeface="MS PGothic"/>
                <a:ea typeface="MS PGothic"/>
              </a:rPr>
            </a:br>
            <a:endParaRPr lang="en-US" altLang="ja-JP" dirty="0">
              <a:ea typeface="游ゴシック"/>
            </a:endParaRPr>
          </a:p>
          <a:p>
            <a:endParaRPr kumimoji="1" lang="ja-JP" altLang="en-US" dirty="0"/>
          </a:p>
        </p:txBody>
      </p:sp>
    </p:spTree>
    <p:extLst>
      <p:ext uri="{BB962C8B-B14F-4D97-AF65-F5344CB8AC3E}">
        <p14:creationId xmlns:p14="http://schemas.microsoft.com/office/powerpoint/2010/main" val="475090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FA782E-E510-3D43-C5AA-B03DDE82B7F2}"/>
              </a:ext>
            </a:extLst>
          </p:cNvPr>
          <p:cNvSpPr>
            <a:spLocks noGrp="1"/>
          </p:cNvSpPr>
          <p:nvPr>
            <p:ph type="title"/>
          </p:nvPr>
        </p:nvSpPr>
        <p:spPr/>
        <p:txBody>
          <a:bodyPr>
            <a:normAutofit/>
          </a:bodyPr>
          <a:lstStyle/>
          <a:p>
            <a:r>
              <a:rPr lang="ja-JP" altLang="en-US">
                <a:solidFill>
                  <a:srgbClr val="000000"/>
                </a:solidFill>
                <a:latin typeface="ＭＳ Ｐゴシック"/>
                <a:ea typeface="ＭＳ Ｐゴシック"/>
              </a:rPr>
              <a:t>弘前</a:t>
            </a:r>
            <a:r>
              <a:rPr lang="ja-JP" altLang="en-US" b="0" i="0" u="none" strike="noStrike">
                <a:solidFill>
                  <a:srgbClr val="000000"/>
                </a:solidFill>
                <a:effectLst/>
                <a:latin typeface="ＭＳ Ｐゴシック"/>
                <a:ea typeface="ＭＳ Ｐゴシック"/>
              </a:rPr>
              <a:t>総会パネルディスカッション</a:t>
            </a:r>
            <a:endParaRPr kumimoji="1" lang="ja-JP" altLang="en-US">
              <a:latin typeface="ＭＳ Ｐゴシック"/>
              <a:ea typeface="ＭＳ Ｐゴシック"/>
            </a:endParaRPr>
          </a:p>
        </p:txBody>
      </p:sp>
      <p:sp>
        <p:nvSpPr>
          <p:cNvPr id="3" name="コンテンツ プレースホルダー 2">
            <a:extLst>
              <a:ext uri="{FF2B5EF4-FFF2-40B4-BE49-F238E27FC236}">
                <a16:creationId xmlns:a16="http://schemas.microsoft.com/office/drawing/2014/main" id="{890F349B-63E1-6F7B-EF04-7BE754FC7A83}"/>
              </a:ext>
            </a:extLst>
          </p:cNvPr>
          <p:cNvSpPr>
            <a:spLocks noGrp="1"/>
          </p:cNvSpPr>
          <p:nvPr>
            <p:ph idx="1"/>
          </p:nvPr>
        </p:nvSpPr>
        <p:spPr/>
        <p:txBody>
          <a:bodyPr vert="horz" lIns="91440" tIns="45720" rIns="91440" bIns="45720" rtlCol="0" anchor="t">
            <a:normAutofit fontScale="92500"/>
          </a:bodyPr>
          <a:lstStyle/>
          <a:p>
            <a:r>
              <a:rPr lang="en-US" altLang="zh-TW" b="0" i="0" u="none" strike="noStrike" dirty="0">
                <a:solidFill>
                  <a:srgbClr val="000000"/>
                </a:solidFill>
                <a:effectLst/>
                <a:latin typeface="MS PGothic"/>
                <a:ea typeface="ＭＳ Ｐゴシック"/>
              </a:rPr>
              <a:t>11</a:t>
            </a:r>
            <a:r>
              <a:rPr lang="zh-TW" altLang="en-US" b="0" i="0" u="none" strike="noStrike">
                <a:solidFill>
                  <a:srgbClr val="000000"/>
                </a:solidFill>
                <a:effectLst/>
                <a:latin typeface="MS PGothic"/>
                <a:ea typeface="MS PGothic"/>
              </a:rPr>
              <a:t>月</a:t>
            </a:r>
            <a:r>
              <a:rPr lang="en-US" altLang="zh-TW" dirty="0">
                <a:solidFill>
                  <a:srgbClr val="000000"/>
                </a:solidFill>
                <a:latin typeface="MS PGothic"/>
                <a:ea typeface="ＭＳ Ｐゴシック"/>
              </a:rPr>
              <a:t>15</a:t>
            </a:r>
            <a:r>
              <a:rPr lang="zh-TW" altLang="en-US" b="0" i="0" u="none" strike="noStrike">
                <a:solidFill>
                  <a:srgbClr val="000000"/>
                </a:solidFill>
                <a:effectLst/>
                <a:latin typeface="MS PGothic"/>
                <a:ea typeface="MS PGothic"/>
              </a:rPr>
              <a:t>日</a:t>
            </a:r>
            <a:r>
              <a:rPr lang="en-US" altLang="zh-TW" dirty="0">
                <a:solidFill>
                  <a:srgbClr val="000000"/>
                </a:solidFill>
                <a:latin typeface="MS PGothic"/>
                <a:ea typeface="ＭＳ Ｐゴシック"/>
              </a:rPr>
              <a:t>10:40</a:t>
            </a:r>
            <a:r>
              <a:rPr lang="zh-TW" altLang="en-US" b="0" i="0" u="none" strike="noStrike">
                <a:solidFill>
                  <a:srgbClr val="000000"/>
                </a:solidFill>
                <a:effectLst/>
                <a:latin typeface="MS PGothic"/>
                <a:ea typeface="MS PGothic"/>
              </a:rPr>
              <a:t>～</a:t>
            </a:r>
            <a:r>
              <a:rPr lang="en-US" altLang="zh-TW" dirty="0">
                <a:solidFill>
                  <a:srgbClr val="000000"/>
                </a:solidFill>
                <a:latin typeface="MS PGothic"/>
                <a:ea typeface="ＭＳ Ｐゴシック"/>
              </a:rPr>
              <a:t>12:40</a:t>
            </a:r>
            <a:r>
              <a:rPr lang="zh-TW" altLang="en-US">
                <a:solidFill>
                  <a:srgbClr val="000000"/>
                </a:solidFill>
                <a:latin typeface="MS PGothic"/>
                <a:ea typeface="MS PGothic"/>
              </a:rPr>
              <a:t> D</a:t>
            </a:r>
            <a:r>
              <a:rPr lang="ja-JP" altLang="en-US" b="0" i="0" u="none" strike="noStrike">
                <a:solidFill>
                  <a:srgbClr val="000000"/>
                </a:solidFill>
                <a:effectLst/>
                <a:latin typeface="MS PGothic"/>
                <a:ea typeface="MS PGothic"/>
              </a:rPr>
              <a:t>会場</a:t>
            </a:r>
            <a:endParaRPr lang="en-US" altLang="zh-TW" b="0" i="0" u="none" strike="noStrike">
              <a:solidFill>
                <a:srgbClr val="000000"/>
              </a:solidFill>
              <a:effectLst/>
              <a:latin typeface="MS PGothic"/>
              <a:ea typeface="MS PGothic"/>
            </a:endParaRPr>
          </a:p>
          <a:p>
            <a:r>
              <a:rPr lang="ja-JP" altLang="en-US">
                <a:solidFill>
                  <a:srgbClr val="000000"/>
                </a:solidFill>
                <a:latin typeface="MS PGothic"/>
                <a:ea typeface="MS PGothic"/>
                <a:cs typeface="+mn-lt"/>
              </a:rPr>
              <a:t>テーマ　「</a:t>
            </a:r>
            <a:r>
              <a:rPr lang="ja-JP">
                <a:solidFill>
                  <a:srgbClr val="000000"/>
                </a:solidFill>
                <a:latin typeface="MS PGothic"/>
                <a:ea typeface="MS PGothic"/>
                <a:cs typeface="+mn-lt"/>
              </a:rPr>
              <a:t>女子非行の理解と支援</a:t>
            </a:r>
            <a:r>
              <a:rPr lang="ja-JP" altLang="en-US">
                <a:solidFill>
                  <a:srgbClr val="000000"/>
                </a:solidFill>
                <a:latin typeface="MS PGothic"/>
                <a:ea typeface="MS PGothic"/>
                <a:cs typeface="+mn-lt"/>
              </a:rPr>
              <a:t>」</a:t>
            </a:r>
          </a:p>
          <a:p>
            <a:r>
              <a:rPr lang="ja-JP">
                <a:solidFill>
                  <a:srgbClr val="000000"/>
                </a:solidFill>
                <a:latin typeface="MS PGothic"/>
                <a:ea typeface="MS PGothic"/>
                <a:cs typeface="+mn-lt"/>
              </a:rPr>
              <a:t>司会：中西大介（三重県立子ども心身発達医療センター）</a:t>
            </a:r>
            <a:endParaRPr lang="ja-JP" altLang="en-US">
              <a:solidFill>
                <a:srgbClr val="000000"/>
              </a:solidFill>
              <a:latin typeface="MS PGothic"/>
              <a:ea typeface="MS PGothic"/>
              <a:cs typeface="+mn-lt"/>
            </a:endParaRPr>
          </a:p>
          <a:p>
            <a:pPr marL="0" indent="0">
              <a:buNone/>
            </a:pPr>
            <a:r>
              <a:rPr lang="ja-JP" altLang="en-US">
                <a:solidFill>
                  <a:srgbClr val="000000"/>
                </a:solidFill>
                <a:latin typeface="MS PGothic"/>
                <a:ea typeface="MS PGothic"/>
                <a:cs typeface="+mn-lt"/>
              </a:rPr>
              <a:t>　　　　 </a:t>
            </a:r>
            <a:r>
              <a:rPr lang="ja-JP">
                <a:solidFill>
                  <a:srgbClr val="000000"/>
                </a:solidFill>
                <a:latin typeface="MS PGothic"/>
                <a:ea typeface="MS PGothic"/>
                <a:cs typeface="+mn-lt"/>
              </a:rPr>
              <a:t>今村明（長崎大学生命医科学域 保健学系 作業療法学分野）</a:t>
            </a:r>
            <a:endParaRPr lang="ja-JP">
              <a:solidFill>
                <a:srgbClr val="000000"/>
              </a:solidFill>
              <a:latin typeface="游ゴシック" panose="020F0502020204030204"/>
              <a:ea typeface="游ゴシック" panose="020B0400000000000000" pitchFamily="34" charset="-128"/>
              <a:cs typeface="+mn-lt"/>
            </a:endParaRPr>
          </a:p>
          <a:p>
            <a:r>
              <a:rPr lang="ja-JP" altLang="en-US">
                <a:solidFill>
                  <a:srgbClr val="000000"/>
                </a:solidFill>
                <a:latin typeface="MS PGothic"/>
                <a:ea typeface="MS PGothic"/>
                <a:cs typeface="+mn-lt"/>
              </a:rPr>
              <a:t>シンポジスト：</a:t>
            </a:r>
            <a:endParaRPr lang="ja-JP" altLang="en-US" dirty="0">
              <a:solidFill>
                <a:srgbClr val="000000"/>
              </a:solidFill>
              <a:latin typeface="MS PGothic"/>
              <a:ea typeface="MS PGothic"/>
              <a:cs typeface="+mn-lt"/>
            </a:endParaRPr>
          </a:p>
          <a:p>
            <a:r>
              <a:rPr lang="ja-JP">
                <a:solidFill>
                  <a:srgbClr val="000000"/>
                </a:solidFill>
                <a:latin typeface="MS PGothic"/>
                <a:ea typeface="MS PGothic"/>
                <a:cs typeface="+mn-lt"/>
              </a:rPr>
              <a:t>女子非行の特徴についてー医療の立場から 定本ゆきこ（京都少年鑑別所）</a:t>
            </a:r>
            <a:r>
              <a:rPr lang="ja-JP" altLang="en-US">
                <a:solidFill>
                  <a:srgbClr val="000000"/>
                </a:solidFill>
                <a:latin typeface="MS PGothic"/>
                <a:ea typeface="MS PGothic"/>
                <a:cs typeface="+mn-lt"/>
              </a:rPr>
              <a:t> </a:t>
            </a:r>
            <a:endParaRPr lang="ja-JP"/>
          </a:p>
          <a:p>
            <a:r>
              <a:rPr lang="ja-JP">
                <a:solidFill>
                  <a:srgbClr val="000000"/>
                </a:solidFill>
                <a:latin typeface="MS PGothic"/>
                <a:ea typeface="MS PGothic"/>
                <a:cs typeface="+mn-lt"/>
              </a:rPr>
              <a:t>司法の場に現れる女子について 安保千秋（都大路法律事務所）</a:t>
            </a:r>
            <a:r>
              <a:rPr lang="ja-JP" altLang="en-US">
                <a:solidFill>
                  <a:srgbClr val="000000"/>
                </a:solidFill>
                <a:latin typeface="MS PGothic"/>
                <a:ea typeface="MS PGothic"/>
                <a:cs typeface="+mn-lt"/>
              </a:rPr>
              <a:t> </a:t>
            </a:r>
          </a:p>
          <a:p>
            <a:r>
              <a:rPr lang="ja-JP">
                <a:solidFill>
                  <a:srgbClr val="000000"/>
                </a:solidFill>
                <a:latin typeface="MS PGothic"/>
                <a:ea typeface="MS PGothic"/>
                <a:cs typeface="+mn-lt"/>
              </a:rPr>
              <a:t>女子少年院における社会復帰支援について 平田哉（丸亀少女の家）</a:t>
            </a:r>
            <a:endParaRPr lang="ja-JP" altLang="en-US">
              <a:latin typeface="MS PGothic"/>
              <a:ea typeface="MS PGothic"/>
            </a:endParaRPr>
          </a:p>
        </p:txBody>
      </p:sp>
    </p:spTree>
    <p:extLst>
      <p:ext uri="{BB962C8B-B14F-4D97-AF65-F5344CB8AC3E}">
        <p14:creationId xmlns:p14="http://schemas.microsoft.com/office/powerpoint/2010/main" val="1909183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56E92D-C937-A9E2-1D7C-7ECEB1289CB2}"/>
              </a:ext>
            </a:extLst>
          </p:cNvPr>
          <p:cNvSpPr>
            <a:spLocks noGrp="1"/>
          </p:cNvSpPr>
          <p:nvPr>
            <p:ph type="title"/>
          </p:nvPr>
        </p:nvSpPr>
        <p:spPr/>
        <p:txBody>
          <a:bodyPr>
            <a:normAutofit/>
          </a:bodyPr>
          <a:lstStyle/>
          <a:p>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鑑定人リスト登録者交流会</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9716A527-0870-BAB9-7A1B-CD50D4D07A76}"/>
              </a:ext>
            </a:extLst>
          </p:cNvPr>
          <p:cNvSpPr>
            <a:spLocks noGrp="1"/>
          </p:cNvSpPr>
          <p:nvPr>
            <p:ph idx="1"/>
          </p:nvPr>
        </p:nvSpPr>
        <p:spPr/>
        <p:txBody>
          <a:bodyPr>
            <a:normAutofit/>
          </a:bodyPr>
          <a:lstStyle/>
          <a:p>
            <a:r>
              <a:rPr lang="en-US" altLang="ja-JP" sz="3200" dirty="0">
                <a:solidFill>
                  <a:srgbClr val="000000"/>
                </a:solidFill>
                <a:latin typeface="ＭＳ Ｐゴシック" panose="020B0600070205080204" pitchFamily="50" charset="-128"/>
                <a:ea typeface="ＭＳ Ｐゴシック" panose="020B0600070205080204" pitchFamily="50" charset="-128"/>
              </a:rPr>
              <a:t>2023</a:t>
            </a:r>
            <a:r>
              <a:rPr lang="ja-JP" altLang="en-US" sz="3200" dirty="0">
                <a:solidFill>
                  <a:srgbClr val="000000"/>
                </a:solidFill>
                <a:latin typeface="ＭＳ Ｐゴシック" panose="020B0600070205080204" pitchFamily="50" charset="-128"/>
                <a:ea typeface="ＭＳ Ｐゴシック" panose="020B0600070205080204" pitchFamily="50" charset="-128"/>
              </a:rPr>
              <a:t>年</a:t>
            </a:r>
            <a:r>
              <a:rPr lang="en-US" altLang="ja-JP" sz="3200" dirty="0">
                <a:solidFill>
                  <a:srgbClr val="000000"/>
                </a:solidFill>
                <a:latin typeface="ＭＳ Ｐゴシック" panose="020B0600070205080204" pitchFamily="50" charset="-128"/>
                <a:ea typeface="ＭＳ Ｐゴシック" panose="020B0600070205080204" pitchFamily="50" charset="-128"/>
              </a:rPr>
              <a:t>11</a:t>
            </a:r>
            <a:r>
              <a:rPr lang="ja-JP" altLang="en-US" sz="3200" dirty="0">
                <a:solidFill>
                  <a:srgbClr val="000000"/>
                </a:solidFill>
                <a:latin typeface="ＭＳ Ｐゴシック" panose="020B0600070205080204" pitchFamily="50" charset="-128"/>
                <a:ea typeface="ＭＳ Ｐゴシック" panose="020B0600070205080204" pitchFamily="50" charset="-128"/>
              </a:rPr>
              <a:t>月</a:t>
            </a:r>
            <a:r>
              <a:rPr lang="en-US" altLang="ja-JP" sz="3200" dirty="0">
                <a:solidFill>
                  <a:srgbClr val="000000"/>
                </a:solidFill>
                <a:latin typeface="ＭＳ Ｐゴシック" panose="020B0600070205080204" pitchFamily="50" charset="-128"/>
                <a:ea typeface="ＭＳ Ｐゴシック" panose="020B0600070205080204" pitchFamily="50" charset="-128"/>
              </a:rPr>
              <a:t>15</a:t>
            </a:r>
            <a:r>
              <a:rPr lang="ja-JP" altLang="en-US" sz="3200" dirty="0">
                <a:solidFill>
                  <a:srgbClr val="000000"/>
                </a:solidFill>
                <a:latin typeface="ＭＳ Ｐゴシック" panose="020B0600070205080204" pitchFamily="50" charset="-128"/>
                <a:ea typeface="ＭＳ Ｐゴシック" panose="020B0600070205080204" pitchFamily="50" charset="-128"/>
              </a:rPr>
              <a:t>日</a:t>
            </a:r>
            <a:r>
              <a:rPr lang="en-US" altLang="ja-JP" sz="3200" dirty="0">
                <a:solidFill>
                  <a:srgbClr val="000000"/>
                </a:solidFill>
                <a:latin typeface="ＭＳ Ｐゴシック" panose="020B0600070205080204" pitchFamily="50" charset="-128"/>
                <a:ea typeface="ＭＳ Ｐゴシック" panose="020B0600070205080204" pitchFamily="50" charset="-128"/>
              </a:rPr>
              <a:t>12</a:t>
            </a:r>
            <a:r>
              <a:rPr lang="ja-JP" altLang="en-US" sz="3200" dirty="0">
                <a:solidFill>
                  <a:srgbClr val="000000"/>
                </a:solidFill>
                <a:latin typeface="ＭＳ Ｐゴシック" panose="020B0600070205080204" pitchFamily="50" charset="-128"/>
                <a:ea typeface="ＭＳ Ｐゴシック" panose="020B0600070205080204" pitchFamily="50" charset="-128"/>
              </a:rPr>
              <a:t>：</a:t>
            </a:r>
            <a:r>
              <a:rPr lang="en-US" altLang="ja-JP" sz="3200" dirty="0">
                <a:solidFill>
                  <a:srgbClr val="000000"/>
                </a:solidFill>
                <a:latin typeface="ＭＳ Ｐゴシック" panose="020B0600070205080204" pitchFamily="50" charset="-128"/>
                <a:ea typeface="ＭＳ Ｐゴシック" panose="020B0600070205080204" pitchFamily="50" charset="-128"/>
              </a:rPr>
              <a:t>40</a:t>
            </a:r>
            <a:r>
              <a:rPr lang="ja-JP" altLang="en-US" sz="3200" dirty="0">
                <a:solidFill>
                  <a:srgbClr val="000000"/>
                </a:solidFill>
                <a:latin typeface="ＭＳ Ｐゴシック" panose="020B0600070205080204" pitchFamily="50" charset="-128"/>
                <a:ea typeface="ＭＳ Ｐゴシック" panose="020B0600070205080204" pitchFamily="50" charset="-128"/>
              </a:rPr>
              <a:t>～</a:t>
            </a:r>
            <a:r>
              <a:rPr lang="en-US" altLang="ja-JP" sz="3200" dirty="0">
                <a:solidFill>
                  <a:srgbClr val="000000"/>
                </a:solidFill>
                <a:latin typeface="ＭＳ Ｐゴシック" panose="020B0600070205080204" pitchFamily="50" charset="-128"/>
                <a:ea typeface="ＭＳ Ｐゴシック" panose="020B0600070205080204" pitchFamily="50" charset="-128"/>
              </a:rPr>
              <a:t>13</a:t>
            </a:r>
            <a:r>
              <a:rPr lang="ja-JP" altLang="en-US" sz="3200" dirty="0">
                <a:solidFill>
                  <a:srgbClr val="000000"/>
                </a:solidFill>
                <a:latin typeface="ＭＳ Ｐゴシック" panose="020B0600070205080204" pitchFamily="50" charset="-128"/>
                <a:ea typeface="ＭＳ Ｐゴシック" panose="020B0600070205080204" pitchFamily="50" charset="-128"/>
              </a:rPr>
              <a:t>：</a:t>
            </a:r>
            <a:r>
              <a:rPr lang="en-US" altLang="ja-JP" sz="3200" dirty="0">
                <a:solidFill>
                  <a:srgbClr val="000000"/>
                </a:solidFill>
                <a:latin typeface="ＭＳ Ｐゴシック" panose="020B0600070205080204" pitchFamily="50" charset="-128"/>
                <a:ea typeface="ＭＳ Ｐゴシック" panose="020B0600070205080204" pitchFamily="50" charset="-128"/>
              </a:rPr>
              <a:t>50</a:t>
            </a:r>
          </a:p>
          <a:p>
            <a:r>
              <a:rPr lang="ja-JP" altLang="en-US" sz="3200" dirty="0">
                <a:solidFill>
                  <a:srgbClr val="000000"/>
                </a:solidFill>
                <a:latin typeface="ＭＳ Ｐゴシック" panose="020B0600070205080204" pitchFamily="50" charset="-128"/>
                <a:ea typeface="ＭＳ Ｐゴシック" panose="020B0600070205080204" pitchFamily="50" charset="-128"/>
              </a:rPr>
              <a:t>「原則逆送後、家庭裁判所再移送となった少年の鑑定」</a:t>
            </a:r>
            <a:endParaRPr lang="en-US" altLang="ja-JP" sz="3200" dirty="0">
              <a:solidFill>
                <a:srgbClr val="000000"/>
              </a:solidFill>
              <a:latin typeface="ＭＳ Ｐゴシック" panose="020B0600070205080204" pitchFamily="50" charset="-128"/>
              <a:ea typeface="ＭＳ Ｐゴシック" panose="020B0600070205080204" pitchFamily="50" charset="-128"/>
            </a:endParaRPr>
          </a:p>
          <a:p>
            <a:r>
              <a:rPr lang="ja-JP" altLang="en-US" sz="3200" dirty="0">
                <a:solidFill>
                  <a:srgbClr val="000000"/>
                </a:solidFill>
                <a:latin typeface="ＭＳ Ｐゴシック" panose="020B0600070205080204" pitchFamily="50" charset="-128"/>
                <a:ea typeface="ＭＳ Ｐゴシック" panose="020B0600070205080204" pitchFamily="50" charset="-128"/>
              </a:rPr>
              <a:t>事例提供者　安藤久美子委員</a:t>
            </a:r>
            <a:endParaRPr lang="en-US" altLang="zh-TW" sz="3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84431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ＭＳ Ｐゴシック" panose="020B0600070205080204" pitchFamily="50" charset="-128"/>
                <a:ea typeface="ＭＳ Ｐゴシック" panose="020B0600070205080204" pitchFamily="50" charset="-128"/>
              </a:rPr>
              <a:t>2024</a:t>
            </a:r>
            <a:r>
              <a:rPr kumimoji="1" lang="ja-JP" altLang="en-US" dirty="0">
                <a:latin typeface="ＭＳ Ｐゴシック" panose="020B0600070205080204" pitchFamily="50" charset="-128"/>
                <a:ea typeface="ＭＳ Ｐゴシック" panose="020B0600070205080204" pitchFamily="50" charset="-128"/>
              </a:rPr>
              <a:t>年度</a:t>
            </a:r>
          </a:p>
        </p:txBody>
      </p:sp>
      <p:sp>
        <p:nvSpPr>
          <p:cNvPr id="3" name="コンテンツ プレースホルダー 2"/>
          <p:cNvSpPr>
            <a:spLocks noGrp="1"/>
          </p:cNvSpPr>
          <p:nvPr>
            <p:ph idx="1"/>
          </p:nvPr>
        </p:nvSpPr>
        <p:spPr/>
        <p:txBody>
          <a:bodyPr>
            <a:normAutofit/>
          </a:bodyPr>
          <a:lstStyle/>
          <a:p>
            <a:r>
              <a:rPr lang="zh-TW" altLang="en-US" dirty="0">
                <a:solidFill>
                  <a:srgbClr val="000000"/>
                </a:solidFill>
                <a:latin typeface="ＭＳ Ｐゴシック" panose="020B0600070205080204" pitchFamily="50" charset="-128"/>
                <a:ea typeface="ＭＳ Ｐゴシック" panose="020B0600070205080204" pitchFamily="50" charset="-128"/>
              </a:rPr>
              <a:t>精神保健従事者団体懇談会</a:t>
            </a:r>
            <a:r>
              <a:rPr lang="ja-JP" altLang="en-US" dirty="0" err="1">
                <a:solidFill>
                  <a:srgbClr val="000000"/>
                </a:solidFill>
                <a:latin typeface="ＭＳ Ｐゴシック" panose="020B0600070205080204" pitchFamily="50" charset="-128"/>
                <a:ea typeface="ＭＳ Ｐゴシック" panose="020B0600070205080204" pitchFamily="50" charset="-128"/>
              </a:rPr>
              <a:t>への</a:t>
            </a:r>
            <a:r>
              <a:rPr lang="ja-JP" altLang="en-US" dirty="0">
                <a:solidFill>
                  <a:srgbClr val="000000"/>
                </a:solidFill>
                <a:latin typeface="ＭＳ Ｐゴシック" panose="020B0600070205080204" pitchFamily="50" charset="-128"/>
                <a:ea typeface="ＭＳ Ｐゴシック" panose="020B0600070205080204" pitchFamily="50" charset="-128"/>
              </a:rPr>
              <a:t>参加</a:t>
            </a:r>
            <a:endParaRPr lang="ja-JP" altLang="en-US"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少年法関連</a:t>
            </a:r>
          </a:p>
          <a:p>
            <a:r>
              <a:rPr lang="ja-JP" altLang="en-US" dirty="0">
                <a:latin typeface="ＭＳ Ｐゴシック" panose="020B0600070205080204" pitchFamily="50" charset="-128"/>
                <a:ea typeface="ＭＳ Ｐゴシック" panose="020B0600070205080204" pitchFamily="50" charset="-128"/>
              </a:rPr>
              <a:t>身体的拘束</a:t>
            </a:r>
          </a:p>
          <a:p>
            <a:r>
              <a:rPr lang="ja-JP" altLang="en-US" dirty="0">
                <a:latin typeface="ＭＳ Ｐゴシック" panose="020B0600070205080204" pitchFamily="50" charset="-128"/>
                <a:ea typeface="ＭＳ Ｐゴシック" panose="020B0600070205080204" pitchFamily="50" charset="-128"/>
              </a:rPr>
              <a:t>改正精神保健福祉法実態調査の検討</a:t>
            </a:r>
          </a:p>
          <a:p>
            <a:r>
              <a:rPr lang="ja-JP" altLang="en-US" dirty="0">
                <a:latin typeface="ＭＳ Ｐゴシック" panose="020B0600070205080204" pitchFamily="50" charset="-128"/>
                <a:ea typeface="ＭＳ Ｐゴシック" panose="020B0600070205080204" pitchFamily="50" charset="-128"/>
              </a:rPr>
              <a:t>沖縄女子少年院についての検討</a:t>
            </a:r>
          </a:p>
          <a:p>
            <a:r>
              <a:rPr lang="ja-JP" altLang="en-US" dirty="0">
                <a:latin typeface="ＭＳ Ｐゴシック" panose="020B0600070205080204" pitchFamily="50" charset="-128"/>
                <a:ea typeface="ＭＳ Ｐゴシック" panose="020B0600070205080204" pitchFamily="50" charset="-128"/>
              </a:rPr>
              <a:t>非侵襲的出生前検査 </a:t>
            </a:r>
            <a:r>
              <a:rPr lang="en-US" altLang="ja-JP" dirty="0">
                <a:latin typeface="ＭＳ Ｐゴシック" panose="020B0600070205080204" pitchFamily="50" charset="-128"/>
                <a:ea typeface="ＭＳ Ｐゴシック" panose="020B0600070205080204" pitchFamily="50" charset="-128"/>
              </a:rPr>
              <a:t>(NIPT)</a:t>
            </a:r>
            <a:br>
              <a:rPr lang="ja-JP" altLang="en-US" dirty="0"/>
            </a:br>
            <a:endParaRPr kumimoji="1" lang="ja-JP" altLang="en-US" dirty="0"/>
          </a:p>
        </p:txBody>
      </p:sp>
    </p:spTree>
    <p:extLst>
      <p:ext uri="{BB962C8B-B14F-4D97-AF65-F5344CB8AC3E}">
        <p14:creationId xmlns:p14="http://schemas.microsoft.com/office/powerpoint/2010/main" val="3532785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ＭＳ Ｐゴシック" panose="020B0600070205080204" pitchFamily="50" charset="-128"/>
                <a:ea typeface="ＭＳ Ｐゴシック" panose="020B0600070205080204" pitchFamily="50" charset="-128"/>
              </a:rPr>
              <a:t>愛媛総会パネルディスカッション</a:t>
            </a:r>
          </a:p>
        </p:txBody>
      </p:sp>
      <p:sp>
        <p:nvSpPr>
          <p:cNvPr id="3" name="コンテンツ プレースホルダー 2"/>
          <p:cNvSpPr>
            <a:spLocks noGrp="1"/>
          </p:cNvSpPr>
          <p:nvPr>
            <p:ph idx="1"/>
          </p:nvPr>
        </p:nvSpPr>
        <p:spPr/>
        <p:txBody>
          <a:bodyPr>
            <a:normAutofit fontScale="92500" lnSpcReduction="20000"/>
          </a:bodyPr>
          <a:lstStyle/>
          <a:p>
            <a:r>
              <a:rPr lang="ja-JP" altLang="en-US" sz="4300" dirty="0">
                <a:latin typeface="ＭＳ Ｐゴシック" panose="020B0600070205080204" pitchFamily="50" charset="-128"/>
                <a:ea typeface="ＭＳ Ｐゴシック" panose="020B0600070205080204" pitchFamily="50" charset="-128"/>
              </a:rPr>
              <a:t>「精神保健福祉法と子どもの人権」</a:t>
            </a:r>
            <a:endParaRPr lang="en-US" altLang="ja-JP" sz="4300" dirty="0">
              <a:latin typeface="ＭＳ Ｐゴシック" panose="020B0600070205080204" pitchFamily="50" charset="-128"/>
              <a:ea typeface="ＭＳ Ｐゴシック" panose="020B0600070205080204" pitchFamily="50" charset="-128"/>
            </a:endParaRPr>
          </a:p>
          <a:p>
            <a:pPr marL="0" indent="0">
              <a:buNone/>
            </a:pPr>
            <a:r>
              <a:rPr lang="en-US" altLang="ja-JP" sz="3000" dirty="0">
                <a:latin typeface="ＭＳ Ｐゴシック" panose="020B0600070205080204" pitchFamily="50" charset="-128"/>
                <a:ea typeface="ＭＳ Ｐゴシック" panose="020B0600070205080204" pitchFamily="50" charset="-128"/>
              </a:rPr>
              <a:t> </a:t>
            </a:r>
            <a:r>
              <a:rPr lang="ja-JP" altLang="en-US" sz="3000" dirty="0">
                <a:latin typeface="ＭＳ Ｐゴシック" panose="020B0600070205080204" pitchFamily="50" charset="-128"/>
                <a:ea typeface="ＭＳ Ｐゴシック" panose="020B0600070205080204" pitchFamily="50" charset="-128"/>
              </a:rPr>
              <a:t> </a:t>
            </a:r>
            <a:r>
              <a:rPr lang="en-US" altLang="ja-JP" sz="3000" dirty="0">
                <a:latin typeface="ＭＳ Ｐゴシック" panose="020B0600070205080204" pitchFamily="50" charset="-128"/>
                <a:ea typeface="ＭＳ Ｐゴシック" panose="020B0600070205080204" pitchFamily="50" charset="-128"/>
              </a:rPr>
              <a:t>10</a:t>
            </a:r>
            <a:r>
              <a:rPr lang="ja-JP" altLang="en-US" sz="3000" dirty="0">
                <a:latin typeface="ＭＳ Ｐゴシック" panose="020B0600070205080204" pitchFamily="50" charset="-128"/>
                <a:ea typeface="ＭＳ Ｐゴシック" panose="020B0600070205080204" pitchFamily="50" charset="-128"/>
              </a:rPr>
              <a:t>月</a:t>
            </a:r>
            <a:r>
              <a:rPr lang="en-US" altLang="ja-JP" sz="3000" dirty="0">
                <a:latin typeface="ＭＳ Ｐゴシック" panose="020B0600070205080204" pitchFamily="50" charset="-128"/>
                <a:ea typeface="ＭＳ Ｐゴシック" panose="020B0600070205080204" pitchFamily="50" charset="-128"/>
              </a:rPr>
              <a:t>18</a:t>
            </a:r>
            <a:r>
              <a:rPr lang="ja-JP" altLang="en-US" sz="3000" dirty="0">
                <a:latin typeface="ＭＳ Ｐゴシック" panose="020B0600070205080204" pitchFamily="50" charset="-128"/>
                <a:ea typeface="ＭＳ Ｐゴシック" panose="020B0600070205080204" pitchFamily="50" charset="-128"/>
              </a:rPr>
              <a:t>日</a:t>
            </a:r>
            <a:r>
              <a:rPr lang="en-US" altLang="ja-JP" sz="3000" dirty="0">
                <a:latin typeface="ＭＳ Ｐゴシック" panose="020B0600070205080204" pitchFamily="50" charset="-128"/>
                <a:ea typeface="ＭＳ Ｐゴシック" panose="020B0600070205080204" pitchFamily="50" charset="-128"/>
              </a:rPr>
              <a:t>(</a:t>
            </a:r>
            <a:r>
              <a:rPr lang="ja-JP" altLang="en-US" sz="3000" dirty="0">
                <a:latin typeface="ＭＳ Ｐゴシック" panose="020B0600070205080204" pitchFamily="50" charset="-128"/>
                <a:ea typeface="ＭＳ Ｐゴシック" panose="020B0600070205080204" pitchFamily="50" charset="-128"/>
              </a:rPr>
              <a:t>金</a:t>
            </a:r>
            <a:r>
              <a:rPr lang="en-US" altLang="ja-JP" sz="3000" dirty="0">
                <a:latin typeface="ＭＳ Ｐゴシック" panose="020B0600070205080204" pitchFamily="50" charset="-128"/>
                <a:ea typeface="ＭＳ Ｐゴシック" panose="020B0600070205080204" pitchFamily="50" charset="-128"/>
              </a:rPr>
              <a:t>)G</a:t>
            </a:r>
            <a:r>
              <a:rPr lang="ja-JP" altLang="en-US" sz="3000" dirty="0">
                <a:latin typeface="ＭＳ Ｐゴシック" panose="020B0600070205080204" pitchFamily="50" charset="-128"/>
                <a:ea typeface="ＭＳ Ｐゴシック" panose="020B0600070205080204" pitchFamily="50" charset="-128"/>
              </a:rPr>
              <a:t>会場</a:t>
            </a:r>
            <a:r>
              <a:rPr lang="en-US" altLang="ja-JP" sz="3000" dirty="0">
                <a:latin typeface="ＭＳ Ｐゴシック" panose="020B0600070205080204" pitchFamily="50" charset="-128"/>
                <a:ea typeface="ＭＳ Ｐゴシック" panose="020B0600070205080204" pitchFamily="50" charset="-128"/>
              </a:rPr>
              <a:t>(3F </a:t>
            </a:r>
            <a:r>
              <a:rPr lang="ja-JP" altLang="en-US" sz="3000" dirty="0">
                <a:latin typeface="ＭＳ Ｐゴシック" panose="020B0600070205080204" pitchFamily="50" charset="-128"/>
                <a:ea typeface="ＭＳ Ｐゴシック" panose="020B0600070205080204" pitchFamily="50" charset="-128"/>
              </a:rPr>
              <a:t>第</a:t>
            </a:r>
            <a:r>
              <a:rPr lang="en-US" altLang="ja-JP" sz="3000" dirty="0">
                <a:latin typeface="ＭＳ Ｐゴシック" panose="020B0600070205080204" pitchFamily="50" charset="-128"/>
                <a:ea typeface="ＭＳ Ｐゴシック" panose="020B0600070205080204" pitchFamily="50" charset="-128"/>
              </a:rPr>
              <a:t>8</a:t>
            </a:r>
            <a:r>
              <a:rPr lang="ja-JP" altLang="en-US" sz="3000" dirty="0">
                <a:latin typeface="ＭＳ Ｐゴシック" panose="020B0600070205080204" pitchFamily="50" charset="-128"/>
                <a:ea typeface="ＭＳ Ｐゴシック" panose="020B0600070205080204" pitchFamily="50" charset="-128"/>
              </a:rPr>
              <a:t>会議室</a:t>
            </a:r>
            <a:r>
              <a:rPr lang="en-US" altLang="ja-JP" sz="3000" dirty="0">
                <a:latin typeface="ＭＳ Ｐゴシック" panose="020B0600070205080204" pitchFamily="50" charset="-128"/>
                <a:ea typeface="ＭＳ Ｐゴシック" panose="020B0600070205080204" pitchFamily="50" charset="-128"/>
              </a:rPr>
              <a:t>)</a:t>
            </a:r>
            <a:r>
              <a:rPr lang="ja-JP" altLang="en-US" sz="3000" dirty="0">
                <a:latin typeface="ＭＳ Ｐゴシック" panose="020B0600070205080204" pitchFamily="50" charset="-128"/>
                <a:ea typeface="ＭＳ Ｐゴシック" panose="020B0600070205080204" pitchFamily="50" charset="-128"/>
              </a:rPr>
              <a:t>　 </a:t>
            </a:r>
            <a:r>
              <a:rPr lang="en-US" altLang="ja-JP" sz="3000" dirty="0">
                <a:latin typeface="ＭＳ Ｐゴシック" panose="020B0600070205080204" pitchFamily="50" charset="-128"/>
                <a:ea typeface="ＭＳ Ｐゴシック" panose="020B0600070205080204" pitchFamily="50" charset="-128"/>
              </a:rPr>
              <a:t>10:10-12:10</a:t>
            </a:r>
          </a:p>
          <a:p>
            <a:pPr marL="0" indent="0">
              <a:buNone/>
            </a:pPr>
            <a:endParaRPr lang="en-US" altLang="ja-JP" sz="3000" dirty="0">
              <a:latin typeface="ＭＳ Ｐゴシック" panose="020B0600070205080204" pitchFamily="50" charset="-128"/>
              <a:ea typeface="ＭＳ Ｐゴシック" panose="020B0600070205080204" pitchFamily="50" charset="-128"/>
            </a:endParaRPr>
          </a:p>
          <a:p>
            <a:r>
              <a:rPr lang="en-US" altLang="ja-JP" sz="3000" dirty="0">
                <a:latin typeface="ＭＳ Ｐゴシック" panose="020B0600070205080204" pitchFamily="50" charset="-128"/>
                <a:ea typeface="ＭＳ Ｐゴシック" panose="020B0600070205080204" pitchFamily="50" charset="-128"/>
              </a:rPr>
              <a:t>2022</a:t>
            </a:r>
            <a:r>
              <a:rPr lang="ja-JP" altLang="en-US" sz="3000" dirty="0">
                <a:latin typeface="ＭＳ Ｐゴシック" panose="020B0600070205080204" pitchFamily="50" charset="-128"/>
                <a:ea typeface="ＭＳ Ｐゴシック" panose="020B0600070205080204" pitchFamily="50" charset="-128"/>
              </a:rPr>
              <a:t>年精神保健福祉法改正について</a:t>
            </a:r>
            <a:endParaRPr lang="en-US" altLang="ja-JP" sz="3000" dirty="0">
              <a:latin typeface="ＭＳ Ｐゴシック" panose="020B0600070205080204" pitchFamily="50" charset="-128"/>
              <a:ea typeface="ＭＳ Ｐゴシック" panose="020B0600070205080204" pitchFamily="50" charset="-128"/>
            </a:endParaRPr>
          </a:p>
          <a:p>
            <a:pPr marL="0" indent="0">
              <a:buNone/>
            </a:pPr>
            <a:r>
              <a:rPr kumimoji="1" lang="ja-JP" altLang="en-US" sz="3000" dirty="0">
                <a:latin typeface="ＭＳ Ｐゴシック" panose="020B0600070205080204" pitchFamily="50" charset="-128"/>
                <a:ea typeface="ＭＳ Ｐゴシック" panose="020B0600070205080204" pitchFamily="50" charset="-128"/>
              </a:rPr>
              <a:t>　太田順一郎（岡山市こころの健康センター）</a:t>
            </a:r>
            <a:endParaRPr kumimoji="1" lang="en-US" altLang="ja-JP" sz="3000" dirty="0">
              <a:latin typeface="ＭＳ Ｐゴシック" panose="020B0600070205080204" pitchFamily="50" charset="-128"/>
              <a:ea typeface="ＭＳ Ｐゴシック" panose="020B0600070205080204" pitchFamily="50" charset="-128"/>
            </a:endParaRPr>
          </a:p>
          <a:p>
            <a:r>
              <a:rPr lang="ja-JP" altLang="en-US" sz="3000" dirty="0">
                <a:latin typeface="ＭＳ Ｐゴシック" panose="020B0600070205080204" pitchFamily="50" charset="-128"/>
                <a:ea typeface="ＭＳ Ｐゴシック" panose="020B0600070205080204" pitchFamily="50" charset="-128"/>
              </a:rPr>
              <a:t>精神保健および精神障害者福祉に関する法律の一部改正が児童精神科医療の現場にもたらした影響に関する予備調査</a:t>
            </a:r>
            <a:endParaRPr kumimoji="1" lang="en-US" altLang="ja-JP" sz="3000" dirty="0">
              <a:latin typeface="ＭＳ Ｐゴシック" panose="020B0600070205080204" pitchFamily="50" charset="-128"/>
              <a:ea typeface="ＭＳ Ｐゴシック" panose="020B0600070205080204" pitchFamily="50" charset="-128"/>
            </a:endParaRPr>
          </a:p>
          <a:p>
            <a:pPr marL="0" indent="0">
              <a:buNone/>
            </a:pPr>
            <a:r>
              <a:rPr lang="ja-JP" altLang="en-US" sz="3000" dirty="0">
                <a:latin typeface="ＭＳ Ｐゴシック" panose="020B0600070205080204" pitchFamily="50" charset="-128"/>
                <a:ea typeface="ＭＳ Ｐゴシック" panose="020B0600070205080204" pitchFamily="50" charset="-128"/>
              </a:rPr>
              <a:t>　関正樹（大湫病院）</a:t>
            </a:r>
            <a:endParaRPr lang="en-US" altLang="ja-JP" sz="3000" dirty="0">
              <a:latin typeface="ＭＳ Ｐゴシック" panose="020B0600070205080204" pitchFamily="50" charset="-128"/>
              <a:ea typeface="ＭＳ Ｐゴシック" panose="020B0600070205080204" pitchFamily="50" charset="-128"/>
            </a:endParaRPr>
          </a:p>
          <a:p>
            <a:r>
              <a:rPr lang="ja-JP" altLang="en-US" sz="3000" dirty="0">
                <a:latin typeface="ＭＳ Ｐゴシック" panose="020B0600070205080204" pitchFamily="50" charset="-128"/>
                <a:ea typeface="ＭＳ Ｐゴシック" panose="020B0600070205080204" pitchFamily="50" charset="-128"/>
              </a:rPr>
              <a:t>わが国の精神医療における身体拘束の問題点</a:t>
            </a:r>
            <a:endParaRPr lang="en-US" altLang="ja-JP" sz="3000" dirty="0">
              <a:latin typeface="ＭＳ Ｐゴシック" panose="020B0600070205080204" pitchFamily="50" charset="-128"/>
              <a:ea typeface="ＭＳ Ｐゴシック" panose="020B0600070205080204" pitchFamily="50" charset="-128"/>
            </a:endParaRPr>
          </a:p>
          <a:p>
            <a:pPr marL="0" indent="0">
              <a:buNone/>
            </a:pPr>
            <a:r>
              <a:rPr lang="ja-JP" altLang="en-US" sz="3000" dirty="0">
                <a:latin typeface="ＭＳ Ｐゴシック" panose="020B0600070205080204" pitchFamily="50" charset="-128"/>
                <a:ea typeface="ＭＳ Ｐゴシック" panose="020B0600070205080204" pitchFamily="50" charset="-128"/>
              </a:rPr>
              <a:t>　長谷川利夫（杏林大学保健学部リハビリテーション学科）</a:t>
            </a:r>
            <a:endParaRPr lang="en-US" altLang="ja-JP" sz="3000" dirty="0">
              <a:latin typeface="ＭＳ Ｐゴシック" panose="020B0600070205080204" pitchFamily="50" charset="-128"/>
              <a:ea typeface="ＭＳ Ｐゴシック" panose="020B0600070205080204" pitchFamily="50" charset="-128"/>
            </a:endParaRPr>
          </a:p>
          <a:p>
            <a:endParaRPr kumimoji="1" lang="ja-JP" altLang="en-US" sz="36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63304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ＭＳ Ｐゴシック" panose="020B0600070205080204" pitchFamily="50" charset="-128"/>
                <a:ea typeface="ＭＳ Ｐゴシック" panose="020B0600070205080204" pitchFamily="50" charset="-128"/>
              </a:rPr>
              <a:t>鑑定人リスト登録者交流会</a:t>
            </a:r>
          </a:p>
        </p:txBody>
      </p:sp>
      <p:sp>
        <p:nvSpPr>
          <p:cNvPr id="3" name="コンテンツ プレースホルダー 2"/>
          <p:cNvSpPr>
            <a:spLocks noGrp="1"/>
          </p:cNvSpPr>
          <p:nvPr>
            <p:ph idx="1"/>
          </p:nvPr>
        </p:nvSpPr>
        <p:spPr/>
        <p:txBody>
          <a:bodyPr/>
          <a:lstStyle/>
          <a:p>
            <a:r>
              <a:rPr lang="en-US" altLang="ja-JP" dirty="0">
                <a:latin typeface="ＭＳ Ｐゴシック" panose="020B0600070205080204" pitchFamily="50" charset="-128"/>
                <a:ea typeface="ＭＳ Ｐゴシック" panose="020B0600070205080204" pitchFamily="50" charset="-128"/>
              </a:rPr>
              <a:t>10</a:t>
            </a:r>
            <a:r>
              <a:rPr lang="ja-JP" altLang="en-US" dirty="0">
                <a:latin typeface="ＭＳ Ｐゴシック" panose="020B0600070205080204" pitchFamily="50" charset="-128"/>
                <a:ea typeface="ＭＳ Ｐゴシック" panose="020B0600070205080204" pitchFamily="50" charset="-128"/>
              </a:rPr>
              <a:t>月</a:t>
            </a:r>
            <a:r>
              <a:rPr lang="en-US" altLang="ja-JP" dirty="0">
                <a:latin typeface="ＭＳ Ｐゴシック" panose="020B0600070205080204" pitchFamily="50" charset="-128"/>
                <a:ea typeface="ＭＳ Ｐゴシック" panose="020B0600070205080204" pitchFamily="50" charset="-128"/>
              </a:rPr>
              <a:t>18</a:t>
            </a:r>
            <a:r>
              <a:rPr lang="ja-JP" altLang="en-US" dirty="0">
                <a:latin typeface="ＭＳ Ｐゴシック" panose="020B0600070205080204" pitchFamily="50" charset="-128"/>
                <a:ea typeface="ＭＳ Ｐゴシック" panose="020B0600070205080204" pitchFamily="50" charset="-128"/>
              </a:rPr>
              <a:t>日</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金</a:t>
            </a:r>
            <a:r>
              <a:rPr lang="en-US" altLang="ja-JP" dirty="0">
                <a:latin typeface="ＭＳ Ｐゴシック" panose="020B0600070205080204" pitchFamily="50" charset="-128"/>
                <a:ea typeface="ＭＳ Ｐゴシック" panose="020B0600070205080204" pitchFamily="50" charset="-128"/>
              </a:rPr>
              <a:t>)G</a:t>
            </a:r>
            <a:r>
              <a:rPr lang="ja-JP" altLang="en-US" dirty="0">
                <a:latin typeface="ＭＳ Ｐゴシック" panose="020B0600070205080204" pitchFamily="50" charset="-128"/>
                <a:ea typeface="ＭＳ Ｐゴシック" panose="020B0600070205080204" pitchFamily="50" charset="-128"/>
              </a:rPr>
              <a:t>会場</a:t>
            </a:r>
            <a:r>
              <a:rPr lang="en-US" altLang="ja-JP" dirty="0">
                <a:latin typeface="ＭＳ Ｐゴシック" panose="020B0600070205080204" pitchFamily="50" charset="-128"/>
                <a:ea typeface="ＭＳ Ｐゴシック" panose="020B0600070205080204" pitchFamily="50" charset="-128"/>
              </a:rPr>
              <a:t>(3F </a:t>
            </a:r>
            <a:r>
              <a:rPr lang="ja-JP" altLang="en-US" dirty="0">
                <a:latin typeface="ＭＳ Ｐゴシック" panose="020B0600070205080204" pitchFamily="50" charset="-128"/>
                <a:ea typeface="ＭＳ Ｐゴシック" panose="020B0600070205080204" pitchFamily="50" charset="-128"/>
              </a:rPr>
              <a:t>第</a:t>
            </a:r>
            <a:r>
              <a:rPr lang="en-US" altLang="ja-JP" dirty="0">
                <a:latin typeface="ＭＳ Ｐゴシック" panose="020B0600070205080204" pitchFamily="50" charset="-128"/>
                <a:ea typeface="ＭＳ Ｐゴシック" panose="020B0600070205080204" pitchFamily="50" charset="-128"/>
              </a:rPr>
              <a:t>8</a:t>
            </a:r>
            <a:r>
              <a:rPr lang="ja-JP" altLang="en-US" dirty="0">
                <a:latin typeface="ＭＳ Ｐゴシック" panose="020B0600070205080204" pitchFamily="50" charset="-128"/>
                <a:ea typeface="ＭＳ Ｐゴシック" panose="020B0600070205080204" pitchFamily="50" charset="-128"/>
              </a:rPr>
              <a:t>会議室</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12:10-13:40</a:t>
            </a:r>
          </a:p>
          <a:p>
            <a:r>
              <a:rPr lang="ja-JP" altLang="en-US" dirty="0">
                <a:latin typeface="ＭＳ Ｐゴシック" panose="020B0600070205080204" pitchFamily="50" charset="-128"/>
                <a:ea typeface="ＭＳ Ｐゴシック" panose="020B0600070205080204" pitchFamily="50" charset="-128"/>
              </a:rPr>
              <a:t>事例提供者　木村一優</a:t>
            </a:r>
            <a:r>
              <a:rPr lang="ja-JP" altLang="en-US" sz="2800" dirty="0">
                <a:solidFill>
                  <a:srgbClr val="000000"/>
                </a:solidFill>
                <a:latin typeface="ＭＳ Ｐゴシック" panose="020B0600070205080204" pitchFamily="50" charset="-128"/>
                <a:ea typeface="ＭＳ Ｐゴシック" panose="020B0600070205080204" pitchFamily="50" charset="-128"/>
              </a:rPr>
              <a:t>委員</a:t>
            </a:r>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72836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4EBCAB3-5A8F-4B5C-A744-933D5D6D73AC}"/>
              </a:ext>
            </a:extLst>
          </p:cNvPr>
          <p:cNvSpPr>
            <a:spLocks noGrp="1"/>
          </p:cNvSpPr>
          <p:nvPr>
            <p:ph type="ctrTitle"/>
          </p:nvPr>
        </p:nvSpPr>
        <p:spPr>
          <a:xfrm>
            <a:off x="735106" y="842681"/>
            <a:ext cx="11071412" cy="2725271"/>
          </a:xfrm>
        </p:spPr>
        <p:txBody>
          <a:bodyPr>
            <a:noAutofit/>
          </a:bodyPr>
          <a:lstStyle/>
          <a:p>
            <a:pPr algn="l">
              <a:lnSpc>
                <a:spcPct val="120000"/>
              </a:lnSpc>
              <a:spcBef>
                <a:spcPts val="0"/>
              </a:spcBef>
            </a:pPr>
            <a:r>
              <a:rPr kumimoji="1" lang="ja-JP" altLang="en-US" b="1" dirty="0">
                <a:latin typeface="メイリオ" panose="020B0604030504040204" pitchFamily="50" charset="-128"/>
                <a:ea typeface="メイリオ" panose="020B0604030504040204" pitchFamily="50" charset="-128"/>
              </a:rPr>
              <a:t>福祉に関する委員会</a:t>
            </a:r>
            <a:endParaRPr kumimoji="1" lang="ja-JP" altLang="en-US" sz="20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9DAE206-C47A-42E7-7D6D-759F3F31CB5F}"/>
              </a:ext>
            </a:extLst>
          </p:cNvPr>
          <p:cNvSpPr/>
          <p:nvPr/>
        </p:nvSpPr>
        <p:spPr>
          <a:xfrm>
            <a:off x="0" y="842682"/>
            <a:ext cx="735106" cy="2725270"/>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70E42FD-DC5C-0A34-D78E-0EE17D0C7748}"/>
              </a:ext>
            </a:extLst>
          </p:cNvPr>
          <p:cNvSpPr txBox="1"/>
          <p:nvPr/>
        </p:nvSpPr>
        <p:spPr>
          <a:xfrm>
            <a:off x="735106" y="3917575"/>
            <a:ext cx="9941859" cy="2517612"/>
          </a:xfrm>
          <a:prstGeom prst="rect">
            <a:avLst/>
          </a:prstGeom>
          <a:noFill/>
        </p:spPr>
        <p:txBody>
          <a:bodyPr wrap="square" rtlCol="0">
            <a:spAutoFit/>
          </a:bodyPr>
          <a:lstStyle/>
          <a:p>
            <a:pPr>
              <a:lnSpc>
                <a:spcPct val="120000"/>
              </a:lnSpc>
              <a:spcAft>
                <a:spcPts val="1200"/>
              </a:spcAft>
            </a:pPr>
            <a:r>
              <a:rPr kumimoji="1" lang="zh-TW" altLang="en-US" sz="2800" b="1" dirty="0">
                <a:latin typeface="メイリオ" panose="020B0604030504040204" pitchFamily="50" charset="-128"/>
                <a:ea typeface="メイリオ" panose="020B0604030504040204" pitchFamily="50" charset="-128"/>
              </a:rPr>
              <a:t>委員構成</a:t>
            </a:r>
            <a:r>
              <a:rPr kumimoji="1" lang="ja-JP" altLang="en-US" sz="2800" b="1" dirty="0">
                <a:latin typeface="メイリオ" panose="020B0604030504040204" pitchFamily="50" charset="-128"/>
                <a:ea typeface="メイリオ" panose="020B0604030504040204" pitchFamily="50" charset="-128"/>
              </a:rPr>
              <a:t>（</a:t>
            </a:r>
            <a:r>
              <a:rPr kumimoji="1" lang="en-US" altLang="zh-TW" sz="2800" b="1" dirty="0">
                <a:latin typeface="メイリオ" panose="020B0604030504040204" pitchFamily="50" charset="-128"/>
                <a:ea typeface="メイリオ" panose="020B0604030504040204" pitchFamily="50" charset="-128"/>
              </a:rPr>
              <a:t>2023</a:t>
            </a:r>
            <a:r>
              <a:rPr kumimoji="1" lang="zh-TW" altLang="en-US" sz="2800" b="1" dirty="0">
                <a:latin typeface="メイリオ" panose="020B0604030504040204" pitchFamily="50" charset="-128"/>
                <a:ea typeface="メイリオ" panose="020B0604030504040204" pitchFamily="50" charset="-128"/>
              </a:rPr>
              <a:t>～</a:t>
            </a:r>
            <a:r>
              <a:rPr kumimoji="1" lang="en-US" altLang="zh-TW" sz="2800" b="1" dirty="0">
                <a:latin typeface="メイリオ" panose="020B0604030504040204" pitchFamily="50" charset="-128"/>
                <a:ea typeface="メイリオ" panose="020B0604030504040204" pitchFamily="50" charset="-128"/>
              </a:rPr>
              <a:t>2024</a:t>
            </a:r>
            <a:r>
              <a:rPr kumimoji="1" lang="zh-TW" altLang="en-US" sz="2800" b="1" dirty="0">
                <a:latin typeface="メイリオ" panose="020B0604030504040204" pitchFamily="50" charset="-128"/>
                <a:ea typeface="メイリオ" panose="020B0604030504040204" pitchFamily="50" charset="-128"/>
              </a:rPr>
              <a:t>年</a:t>
            </a:r>
            <a:r>
              <a:rPr kumimoji="1" lang="ja-JP" altLang="en-US" sz="2800" b="1" dirty="0">
                <a:latin typeface="メイリオ" panose="020B0604030504040204" pitchFamily="50" charset="-128"/>
                <a:ea typeface="メイリオ" panose="020B0604030504040204" pitchFamily="50" charset="-128"/>
              </a:rPr>
              <a:t>）</a:t>
            </a:r>
            <a:endParaRPr kumimoji="1" lang="en-US" altLang="zh-TW" sz="2800" b="1" dirty="0">
              <a:latin typeface="メイリオ" panose="020B0604030504040204" pitchFamily="50" charset="-128"/>
              <a:ea typeface="メイリオ" panose="020B0604030504040204" pitchFamily="50" charset="-128"/>
            </a:endParaRPr>
          </a:p>
          <a:p>
            <a:pPr marL="2062163" indent="-1792288" defTabSz="985838">
              <a:lnSpc>
                <a:spcPct val="120000"/>
              </a:lnSpc>
            </a:pPr>
            <a:r>
              <a:rPr kumimoji="1" lang="zh-TW" altLang="en-US" sz="2400" dirty="0">
                <a:latin typeface="メイリオ" panose="020B0604030504040204" pitchFamily="50" charset="-128"/>
                <a:ea typeface="メイリオ" panose="020B0604030504040204" pitchFamily="50" charset="-128"/>
              </a:rPr>
              <a:t>委員長：	本田秀夫</a:t>
            </a:r>
          </a:p>
          <a:p>
            <a:pPr marL="2062163" indent="-1792288" defTabSz="985838">
              <a:lnSpc>
                <a:spcPct val="120000"/>
              </a:lnSpc>
            </a:pPr>
            <a:r>
              <a:rPr kumimoji="1" lang="zh-TW" altLang="en-US" sz="2400" dirty="0">
                <a:latin typeface="メイリオ" panose="020B0604030504040204" pitchFamily="50" charset="-128"/>
                <a:ea typeface="メイリオ" panose="020B0604030504040204" pitchFamily="50" charset="-128"/>
              </a:rPr>
              <a:t>担当理事：	小平雅基</a:t>
            </a:r>
          </a:p>
          <a:p>
            <a:pPr marL="2062163" indent="-1792288" defTabSz="985838">
              <a:lnSpc>
                <a:spcPct val="120000"/>
              </a:lnSpc>
            </a:pPr>
            <a:r>
              <a:rPr kumimoji="1" lang="zh-TW" altLang="en-US" sz="2400" dirty="0">
                <a:latin typeface="メイリオ" panose="020B0604030504040204" pitchFamily="50" charset="-128"/>
                <a:ea typeface="メイリオ" panose="020B0604030504040204" pitchFamily="50" charset="-128"/>
              </a:rPr>
              <a:t>委員：	上野千穂　小野善郎　金井剛</a:t>
            </a:r>
            <a:r>
              <a:rPr kumimoji="1" lang="ja-JP" altLang="en-US" sz="2400" dirty="0">
                <a:latin typeface="メイリオ" panose="020B0604030504040204" pitchFamily="50" charset="-128"/>
                <a:ea typeface="メイリオ" panose="020B0604030504040204" pitchFamily="50" charset="-128"/>
              </a:rPr>
              <a:t>　</a:t>
            </a:r>
            <a:r>
              <a:rPr kumimoji="1" lang="zh-TW" altLang="en-US" sz="2400" dirty="0">
                <a:latin typeface="メイリオ" panose="020B0604030504040204" pitchFamily="50" charset="-128"/>
                <a:ea typeface="メイリオ" panose="020B0604030504040204" pitchFamily="50" charset="-128"/>
              </a:rPr>
              <a:t>小林真理子　杉村共英</a:t>
            </a:r>
            <a:endParaRPr kumimoji="1" lang="en-US" altLang="zh-TW" sz="2400" dirty="0">
              <a:latin typeface="メイリオ" panose="020B0604030504040204" pitchFamily="50" charset="-128"/>
              <a:ea typeface="メイリオ" panose="020B0604030504040204" pitchFamily="50" charset="-128"/>
            </a:endParaRPr>
          </a:p>
          <a:p>
            <a:pPr marL="2062163" indent="-1792288" defTabSz="985838">
              <a:lnSpc>
                <a:spcPct val="120000"/>
              </a:lnSpc>
            </a:pPr>
            <a:r>
              <a:rPr lang="en-US" altLang="zh-TW" sz="2400" dirty="0">
                <a:latin typeface="メイリオ" panose="020B0604030504040204" pitchFamily="50" charset="-128"/>
                <a:ea typeface="メイリオ" panose="020B0604030504040204" pitchFamily="50" charset="-128"/>
              </a:rPr>
              <a:t>	</a:t>
            </a:r>
            <a:r>
              <a:rPr kumimoji="1" lang="zh-TW" altLang="en-US" sz="2400" dirty="0">
                <a:latin typeface="メイリオ" panose="020B0604030504040204" pitchFamily="50" charset="-128"/>
                <a:ea typeface="メイリオ" panose="020B0604030504040204" pitchFamily="50" charset="-128"/>
              </a:rPr>
              <a:t>陶山寧子</a:t>
            </a:r>
            <a:r>
              <a:rPr kumimoji="1" lang="ja-JP" altLang="en-US" sz="2400" dirty="0">
                <a:latin typeface="メイリオ" panose="020B0604030504040204" pitchFamily="50" charset="-128"/>
                <a:ea typeface="メイリオ" panose="020B0604030504040204" pitchFamily="50" charset="-128"/>
              </a:rPr>
              <a:t>　</a:t>
            </a:r>
            <a:r>
              <a:rPr kumimoji="1" lang="zh-TW" altLang="en-US" sz="2400" dirty="0">
                <a:latin typeface="メイリオ" panose="020B0604030504040204" pitchFamily="50" charset="-128"/>
                <a:ea typeface="メイリオ" panose="020B0604030504040204" pitchFamily="50" charset="-128"/>
              </a:rPr>
              <a:t>早川洋　古田洋子　山本朗</a:t>
            </a:r>
            <a:endParaRPr kumimoji="1" lang="zh-TW"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84560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2E8E71-910E-398B-4F34-B96182710FFD}"/>
              </a:ext>
            </a:extLst>
          </p:cNvPr>
          <p:cNvSpPr>
            <a:spLocks noGrp="1"/>
          </p:cNvSpPr>
          <p:nvPr>
            <p:ph type="title"/>
          </p:nvPr>
        </p:nvSpPr>
        <p:spPr/>
        <p:txBody>
          <a:bodyPr/>
          <a:lstStyle/>
          <a:p>
            <a:r>
              <a:rPr kumimoji="1" lang="ja-JP" altLang="en-US" dirty="0"/>
              <a:t>開催日</a:t>
            </a:r>
          </a:p>
        </p:txBody>
      </p:sp>
      <p:sp>
        <p:nvSpPr>
          <p:cNvPr id="3" name="コンテンツ プレースホルダー 2">
            <a:extLst>
              <a:ext uri="{FF2B5EF4-FFF2-40B4-BE49-F238E27FC236}">
                <a16:creationId xmlns:a16="http://schemas.microsoft.com/office/drawing/2014/main" id="{770CEED3-ECC0-5446-3A77-2DEB3BFC007F}"/>
              </a:ext>
            </a:extLst>
          </p:cNvPr>
          <p:cNvSpPr>
            <a:spLocks noGrp="1"/>
          </p:cNvSpPr>
          <p:nvPr>
            <p:ph idx="1"/>
          </p:nvPr>
        </p:nvSpPr>
        <p:spPr>
          <a:xfrm>
            <a:off x="517711" y="1450929"/>
            <a:ext cx="11369489" cy="4770857"/>
          </a:xfrm>
        </p:spPr>
        <p:txBody>
          <a:bodyPr/>
          <a:lstStyle/>
          <a:p>
            <a:r>
              <a:rPr kumimoji="1" lang="en-US" altLang="ja-JP" sz="2800" b="1" dirty="0"/>
              <a:t>2023</a:t>
            </a:r>
            <a:r>
              <a:rPr lang="ja-JP" altLang="en-US" sz="2800" b="1" dirty="0"/>
              <a:t>年度</a:t>
            </a:r>
            <a:endParaRPr kumimoji="1" lang="en-US" altLang="ja-JP" sz="2800" b="1" dirty="0"/>
          </a:p>
          <a:p>
            <a:pPr marL="358775"/>
            <a:r>
              <a:rPr lang="en-US" altLang="ja-JP" sz="2800" dirty="0"/>
              <a:t>2023</a:t>
            </a:r>
            <a:r>
              <a:rPr lang="ja-JP" altLang="en-US" sz="2800" dirty="0"/>
              <a:t>年</a:t>
            </a:r>
            <a:r>
              <a:rPr lang="en-US" altLang="ja-JP" sz="2800" dirty="0"/>
              <a:t>6</a:t>
            </a:r>
            <a:r>
              <a:rPr lang="ja-JP" altLang="en-US" sz="2800" dirty="0"/>
              <a:t>月</a:t>
            </a:r>
            <a:r>
              <a:rPr lang="en-US" altLang="ja-JP" sz="2800" dirty="0"/>
              <a:t>18</a:t>
            </a:r>
            <a:r>
              <a:rPr lang="ja-JP" altLang="en-US" sz="2800" dirty="0"/>
              <a:t>日　</a:t>
            </a:r>
            <a:r>
              <a:rPr lang="en-US" altLang="ja-JP" sz="2800" dirty="0"/>
              <a:t>9</a:t>
            </a:r>
            <a:r>
              <a:rPr lang="ja-JP" altLang="en-US" sz="2800" dirty="0"/>
              <a:t>月</a:t>
            </a:r>
            <a:r>
              <a:rPr lang="en-US" altLang="ja-JP" sz="2800" dirty="0"/>
              <a:t>3</a:t>
            </a:r>
            <a:r>
              <a:rPr lang="ja-JP" altLang="en-US" sz="2800" dirty="0"/>
              <a:t>日　</a:t>
            </a:r>
            <a:r>
              <a:rPr lang="en-US" altLang="ja-JP" sz="2800" dirty="0"/>
              <a:t> 2024</a:t>
            </a:r>
            <a:r>
              <a:rPr lang="ja-JP" altLang="en-US" sz="2800" dirty="0"/>
              <a:t>年</a:t>
            </a:r>
            <a:r>
              <a:rPr lang="en-US" altLang="ja-JP" sz="2800" dirty="0"/>
              <a:t>3</a:t>
            </a:r>
            <a:r>
              <a:rPr lang="ja-JP" altLang="en-US" sz="2800" dirty="0"/>
              <a:t>月</a:t>
            </a:r>
            <a:r>
              <a:rPr lang="en-US" altLang="ja-JP" sz="2800" dirty="0"/>
              <a:t>31</a:t>
            </a:r>
            <a:r>
              <a:rPr lang="ja-JP" altLang="en-US" sz="2800" dirty="0"/>
              <a:t>日</a:t>
            </a:r>
            <a:endParaRPr lang="en-US" altLang="ja-JP" sz="2800" dirty="0"/>
          </a:p>
          <a:p>
            <a:pPr>
              <a:spcBef>
                <a:spcPts val="3600"/>
              </a:spcBef>
            </a:pPr>
            <a:r>
              <a:rPr kumimoji="1" lang="en-US" altLang="ja-JP" sz="2800" b="1" dirty="0"/>
              <a:t>2024</a:t>
            </a:r>
            <a:r>
              <a:rPr lang="ja-JP" altLang="en-US" sz="2800" b="1" dirty="0"/>
              <a:t>年度</a:t>
            </a:r>
            <a:endParaRPr kumimoji="1" lang="en-US" altLang="ja-JP" sz="2800" b="1" dirty="0"/>
          </a:p>
          <a:p>
            <a:pPr marL="268288"/>
            <a:r>
              <a:rPr lang="en-US" altLang="ja-JP" sz="2800" dirty="0"/>
              <a:t>2024</a:t>
            </a:r>
            <a:r>
              <a:rPr lang="ja-JP" altLang="en-US" sz="2800" dirty="0"/>
              <a:t>年</a:t>
            </a:r>
            <a:r>
              <a:rPr lang="en-US" altLang="ja-JP" sz="2800" dirty="0"/>
              <a:t>6</a:t>
            </a:r>
            <a:r>
              <a:rPr lang="ja-JP" altLang="en-US" sz="2800" dirty="0"/>
              <a:t>月</a:t>
            </a:r>
            <a:r>
              <a:rPr lang="en-US" altLang="ja-JP" sz="2800" dirty="0"/>
              <a:t>9</a:t>
            </a:r>
            <a:r>
              <a:rPr lang="ja-JP" altLang="en-US" sz="2800" dirty="0"/>
              <a:t>日　</a:t>
            </a:r>
            <a:r>
              <a:rPr lang="en-US" altLang="ja-JP" sz="2800" dirty="0"/>
              <a:t>8</a:t>
            </a:r>
            <a:r>
              <a:rPr lang="ja-JP" altLang="en-US" sz="2800" dirty="0"/>
              <a:t>月</a:t>
            </a:r>
            <a:r>
              <a:rPr lang="en-US" altLang="ja-JP" sz="2800" dirty="0"/>
              <a:t>18</a:t>
            </a:r>
            <a:r>
              <a:rPr lang="ja-JP" altLang="en-US" sz="2800" dirty="0"/>
              <a:t>日</a:t>
            </a:r>
            <a:endParaRPr lang="en-US" altLang="ja-JP" sz="2800" dirty="0"/>
          </a:p>
          <a:p>
            <a:endParaRPr lang="en-US" altLang="ja-JP" sz="2800" dirty="0"/>
          </a:p>
          <a:p>
            <a:r>
              <a:rPr lang="en-US" altLang="ja-JP" sz="2800" dirty="0"/>
              <a:t>※</a:t>
            </a:r>
            <a:r>
              <a:rPr lang="ja-JP" altLang="en-US" sz="2800" dirty="0"/>
              <a:t>その他、必要に応じて適宜メールによる審議や情報交換を行った。</a:t>
            </a:r>
            <a:endParaRPr kumimoji="1" lang="ja-JP" altLang="en-US" sz="2800" dirty="0"/>
          </a:p>
        </p:txBody>
      </p:sp>
    </p:spTree>
    <p:extLst>
      <p:ext uri="{BB962C8B-B14F-4D97-AF65-F5344CB8AC3E}">
        <p14:creationId xmlns:p14="http://schemas.microsoft.com/office/powerpoint/2010/main" val="61346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F74B2-CFA2-EE44-813C-199D752E16D7}"/>
              </a:ext>
            </a:extLst>
          </p:cNvPr>
          <p:cNvSpPr>
            <a:spLocks noGrp="1"/>
          </p:cNvSpPr>
          <p:nvPr>
            <p:ph type="title"/>
          </p:nvPr>
        </p:nvSpPr>
        <p:spPr>
          <a:xfrm>
            <a:off x="838200" y="290695"/>
            <a:ext cx="10515600" cy="921415"/>
          </a:xfrm>
        </p:spPr>
        <p:txBody>
          <a:bodyPr/>
          <a:lstStyle/>
          <a:p>
            <a:r>
              <a:rPr lang="en-US" altLang="ja-JP" dirty="0"/>
              <a:t>2023</a:t>
            </a:r>
            <a:r>
              <a:rPr lang="ja-JP" altLang="en-US" dirty="0"/>
              <a:t>年度　委員会</a:t>
            </a:r>
            <a:r>
              <a:rPr kumimoji="1" lang="ja-JP" altLang="en-US" dirty="0"/>
              <a:t>活動</a:t>
            </a:r>
          </a:p>
        </p:txBody>
      </p:sp>
      <p:sp>
        <p:nvSpPr>
          <p:cNvPr id="3" name="コンテンツ プレースホルダー 2">
            <a:extLst>
              <a:ext uri="{FF2B5EF4-FFF2-40B4-BE49-F238E27FC236}">
                <a16:creationId xmlns:a16="http://schemas.microsoft.com/office/drawing/2014/main" id="{17C87AF2-BC19-DE4D-8488-1E42D2C38141}"/>
              </a:ext>
            </a:extLst>
          </p:cNvPr>
          <p:cNvSpPr>
            <a:spLocks noGrp="1"/>
          </p:cNvSpPr>
          <p:nvPr>
            <p:ph idx="1"/>
          </p:nvPr>
        </p:nvSpPr>
        <p:spPr>
          <a:xfrm>
            <a:off x="665672" y="1166562"/>
            <a:ext cx="10515600" cy="5691437"/>
          </a:xfrm>
        </p:spPr>
        <p:txBody>
          <a:bodyPr>
            <a:normAutofit fontScale="85000" lnSpcReduction="10000"/>
          </a:bodyPr>
          <a:lstStyle/>
          <a:p>
            <a:pPr marL="514350" indent="-514350">
              <a:lnSpc>
                <a:spcPct val="110000"/>
              </a:lnSpc>
              <a:spcBef>
                <a:spcPts val="1200"/>
              </a:spcBef>
              <a:buFont typeface="+mj-lt"/>
              <a:buAutoNum type="arabicPeriod"/>
            </a:pPr>
            <a:r>
              <a:rPr lang="ja-JP" altLang="en-US" dirty="0"/>
              <a:t>委員会開催（年</a:t>
            </a:r>
            <a:r>
              <a:rPr lang="en-US" altLang="ja-JP" dirty="0"/>
              <a:t>6</a:t>
            </a:r>
            <a:r>
              <a:rPr lang="ja-JP" altLang="en-US" dirty="0"/>
              <a:t>回、</a:t>
            </a:r>
            <a:r>
              <a:rPr kumimoji="1" lang="en-US" altLang="ja-JP" dirty="0"/>
              <a:t>2023</a:t>
            </a:r>
            <a:r>
              <a:rPr kumimoji="1" lang="ja-JP" altLang="en-US" dirty="0"/>
              <a:t>年</a:t>
            </a:r>
            <a:r>
              <a:rPr kumimoji="1" lang="en-US" altLang="ja-JP" dirty="0"/>
              <a:t>5</a:t>
            </a:r>
            <a:r>
              <a:rPr kumimoji="1" lang="ja-JP" altLang="en-US" dirty="0"/>
              <a:t>月</a:t>
            </a:r>
            <a:r>
              <a:rPr lang="en-US" altLang="ja-JP" dirty="0"/>
              <a:t>21</a:t>
            </a:r>
            <a:r>
              <a:rPr kumimoji="1" lang="ja-JP" altLang="en-US" dirty="0"/>
              <a:t>日，</a:t>
            </a:r>
            <a:r>
              <a:rPr kumimoji="1" lang="en-US" altLang="ja-JP" dirty="0"/>
              <a:t>7</a:t>
            </a:r>
            <a:r>
              <a:rPr kumimoji="1" lang="ja-JP" altLang="en-US" dirty="0"/>
              <a:t>月</a:t>
            </a:r>
            <a:r>
              <a:rPr kumimoji="1" lang="en-US" altLang="ja-JP" dirty="0"/>
              <a:t>15</a:t>
            </a:r>
            <a:r>
              <a:rPr kumimoji="1" lang="ja-JP" altLang="en-US" dirty="0"/>
              <a:t>日，</a:t>
            </a:r>
            <a:r>
              <a:rPr kumimoji="1" lang="en-US" altLang="ja-JP" dirty="0"/>
              <a:t>9</a:t>
            </a:r>
            <a:r>
              <a:rPr kumimoji="1" lang="ja-JP" altLang="en-US" dirty="0"/>
              <a:t>月</a:t>
            </a:r>
            <a:r>
              <a:rPr kumimoji="1" lang="en-US" altLang="ja-JP" dirty="0"/>
              <a:t>16</a:t>
            </a:r>
            <a:r>
              <a:rPr kumimoji="1" lang="ja-JP" altLang="en-US" dirty="0"/>
              <a:t>日，</a:t>
            </a:r>
            <a:r>
              <a:rPr kumimoji="1" lang="en-US" altLang="ja-JP" dirty="0"/>
              <a:t>11</a:t>
            </a:r>
            <a:r>
              <a:rPr lang="ja-JP" altLang="en-US" dirty="0"/>
              <a:t>月</a:t>
            </a:r>
            <a:r>
              <a:rPr lang="en-US" altLang="ja-JP" dirty="0"/>
              <a:t>2</a:t>
            </a:r>
            <a:r>
              <a:rPr kumimoji="1" lang="ja-JP" altLang="en-US" dirty="0"/>
              <a:t>日，</a:t>
            </a:r>
            <a:r>
              <a:rPr kumimoji="1" lang="en-US" altLang="ja-JP" dirty="0"/>
              <a:t>2024</a:t>
            </a:r>
            <a:r>
              <a:rPr kumimoji="1" lang="ja-JP" altLang="en-US" dirty="0"/>
              <a:t>年</a:t>
            </a:r>
            <a:r>
              <a:rPr kumimoji="1" lang="en-US" altLang="ja-JP" dirty="0"/>
              <a:t>1</a:t>
            </a:r>
            <a:r>
              <a:rPr kumimoji="1" lang="ja-JP" altLang="en-US" dirty="0"/>
              <a:t>月</a:t>
            </a:r>
            <a:r>
              <a:rPr kumimoji="1" lang="en-US" altLang="ja-JP" dirty="0"/>
              <a:t>27</a:t>
            </a:r>
            <a:r>
              <a:rPr kumimoji="1" lang="ja-JP" altLang="en-US" dirty="0"/>
              <a:t>日，</a:t>
            </a:r>
            <a:r>
              <a:rPr kumimoji="1" lang="en-US" altLang="ja-JP" dirty="0"/>
              <a:t>3</a:t>
            </a:r>
            <a:r>
              <a:rPr kumimoji="1" lang="ja-JP" altLang="en-US" dirty="0"/>
              <a:t>月</a:t>
            </a:r>
            <a:r>
              <a:rPr lang="en-US" altLang="ja-JP" dirty="0"/>
              <a:t>23</a:t>
            </a:r>
            <a:r>
              <a:rPr kumimoji="1" lang="ja-JP" altLang="en-US" dirty="0"/>
              <a:t>日</a:t>
            </a:r>
            <a:r>
              <a:rPr lang="ja-JP" altLang="en-US" dirty="0"/>
              <a:t>）現地、</a:t>
            </a:r>
            <a:r>
              <a:rPr lang="en-US" altLang="ja-JP" dirty="0"/>
              <a:t>Web</a:t>
            </a:r>
            <a:r>
              <a:rPr lang="ja-JP" altLang="en-US" dirty="0"/>
              <a:t>、現地＋</a:t>
            </a:r>
            <a:r>
              <a:rPr lang="en-US" altLang="ja-JP" dirty="0"/>
              <a:t>Web</a:t>
            </a:r>
          </a:p>
          <a:p>
            <a:pPr marL="514350" indent="-514350">
              <a:lnSpc>
                <a:spcPct val="110000"/>
              </a:lnSpc>
              <a:spcBef>
                <a:spcPts val="1200"/>
              </a:spcBef>
              <a:buFont typeface="+mj-lt"/>
              <a:buAutoNum type="arabicPeriod"/>
            </a:pPr>
            <a:r>
              <a:rPr lang="en-US" altLang="ja-JP" dirty="0"/>
              <a:t>63</a:t>
            </a:r>
            <a:r>
              <a:rPr kumimoji="1" lang="ja-JP" altLang="en-US" dirty="0"/>
              <a:t>巻</a:t>
            </a:r>
            <a:r>
              <a:rPr kumimoji="1" lang="en-US" altLang="ja-JP" dirty="0"/>
              <a:t>3</a:t>
            </a:r>
            <a:r>
              <a:rPr kumimoji="1" lang="ja-JP" altLang="en-US" dirty="0"/>
              <a:t>号</a:t>
            </a:r>
            <a:r>
              <a:rPr kumimoji="1" lang="en-US" altLang="ja-JP" dirty="0"/>
              <a:t>〜64</a:t>
            </a:r>
            <a:r>
              <a:rPr kumimoji="1" lang="ja-JP" altLang="en-US" dirty="0"/>
              <a:t>巻</a:t>
            </a:r>
            <a:r>
              <a:rPr kumimoji="1" lang="en-US" altLang="ja-JP" dirty="0"/>
              <a:t>4</a:t>
            </a:r>
            <a:r>
              <a:rPr kumimoji="1" lang="ja-JP" altLang="en-US" dirty="0"/>
              <a:t>号を発行した</a:t>
            </a:r>
            <a:endParaRPr lang="en-US" altLang="ja-JP" dirty="0"/>
          </a:p>
          <a:p>
            <a:pPr marL="514350" indent="-514350">
              <a:lnSpc>
                <a:spcPct val="110000"/>
              </a:lnSpc>
              <a:spcBef>
                <a:spcPts val="1200"/>
              </a:spcBef>
              <a:buFont typeface="+mj-lt"/>
              <a:buAutoNum type="arabicPeriod"/>
            </a:pPr>
            <a:r>
              <a:rPr lang="ja-JP" altLang="en-US" dirty="0"/>
              <a:t>新規投稿論文</a:t>
            </a:r>
            <a:r>
              <a:rPr lang="en-US" altLang="ja-JP" dirty="0"/>
              <a:t>10</a:t>
            </a:r>
            <a:r>
              <a:rPr lang="ja-JP" altLang="en-US" dirty="0"/>
              <a:t>編、再審査論文（のべ数</a:t>
            </a:r>
            <a:r>
              <a:rPr lang="en-US" altLang="ja-JP" dirty="0"/>
              <a:t>13</a:t>
            </a:r>
            <a:r>
              <a:rPr lang="ja-JP" altLang="en-US" dirty="0"/>
              <a:t>編）を審査</a:t>
            </a:r>
            <a:endParaRPr lang="en-US" altLang="ja-JP" dirty="0"/>
          </a:p>
          <a:p>
            <a:pPr marL="0" indent="0">
              <a:lnSpc>
                <a:spcPct val="110000"/>
              </a:lnSpc>
              <a:spcBef>
                <a:spcPts val="1200"/>
              </a:spcBef>
              <a:buNone/>
            </a:pPr>
            <a:r>
              <a:rPr lang="ja-JP" altLang="en-US" dirty="0"/>
              <a:t>　   →受理</a:t>
            </a:r>
            <a:r>
              <a:rPr lang="en-US" altLang="ja-JP" dirty="0"/>
              <a:t>6</a:t>
            </a:r>
            <a:r>
              <a:rPr lang="ja-JP" altLang="en-US" dirty="0"/>
              <a:t>編、残りは審査継続中</a:t>
            </a:r>
            <a:endParaRPr lang="en-US" altLang="ja-JP" dirty="0"/>
          </a:p>
          <a:p>
            <a:pPr marL="0" indent="0">
              <a:lnSpc>
                <a:spcPct val="110000"/>
              </a:lnSpc>
              <a:spcBef>
                <a:spcPts val="1200"/>
              </a:spcBef>
              <a:buNone/>
            </a:pPr>
            <a:r>
              <a:rPr lang="en-US" altLang="ja-JP" dirty="0"/>
              <a:t>4</a:t>
            </a:r>
            <a:r>
              <a:rPr lang="ja-JP" altLang="en-US" dirty="0"/>
              <a:t>．特集企画：「子どもと性の問題をめぐって　１、２」「子どもの精神病</a:t>
            </a:r>
            <a:endParaRPr lang="en-US" altLang="ja-JP" dirty="0"/>
          </a:p>
          <a:p>
            <a:pPr marL="0" indent="0">
              <a:lnSpc>
                <a:spcPct val="110000"/>
              </a:lnSpc>
              <a:spcBef>
                <a:spcPts val="1200"/>
              </a:spcBef>
              <a:buNone/>
            </a:pPr>
            <a:r>
              <a:rPr lang="ja-JP" altLang="en-US" dirty="0"/>
              <a:t>　  症状をめぐって」を刊行</a:t>
            </a:r>
            <a:endParaRPr lang="en-US" altLang="ja-JP" dirty="0"/>
          </a:p>
          <a:p>
            <a:pPr marL="0" indent="0">
              <a:lnSpc>
                <a:spcPct val="110000"/>
              </a:lnSpc>
              <a:spcBef>
                <a:spcPts val="1200"/>
              </a:spcBef>
              <a:buNone/>
            </a:pPr>
            <a:r>
              <a:rPr lang="en-US" altLang="ja-JP" dirty="0"/>
              <a:t>5</a:t>
            </a:r>
            <a:r>
              <a:rPr lang="ja-JP" altLang="en-US" dirty="0"/>
              <a:t>．優秀論文賞を決定：</a:t>
            </a:r>
            <a:r>
              <a:rPr lang="ja-JP" altLang="ja-JP" kern="100" dirty="0">
                <a:effectLst/>
                <a:latin typeface="+mn-ea"/>
                <a:cs typeface="Times New Roman" panose="02020603050405020304" pitchFamily="18" charset="0"/>
              </a:rPr>
              <a:t>武田知也氏（人間環境大学総合心理学部総合心理学</a:t>
            </a:r>
            <a:endParaRPr lang="en-US" altLang="ja-JP" kern="100" dirty="0">
              <a:effectLst/>
              <a:latin typeface="+mn-ea"/>
              <a:cs typeface="Times New Roman" panose="02020603050405020304" pitchFamily="18" charset="0"/>
            </a:endParaRPr>
          </a:p>
          <a:p>
            <a:pPr marL="0" indent="0">
              <a:lnSpc>
                <a:spcPct val="110000"/>
              </a:lnSpc>
              <a:spcBef>
                <a:spcPts val="1200"/>
              </a:spcBef>
              <a:buNone/>
            </a:pPr>
            <a:r>
              <a:rPr lang="ja-JP" altLang="en-US" kern="100" dirty="0">
                <a:latin typeface="+mn-ea"/>
                <a:cs typeface="Times New Roman" panose="02020603050405020304" pitchFamily="18" charset="0"/>
              </a:rPr>
              <a:t>　  </a:t>
            </a:r>
            <a:r>
              <a:rPr lang="ja-JP" altLang="ja-JP" kern="100" dirty="0">
                <a:effectLst/>
                <a:latin typeface="+mn-ea"/>
                <a:cs typeface="Times New Roman" panose="02020603050405020304" pitchFamily="18" charset="0"/>
              </a:rPr>
              <a:t>科）「</a:t>
            </a:r>
            <a:r>
              <a:rPr lang="en-US" altLang="ja-JP" kern="100" dirty="0">
                <a:effectLst/>
                <a:latin typeface="+mn-ea"/>
                <a:cs typeface="Times New Roman" panose="02020603050405020304" pitchFamily="18" charset="0"/>
              </a:rPr>
              <a:t>COVID-19</a:t>
            </a:r>
            <a:r>
              <a:rPr lang="ja-JP" altLang="ja-JP" kern="100" dirty="0">
                <a:effectLst/>
                <a:latin typeface="+mn-ea"/>
                <a:cs typeface="Times New Roman" panose="02020603050405020304" pitchFamily="18" charset="0"/>
              </a:rPr>
              <a:t>によって生じた学業への不安が大学生のメンタルヘル</a:t>
            </a:r>
            <a:endParaRPr lang="en-US" altLang="ja-JP" kern="100" dirty="0">
              <a:effectLst/>
              <a:latin typeface="+mn-ea"/>
              <a:cs typeface="Times New Roman" panose="02020603050405020304" pitchFamily="18" charset="0"/>
            </a:endParaRPr>
          </a:p>
          <a:p>
            <a:pPr marL="0" indent="0">
              <a:lnSpc>
                <a:spcPct val="110000"/>
              </a:lnSpc>
              <a:spcBef>
                <a:spcPts val="1200"/>
              </a:spcBef>
              <a:buNone/>
            </a:pPr>
            <a:r>
              <a:rPr lang="ja-JP" altLang="en-US" kern="100" dirty="0">
                <a:effectLst/>
                <a:latin typeface="+mn-ea"/>
                <a:cs typeface="Times New Roman" panose="02020603050405020304" pitchFamily="18" charset="0"/>
              </a:rPr>
              <a:t>　  </a:t>
            </a:r>
            <a:r>
              <a:rPr lang="ja-JP" altLang="ja-JP" kern="100" dirty="0">
                <a:effectLst/>
                <a:latin typeface="+mn-ea"/>
                <a:cs typeface="Times New Roman" panose="02020603050405020304" pitchFamily="18" charset="0"/>
              </a:rPr>
              <a:t>スや社会機能に及ぼす影響」（</a:t>
            </a:r>
            <a:r>
              <a:rPr lang="en-US" altLang="ja-JP" kern="100" dirty="0">
                <a:effectLst/>
                <a:latin typeface="+mn-ea"/>
                <a:cs typeface="Times New Roman" panose="02020603050405020304" pitchFamily="18" charset="0"/>
              </a:rPr>
              <a:t>63(2):127-137</a:t>
            </a:r>
            <a:r>
              <a:rPr lang="ja-JP" altLang="ja-JP" kern="100" dirty="0">
                <a:effectLst/>
                <a:latin typeface="+mn-ea"/>
                <a:cs typeface="Times New Roman" panose="02020603050405020304" pitchFamily="18" charset="0"/>
              </a:rPr>
              <a:t>）</a:t>
            </a:r>
            <a:endParaRPr lang="en-US" altLang="ja-JP" kern="100" dirty="0">
              <a:effectLst/>
              <a:latin typeface="+mn-ea"/>
              <a:cs typeface="Times New Roman" panose="02020603050405020304" pitchFamily="18" charset="0"/>
            </a:endParaRPr>
          </a:p>
          <a:p>
            <a:pPr marL="0" indent="0">
              <a:lnSpc>
                <a:spcPct val="110000"/>
              </a:lnSpc>
              <a:spcBef>
                <a:spcPts val="1200"/>
              </a:spcBef>
              <a:buNone/>
            </a:pPr>
            <a:r>
              <a:rPr lang="en-US" altLang="ja-JP" kern="100" dirty="0">
                <a:latin typeface="+mn-ea"/>
                <a:cs typeface="Times New Roman" panose="02020603050405020304" pitchFamily="18" charset="0"/>
              </a:rPr>
              <a:t>6</a:t>
            </a:r>
            <a:r>
              <a:rPr lang="ja-JP" altLang="en-US" kern="100" dirty="0">
                <a:latin typeface="+mn-ea"/>
                <a:cs typeface="Times New Roman" panose="02020603050405020304" pitchFamily="18" charset="0"/>
              </a:rPr>
              <a:t>．新しい表紙に</a:t>
            </a:r>
            <a:r>
              <a:rPr lang="en-US" altLang="ja-JP" kern="100" dirty="0">
                <a:latin typeface="+mn-ea"/>
                <a:cs typeface="Times New Roman" panose="02020603050405020304" pitchFamily="18" charset="0"/>
              </a:rPr>
              <a:t>97</a:t>
            </a:r>
            <a:r>
              <a:rPr lang="ja-JP" altLang="en-US" kern="100" dirty="0">
                <a:latin typeface="+mn-ea"/>
                <a:cs typeface="Times New Roman" panose="02020603050405020304" pitchFamily="18" charset="0"/>
              </a:rPr>
              <a:t>作品の応募があり、選定を行なった</a:t>
            </a:r>
            <a:endParaRPr lang="en-US" altLang="ja-JP"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1785432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5A24A9-5C19-E970-4FB1-03BAFBB8926E}"/>
              </a:ext>
            </a:extLst>
          </p:cNvPr>
          <p:cNvSpPr>
            <a:spLocks noGrp="1"/>
          </p:cNvSpPr>
          <p:nvPr>
            <p:ph type="title"/>
          </p:nvPr>
        </p:nvSpPr>
        <p:spPr/>
        <p:txBody>
          <a:bodyPr/>
          <a:lstStyle/>
          <a:p>
            <a:r>
              <a:rPr kumimoji="1" lang="ja-JP" altLang="en-US" dirty="0"/>
              <a:t>福祉に関する委員会セミナー（第</a:t>
            </a:r>
            <a:r>
              <a:rPr kumimoji="1" lang="en-US" altLang="ja-JP" dirty="0"/>
              <a:t>64</a:t>
            </a:r>
            <a:r>
              <a:rPr kumimoji="1" lang="ja-JP" altLang="en-US" dirty="0"/>
              <a:t>回弘前総会）</a:t>
            </a:r>
          </a:p>
        </p:txBody>
      </p:sp>
      <p:sp>
        <p:nvSpPr>
          <p:cNvPr id="3" name="コンテンツ プレースホルダー 2">
            <a:extLst>
              <a:ext uri="{FF2B5EF4-FFF2-40B4-BE49-F238E27FC236}">
                <a16:creationId xmlns:a16="http://schemas.microsoft.com/office/drawing/2014/main" id="{33C03650-03AD-7C93-F695-938B590B1FDA}"/>
              </a:ext>
            </a:extLst>
          </p:cNvPr>
          <p:cNvSpPr>
            <a:spLocks noGrp="1"/>
          </p:cNvSpPr>
          <p:nvPr>
            <p:ph idx="1"/>
          </p:nvPr>
        </p:nvSpPr>
        <p:spPr>
          <a:xfrm>
            <a:off x="838200" y="1603329"/>
            <a:ext cx="10515600" cy="4770857"/>
          </a:xfrm>
        </p:spPr>
        <p:txBody>
          <a:bodyPr/>
          <a:lstStyle/>
          <a:p>
            <a:pPr marL="2062163" indent="-2062163">
              <a:spcBef>
                <a:spcPts val="600"/>
              </a:spcBef>
            </a:pPr>
            <a:r>
              <a:rPr kumimoji="1" lang="ja-JP" altLang="en-US" sz="3200" b="1" dirty="0"/>
              <a:t>テーマ：</a:t>
            </a:r>
            <a:r>
              <a:rPr kumimoji="1" lang="en-US" altLang="ja-JP" sz="3200" b="1" dirty="0"/>
              <a:t>	</a:t>
            </a:r>
            <a:r>
              <a:rPr kumimoji="1" lang="ja-JP" altLang="en-US" sz="3200" b="1" dirty="0"/>
              <a:t>「障害児福祉：現在の制度における課題」</a:t>
            </a:r>
          </a:p>
          <a:p>
            <a:pPr marL="2151063" indent="-2151063">
              <a:spcBef>
                <a:spcPts val="2400"/>
              </a:spcBef>
            </a:pPr>
            <a:r>
              <a:rPr kumimoji="1" lang="ja-JP" altLang="en-US" dirty="0"/>
              <a:t>司会：</a:t>
            </a:r>
            <a:r>
              <a:rPr kumimoji="1" lang="en-US" altLang="ja-JP" dirty="0"/>
              <a:t>	</a:t>
            </a:r>
            <a:r>
              <a:rPr kumimoji="1" lang="ja-JP" altLang="en-US" dirty="0"/>
              <a:t>・古田洋子（埼玉県中央児童相談所）</a:t>
            </a:r>
            <a:endParaRPr kumimoji="1" lang="en-US" altLang="ja-JP" dirty="0"/>
          </a:p>
          <a:p>
            <a:pPr marL="2151063" indent="-2151063">
              <a:spcBef>
                <a:spcPts val="600"/>
              </a:spcBef>
            </a:pPr>
            <a:r>
              <a:rPr lang="en-US" altLang="ja-JP" dirty="0"/>
              <a:t>	</a:t>
            </a:r>
            <a:r>
              <a:rPr lang="ja-JP" altLang="en-US" dirty="0"/>
              <a:t>・</a:t>
            </a:r>
            <a:r>
              <a:rPr kumimoji="1" lang="ja-JP" altLang="en-US" dirty="0"/>
              <a:t>小林真理子（山梨英和大学）</a:t>
            </a:r>
          </a:p>
          <a:p>
            <a:pPr marL="2151063" indent="-2151063">
              <a:spcBef>
                <a:spcPts val="600"/>
              </a:spcBef>
            </a:pPr>
            <a:r>
              <a:rPr kumimoji="1" lang="ja-JP" altLang="en-US" dirty="0"/>
              <a:t>シンポジスト：</a:t>
            </a:r>
            <a:r>
              <a:rPr kumimoji="1" lang="en-US" altLang="ja-JP" dirty="0"/>
              <a:t>	</a:t>
            </a:r>
            <a:r>
              <a:rPr kumimoji="1" lang="ja-JP" altLang="en-US" dirty="0"/>
              <a:t>・辻本哲士（滋賀県精神保健福祉センター）</a:t>
            </a:r>
          </a:p>
          <a:p>
            <a:pPr marL="2151063" indent="-2151063">
              <a:spcBef>
                <a:spcPts val="600"/>
              </a:spcBef>
            </a:pPr>
            <a:r>
              <a:rPr lang="en-US" altLang="ja-JP" dirty="0"/>
              <a:t>	</a:t>
            </a:r>
            <a:r>
              <a:rPr lang="ja-JP" altLang="en-US" dirty="0"/>
              <a:t>・</a:t>
            </a:r>
            <a:r>
              <a:rPr kumimoji="1" lang="ja-JP" altLang="en-US" dirty="0"/>
              <a:t>辻井正次（中京大学）</a:t>
            </a:r>
          </a:p>
          <a:p>
            <a:pPr marL="2151063" indent="-2151063">
              <a:spcBef>
                <a:spcPts val="600"/>
              </a:spcBef>
            </a:pPr>
            <a:r>
              <a:rPr lang="en-US" altLang="ja-JP" dirty="0"/>
              <a:t>	</a:t>
            </a:r>
            <a:r>
              <a:rPr lang="ja-JP" altLang="en-US" dirty="0"/>
              <a:t>・本田秀夫（信州大学）</a:t>
            </a:r>
          </a:p>
          <a:p>
            <a:pPr marL="2151063" indent="-2151063">
              <a:spcBef>
                <a:spcPts val="600"/>
              </a:spcBef>
            </a:pPr>
            <a:r>
              <a:rPr kumimoji="1" lang="en-US" altLang="ja-JP" dirty="0"/>
              <a:t>	</a:t>
            </a:r>
            <a:r>
              <a:rPr kumimoji="1" lang="ja-JP" altLang="en-US" dirty="0"/>
              <a:t>・内山登紀夫（福島学院大学）</a:t>
            </a:r>
          </a:p>
        </p:txBody>
      </p:sp>
    </p:spTree>
    <p:extLst>
      <p:ext uri="{BB962C8B-B14F-4D97-AF65-F5344CB8AC3E}">
        <p14:creationId xmlns:p14="http://schemas.microsoft.com/office/powerpoint/2010/main" val="1830772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490D9E-CF82-6762-97C1-CEC37A9B89F2}"/>
              </a:ext>
            </a:extLst>
          </p:cNvPr>
          <p:cNvSpPr>
            <a:spLocks noGrp="1"/>
          </p:cNvSpPr>
          <p:nvPr>
            <p:ph type="title"/>
          </p:nvPr>
        </p:nvSpPr>
        <p:spPr/>
        <p:txBody>
          <a:bodyPr/>
          <a:lstStyle/>
          <a:p>
            <a:r>
              <a:rPr kumimoji="1" lang="ja-JP" altLang="en-US" dirty="0"/>
              <a:t>共同親権をめぐる課題</a:t>
            </a:r>
          </a:p>
        </p:txBody>
      </p:sp>
      <p:sp>
        <p:nvSpPr>
          <p:cNvPr id="3" name="コンテンツ プレースホルダー 2">
            <a:extLst>
              <a:ext uri="{FF2B5EF4-FFF2-40B4-BE49-F238E27FC236}">
                <a16:creationId xmlns:a16="http://schemas.microsoft.com/office/drawing/2014/main" id="{0ADD50E0-C227-DEEC-353F-70022B75F6B5}"/>
              </a:ext>
            </a:extLst>
          </p:cNvPr>
          <p:cNvSpPr>
            <a:spLocks noGrp="1"/>
          </p:cNvSpPr>
          <p:nvPr>
            <p:ph idx="1"/>
          </p:nvPr>
        </p:nvSpPr>
        <p:spPr/>
        <p:txBody>
          <a:bodyPr>
            <a:normAutofit fontScale="85000" lnSpcReduction="10000"/>
          </a:bodyPr>
          <a:lstStyle/>
          <a:p>
            <a:r>
              <a:rPr kumimoji="1" lang="ja-JP" altLang="en-US" dirty="0"/>
              <a:t>令和</a:t>
            </a:r>
            <a:r>
              <a:rPr kumimoji="1" lang="en-US" altLang="ja-JP" dirty="0"/>
              <a:t>4</a:t>
            </a:r>
            <a:r>
              <a:rPr kumimoji="1" lang="ja-JP" altLang="en-US" dirty="0"/>
              <a:t>年</a:t>
            </a:r>
            <a:r>
              <a:rPr kumimoji="1" lang="en-US" altLang="ja-JP" dirty="0"/>
              <a:t>12</a:t>
            </a:r>
            <a:r>
              <a:rPr kumimoji="1" lang="ja-JP" altLang="en-US" dirty="0"/>
              <a:t>月</a:t>
            </a:r>
            <a:r>
              <a:rPr kumimoji="1" lang="en-US" altLang="ja-JP" dirty="0"/>
              <a:t>16</a:t>
            </a:r>
            <a:r>
              <a:rPr kumimoji="1" lang="ja-JP" altLang="en-US" dirty="0"/>
              <a:t>日に委員の代表が法務省民事局に出向き、以下のパブリックコメントを提出し</a:t>
            </a:r>
            <a:r>
              <a:rPr lang="ja-JP" altLang="en-US" dirty="0"/>
              <a:t>「</a:t>
            </a:r>
            <a:r>
              <a:rPr lang="en-US" altLang="ja-JP" dirty="0"/>
              <a:t>『</a:t>
            </a:r>
            <a:r>
              <a:rPr lang="ja-JP" altLang="en-US" dirty="0"/>
              <a:t>家族法制の見直しに関する中間試案</a:t>
            </a:r>
            <a:r>
              <a:rPr lang="en-US" altLang="ja-JP" dirty="0"/>
              <a:t>』</a:t>
            </a:r>
            <a:r>
              <a:rPr lang="ja-JP" altLang="en-US" dirty="0"/>
              <a:t>に対して寄せられた意見の概要（暫定版）」（令和</a:t>
            </a:r>
            <a:r>
              <a:rPr lang="en-US" altLang="ja-JP" dirty="0"/>
              <a:t>5</a:t>
            </a:r>
            <a:r>
              <a:rPr lang="ja-JP" altLang="en-US" dirty="0"/>
              <a:t>年</a:t>
            </a:r>
            <a:r>
              <a:rPr lang="en-US" altLang="ja-JP" dirty="0"/>
              <a:t>8</a:t>
            </a:r>
            <a:r>
              <a:rPr lang="ja-JP" altLang="en-US" dirty="0"/>
              <a:t>月</a:t>
            </a:r>
            <a:r>
              <a:rPr lang="en-US" altLang="ja-JP" dirty="0"/>
              <a:t>29</a:t>
            </a:r>
            <a:r>
              <a:rPr lang="ja-JP" altLang="en-US" dirty="0"/>
              <a:t>日）に記載された。</a:t>
            </a:r>
            <a:endParaRPr kumimoji="1" lang="en-US" altLang="ja-JP" dirty="0"/>
          </a:p>
          <a:p>
            <a:pPr marL="1524000" indent="-1524000"/>
            <a:r>
              <a:rPr kumimoji="1" lang="ja-JP" altLang="en-US" b="1" dirty="0"/>
              <a:t>提出物：</a:t>
            </a:r>
            <a:r>
              <a:rPr kumimoji="1" lang="en-US" altLang="ja-JP" b="1" dirty="0"/>
              <a:t>	</a:t>
            </a:r>
            <a:r>
              <a:rPr kumimoji="1" lang="ja-JP" altLang="en-US" b="1" dirty="0"/>
              <a:t>「共同親権と単独親権の選択制についての意見具申」</a:t>
            </a:r>
            <a:endParaRPr kumimoji="1" lang="en-US" altLang="ja-JP" b="1" dirty="0"/>
          </a:p>
          <a:p>
            <a:pPr marL="1524000" indent="-1524000">
              <a:spcBef>
                <a:spcPts val="600"/>
              </a:spcBef>
            </a:pPr>
            <a:r>
              <a:rPr lang="en-US" altLang="ja-JP" b="1" dirty="0"/>
              <a:t>	</a:t>
            </a:r>
            <a:r>
              <a:rPr kumimoji="1" lang="ja-JP" altLang="en-US" b="1" dirty="0"/>
              <a:t>「家族法制の見直しに関する中間試案に対する意見具申」</a:t>
            </a:r>
          </a:p>
          <a:p>
            <a:pPr>
              <a:spcBef>
                <a:spcPts val="3600"/>
              </a:spcBef>
            </a:pPr>
            <a:r>
              <a:rPr kumimoji="1" lang="ja-JP" altLang="en-US" dirty="0"/>
              <a:t>令和</a:t>
            </a:r>
            <a:r>
              <a:rPr kumimoji="1" lang="en-US" altLang="ja-JP" dirty="0"/>
              <a:t>6</a:t>
            </a:r>
            <a:r>
              <a:rPr kumimoji="1" lang="ja-JP" altLang="en-US" dirty="0"/>
              <a:t>年</a:t>
            </a:r>
            <a:r>
              <a:rPr kumimoji="1" lang="en-US" altLang="ja-JP" dirty="0"/>
              <a:t>5</a:t>
            </a:r>
            <a:r>
              <a:rPr kumimoji="1" lang="ja-JP" altLang="en-US" dirty="0"/>
              <a:t>月に民法等の一部を改正する法律が公布され、令和</a:t>
            </a:r>
            <a:r>
              <a:rPr kumimoji="1" lang="en-US" altLang="ja-JP" dirty="0"/>
              <a:t>8</a:t>
            </a:r>
            <a:r>
              <a:rPr kumimoji="1" lang="ja-JP" altLang="en-US" dirty="0"/>
              <a:t>年</a:t>
            </a:r>
            <a:r>
              <a:rPr kumimoji="1" lang="en-US" altLang="ja-JP" dirty="0"/>
              <a:t>5</a:t>
            </a:r>
            <a:r>
              <a:rPr kumimoji="1" lang="ja-JP" altLang="en-US" dirty="0"/>
              <a:t>月までに施行されることになっている。そこで、施行までの期間に改めて法務省に対して意見を述べる方向で検討している。</a:t>
            </a:r>
            <a:r>
              <a:rPr lang="ja-JP" altLang="en-US" dirty="0"/>
              <a:t>子どもの人権と法に関する委員会と連携しながら、子どもの医療現場における共同親権に関する課題について整理していく予定である。</a:t>
            </a:r>
            <a:endParaRPr kumimoji="1" lang="ja-JP" altLang="en-US" dirty="0"/>
          </a:p>
        </p:txBody>
      </p:sp>
    </p:spTree>
    <p:extLst>
      <p:ext uri="{BB962C8B-B14F-4D97-AF65-F5344CB8AC3E}">
        <p14:creationId xmlns:p14="http://schemas.microsoft.com/office/powerpoint/2010/main" val="3032310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8B666F-FF66-845E-F478-347B1BF6DEB8}"/>
              </a:ext>
            </a:extLst>
          </p:cNvPr>
          <p:cNvSpPr>
            <a:spLocks noGrp="1"/>
          </p:cNvSpPr>
          <p:nvPr>
            <p:ph type="title"/>
          </p:nvPr>
        </p:nvSpPr>
        <p:spPr/>
        <p:txBody>
          <a:bodyPr/>
          <a:lstStyle/>
          <a:p>
            <a:r>
              <a:rPr kumimoji="1" lang="ja-JP" altLang="en-US" dirty="0"/>
              <a:t>法曹界に向けた提言</a:t>
            </a:r>
          </a:p>
        </p:txBody>
      </p:sp>
      <p:sp>
        <p:nvSpPr>
          <p:cNvPr id="3" name="コンテンツ プレースホルダー 2">
            <a:extLst>
              <a:ext uri="{FF2B5EF4-FFF2-40B4-BE49-F238E27FC236}">
                <a16:creationId xmlns:a16="http://schemas.microsoft.com/office/drawing/2014/main" id="{3EE65E4C-59C6-FD57-8A5D-7DE60AA5AFF6}"/>
              </a:ext>
            </a:extLst>
          </p:cNvPr>
          <p:cNvSpPr>
            <a:spLocks noGrp="1"/>
          </p:cNvSpPr>
          <p:nvPr>
            <p:ph idx="1"/>
          </p:nvPr>
        </p:nvSpPr>
        <p:spPr>
          <a:xfrm>
            <a:off x="1185021" y="1855693"/>
            <a:ext cx="9821957" cy="4384022"/>
          </a:xfrm>
        </p:spPr>
        <p:txBody>
          <a:bodyPr/>
          <a:lstStyle/>
          <a:p>
            <a:r>
              <a:rPr kumimoji="1" lang="ja-JP" altLang="en-US" dirty="0"/>
              <a:t>被虐待児の心的外傷について裁判官の理解が十分でないと思われるケースがしばしばみられることから、</a:t>
            </a:r>
            <a:r>
              <a:rPr lang="ja-JP" altLang="en-US" dirty="0"/>
              <a:t>法曹分野の専門誌への論文投稿による法曹界への</a:t>
            </a:r>
            <a:r>
              <a:rPr kumimoji="1" lang="ja-JP" altLang="en-US" dirty="0"/>
              <a:t>提言を</a:t>
            </a:r>
            <a:r>
              <a:rPr lang="ja-JP" altLang="en-US" dirty="0"/>
              <a:t>行った。</a:t>
            </a:r>
            <a:endParaRPr kumimoji="1" lang="en-US" altLang="ja-JP" dirty="0"/>
          </a:p>
          <a:p>
            <a:pPr marL="1344613" indent="-1344613">
              <a:spcBef>
                <a:spcPts val="3600"/>
              </a:spcBef>
            </a:pPr>
            <a:r>
              <a:rPr kumimoji="1" lang="ja-JP" altLang="en-US" sz="2000" dirty="0"/>
              <a:t>古田洋子：</a:t>
            </a:r>
            <a:r>
              <a:rPr kumimoji="1" lang="en-US" altLang="ja-JP" sz="2000" dirty="0"/>
              <a:t>	</a:t>
            </a:r>
            <a:r>
              <a:rPr kumimoji="1" lang="ja-JP" altLang="en-US" sz="2000" dirty="0"/>
              <a:t>性的虐待・性被害を受けた⼦どもの</a:t>
            </a:r>
            <a:r>
              <a:rPr kumimoji="1" lang="en-US" altLang="ja-JP" sz="2000" dirty="0"/>
              <a:t>PTSD</a:t>
            </a:r>
            <a:r>
              <a:rPr kumimoji="1" lang="ja-JP" altLang="en-US" sz="2000" dirty="0"/>
              <a:t>とその周辺症状について－特に出廷を検討する際に注意すべき状態について－。季刊刑事弁護</a:t>
            </a:r>
            <a:r>
              <a:rPr kumimoji="1" lang="en-US" altLang="ja-JP" sz="2000" dirty="0"/>
              <a:t>119</a:t>
            </a:r>
            <a:r>
              <a:rPr kumimoji="1" lang="ja-JP" altLang="en-US" sz="2000" dirty="0"/>
              <a:t>号</a:t>
            </a:r>
            <a:r>
              <a:rPr lang="ja-JP" altLang="en-US" sz="2000" dirty="0"/>
              <a:t>，</a:t>
            </a:r>
            <a:r>
              <a:rPr lang="en-US" altLang="ja-JP" sz="2000" dirty="0"/>
              <a:t>2024.7.20</a:t>
            </a:r>
            <a:endParaRPr kumimoji="1" lang="ja-JP" altLang="en-US" sz="2000" dirty="0"/>
          </a:p>
        </p:txBody>
      </p:sp>
    </p:spTree>
    <p:extLst>
      <p:ext uri="{BB962C8B-B14F-4D97-AF65-F5344CB8AC3E}">
        <p14:creationId xmlns:p14="http://schemas.microsoft.com/office/powerpoint/2010/main" val="2822970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DFFCE-857B-F8A5-14EA-6A16BFD015D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99F08A7-38D0-EB60-F7F5-38FBEDE372EC}"/>
              </a:ext>
            </a:extLst>
          </p:cNvPr>
          <p:cNvSpPr>
            <a:spLocks noGrp="1"/>
          </p:cNvSpPr>
          <p:nvPr>
            <p:ph type="title"/>
          </p:nvPr>
        </p:nvSpPr>
        <p:spPr/>
        <p:txBody>
          <a:bodyPr/>
          <a:lstStyle/>
          <a:p>
            <a:r>
              <a:rPr kumimoji="1" lang="ja-JP" altLang="en-US" dirty="0"/>
              <a:t>福祉に関する委員会セミナー（第</a:t>
            </a:r>
            <a:r>
              <a:rPr kumimoji="1" lang="en-US" altLang="ja-JP" dirty="0"/>
              <a:t>65</a:t>
            </a:r>
            <a:r>
              <a:rPr kumimoji="1" lang="ja-JP" altLang="en-US"/>
              <a:t>回</a:t>
            </a:r>
            <a:r>
              <a:rPr lang="ja-JP" altLang="en-US"/>
              <a:t>愛媛</a:t>
            </a:r>
            <a:r>
              <a:rPr kumimoji="1" lang="ja-JP" altLang="en-US"/>
              <a:t>総会</a:t>
            </a:r>
            <a:r>
              <a:rPr kumimoji="1" lang="ja-JP" altLang="en-US" dirty="0"/>
              <a:t>）</a:t>
            </a:r>
          </a:p>
        </p:txBody>
      </p:sp>
      <p:sp>
        <p:nvSpPr>
          <p:cNvPr id="3" name="コンテンツ プレースホルダー 2">
            <a:extLst>
              <a:ext uri="{FF2B5EF4-FFF2-40B4-BE49-F238E27FC236}">
                <a16:creationId xmlns:a16="http://schemas.microsoft.com/office/drawing/2014/main" id="{95CE4E14-98E6-7386-9E9E-5898E46FA19F}"/>
              </a:ext>
            </a:extLst>
          </p:cNvPr>
          <p:cNvSpPr>
            <a:spLocks noGrp="1"/>
          </p:cNvSpPr>
          <p:nvPr>
            <p:ph idx="1"/>
          </p:nvPr>
        </p:nvSpPr>
        <p:spPr>
          <a:xfrm>
            <a:off x="591670" y="1540577"/>
            <a:ext cx="11057965" cy="4770857"/>
          </a:xfrm>
        </p:spPr>
        <p:txBody>
          <a:bodyPr>
            <a:normAutofit lnSpcReduction="10000"/>
          </a:bodyPr>
          <a:lstStyle/>
          <a:p>
            <a:pPr marL="2062163" indent="-2062163">
              <a:spcBef>
                <a:spcPts val="600"/>
              </a:spcBef>
            </a:pPr>
            <a:r>
              <a:rPr kumimoji="1" lang="ja-JP" altLang="en-US" sz="3200" b="1" dirty="0"/>
              <a:t>テーマ：</a:t>
            </a:r>
            <a:r>
              <a:rPr kumimoji="1" lang="en-US" altLang="ja-JP" sz="3200" b="1" dirty="0"/>
              <a:t>	</a:t>
            </a:r>
            <a:r>
              <a:rPr kumimoji="1" lang="ja-JP" altLang="en-US" sz="3200" b="1" dirty="0"/>
              <a:t>「性被害・性加害から子どもたちを守るために、私たちが出来ることを考えよう」</a:t>
            </a:r>
          </a:p>
          <a:p>
            <a:pPr marL="2151063" indent="-2151063">
              <a:spcBef>
                <a:spcPts val="2400"/>
              </a:spcBef>
            </a:pPr>
            <a:r>
              <a:rPr kumimoji="1" lang="ja-JP" altLang="en-US" dirty="0"/>
              <a:t>司会：</a:t>
            </a:r>
            <a:r>
              <a:rPr kumimoji="1" lang="en-US" altLang="ja-JP" dirty="0"/>
              <a:t>	</a:t>
            </a:r>
            <a:r>
              <a:rPr kumimoji="1" lang="ja-JP" altLang="en-US" dirty="0"/>
              <a:t>・小平雅基（総合母子保健センター愛育クリニック）</a:t>
            </a:r>
            <a:endParaRPr kumimoji="1" lang="en-US" altLang="ja-JP" dirty="0"/>
          </a:p>
          <a:p>
            <a:pPr marL="2151063" indent="-2151063">
              <a:spcBef>
                <a:spcPts val="600"/>
              </a:spcBef>
            </a:pPr>
            <a:r>
              <a:rPr lang="en-US" altLang="ja-JP" dirty="0"/>
              <a:t>	</a:t>
            </a:r>
            <a:r>
              <a:rPr lang="ja-JP" altLang="en-US" dirty="0"/>
              <a:t>・</a:t>
            </a:r>
            <a:r>
              <a:rPr kumimoji="1" lang="ja-JP" altLang="en-US" dirty="0"/>
              <a:t>上野千穂（京都市児童福祉センター診療所）</a:t>
            </a:r>
          </a:p>
          <a:p>
            <a:pPr marL="2151063" indent="-2151063">
              <a:spcBef>
                <a:spcPts val="600"/>
              </a:spcBef>
            </a:pPr>
            <a:r>
              <a:rPr lang="ja-JP" altLang="en-US" dirty="0"/>
              <a:t>シンポジスト</a:t>
            </a:r>
            <a:r>
              <a:rPr kumimoji="1" lang="ja-JP" altLang="en-US" dirty="0"/>
              <a:t>：</a:t>
            </a:r>
            <a:r>
              <a:rPr kumimoji="1" lang="en-US" altLang="ja-JP" dirty="0"/>
              <a:t>	</a:t>
            </a:r>
            <a:r>
              <a:rPr kumimoji="1" lang="ja-JP" altLang="en-US" dirty="0"/>
              <a:t>・飛鳥井望（青木病院</a:t>
            </a:r>
            <a:r>
              <a:rPr lang="ja-JP" altLang="en-US" dirty="0"/>
              <a:t>／被害者支援都民センター</a:t>
            </a:r>
            <a:r>
              <a:rPr kumimoji="1" lang="ja-JP" altLang="en-US" dirty="0"/>
              <a:t>）</a:t>
            </a:r>
          </a:p>
          <a:p>
            <a:pPr marL="2151063" indent="-2151063">
              <a:spcBef>
                <a:spcPts val="600"/>
              </a:spcBef>
            </a:pPr>
            <a:r>
              <a:rPr kumimoji="1" lang="en-US" altLang="ja-JP" dirty="0"/>
              <a:t>	</a:t>
            </a:r>
            <a:r>
              <a:rPr kumimoji="1" lang="ja-JP" altLang="en-US" dirty="0"/>
              <a:t>・野坂祐子（大阪大学大学院人間科学研究科）</a:t>
            </a:r>
          </a:p>
          <a:p>
            <a:pPr marL="2151063" indent="-2151063">
              <a:spcBef>
                <a:spcPts val="600"/>
              </a:spcBef>
            </a:pPr>
            <a:r>
              <a:rPr kumimoji="1" lang="en-US" altLang="ja-JP" dirty="0"/>
              <a:t>	</a:t>
            </a:r>
            <a:r>
              <a:rPr kumimoji="1" lang="ja-JP" altLang="en-US" dirty="0"/>
              <a:t>・古田洋子（埼玉県中央児童相談所）</a:t>
            </a:r>
          </a:p>
          <a:p>
            <a:pPr marL="2151063" indent="-2151063">
              <a:spcBef>
                <a:spcPts val="600"/>
              </a:spcBef>
            </a:pPr>
            <a:r>
              <a:rPr lang="en-US" altLang="ja-JP" dirty="0"/>
              <a:t>	</a:t>
            </a:r>
            <a:r>
              <a:rPr lang="ja-JP" altLang="en-US" dirty="0"/>
              <a:t>・</a:t>
            </a:r>
            <a:r>
              <a:rPr kumimoji="1" lang="ja-JP" altLang="en-US" dirty="0"/>
              <a:t>宮地尚子（一橋大学社会学部社会学研究科）</a:t>
            </a:r>
          </a:p>
        </p:txBody>
      </p:sp>
    </p:spTree>
    <p:extLst>
      <p:ext uri="{BB962C8B-B14F-4D97-AF65-F5344CB8AC3E}">
        <p14:creationId xmlns:p14="http://schemas.microsoft.com/office/powerpoint/2010/main" val="2714561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4EBCAB3-5A8F-4B5C-A744-933D5D6D73AC}"/>
              </a:ext>
            </a:extLst>
          </p:cNvPr>
          <p:cNvSpPr>
            <a:spLocks noGrp="1"/>
          </p:cNvSpPr>
          <p:nvPr>
            <p:ph type="ctrTitle"/>
          </p:nvPr>
        </p:nvSpPr>
        <p:spPr>
          <a:xfrm>
            <a:off x="735106" y="842681"/>
            <a:ext cx="11071412" cy="2725271"/>
          </a:xfrm>
        </p:spPr>
        <p:txBody>
          <a:bodyPr>
            <a:noAutofit/>
          </a:bodyPr>
          <a:lstStyle/>
          <a:p>
            <a:pPr algn="l">
              <a:lnSpc>
                <a:spcPct val="120000"/>
              </a:lnSpc>
              <a:spcBef>
                <a:spcPts val="0"/>
              </a:spcBef>
            </a:pPr>
            <a:r>
              <a:rPr kumimoji="1" lang="ja-JP" altLang="en-US" b="1" dirty="0">
                <a:latin typeface="メイリオ" panose="020B0604030504040204" pitchFamily="50" charset="-128"/>
                <a:ea typeface="メイリオ" panose="020B0604030504040204" pitchFamily="50" charset="-128"/>
              </a:rPr>
              <a:t>福祉に関する委員会</a:t>
            </a:r>
            <a:endParaRPr kumimoji="1" lang="ja-JP" altLang="en-US" sz="20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9DAE206-C47A-42E7-7D6D-759F3F31CB5F}"/>
              </a:ext>
            </a:extLst>
          </p:cNvPr>
          <p:cNvSpPr/>
          <p:nvPr/>
        </p:nvSpPr>
        <p:spPr>
          <a:xfrm>
            <a:off x="0" y="842682"/>
            <a:ext cx="735106" cy="2725270"/>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E70E42FD-DC5C-0A34-D78E-0EE17D0C7748}"/>
              </a:ext>
            </a:extLst>
          </p:cNvPr>
          <p:cNvSpPr txBox="1"/>
          <p:nvPr/>
        </p:nvSpPr>
        <p:spPr>
          <a:xfrm>
            <a:off x="735106" y="3917575"/>
            <a:ext cx="9941859" cy="251761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20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委員構成</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zh-TW"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2023</a:t>
            </a:r>
            <a:r>
              <a:rPr kumimoji="1" lang="zh-TW"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zh-TW"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2024</a:t>
            </a:r>
            <a:r>
              <a:rPr kumimoji="1" lang="zh-TW"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zh-TW"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062163" marR="0" lvl="0" indent="-1792288" algn="l" defTabSz="985838" rtl="0" eaLnBrk="1" fontAlgn="auto" latinLnBrk="0" hangingPunct="1">
              <a:lnSpc>
                <a:spcPct val="120000"/>
              </a:lnSpc>
              <a:spcBef>
                <a:spcPts val="0"/>
              </a:spcBef>
              <a:spcAft>
                <a:spcPts val="0"/>
              </a:spcAft>
              <a:buClrTx/>
              <a:buSzTx/>
              <a:buFontTx/>
              <a:buNone/>
              <a:tabLst/>
              <a:defRPr/>
            </a:pPr>
            <a:r>
              <a:rPr kumimoji="1" lang="zh-TW"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委員長：	本田秀夫</a:t>
            </a:r>
          </a:p>
          <a:p>
            <a:pPr marL="2062163" marR="0" lvl="0" indent="-1792288" algn="l" defTabSz="985838" rtl="0" eaLnBrk="1" fontAlgn="auto" latinLnBrk="0" hangingPunct="1">
              <a:lnSpc>
                <a:spcPct val="120000"/>
              </a:lnSpc>
              <a:spcBef>
                <a:spcPts val="0"/>
              </a:spcBef>
              <a:spcAft>
                <a:spcPts val="0"/>
              </a:spcAft>
              <a:buClrTx/>
              <a:buSzTx/>
              <a:buFontTx/>
              <a:buNone/>
              <a:tabLst/>
              <a:defRPr/>
            </a:pPr>
            <a:r>
              <a:rPr kumimoji="1" lang="zh-TW"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担当理事：	小平雅基</a:t>
            </a:r>
          </a:p>
          <a:p>
            <a:pPr marL="2062163" marR="0" lvl="0" indent="-1792288" algn="l" defTabSz="985838" rtl="0" eaLnBrk="1" fontAlgn="auto" latinLnBrk="0" hangingPunct="1">
              <a:lnSpc>
                <a:spcPct val="120000"/>
              </a:lnSpc>
              <a:spcBef>
                <a:spcPts val="0"/>
              </a:spcBef>
              <a:spcAft>
                <a:spcPts val="0"/>
              </a:spcAft>
              <a:buClrTx/>
              <a:buSzTx/>
              <a:buFontTx/>
              <a:buNone/>
              <a:tabLst/>
              <a:defRPr/>
            </a:pPr>
            <a:r>
              <a:rPr kumimoji="1" lang="zh-TW"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委員：	上野千穂　小野善郎　金井剛</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zh-TW"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小林真理子　杉村共英</a:t>
            </a:r>
            <a:endParaRPr kumimoji="1" lang="en-US" altLang="zh-TW"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062163" marR="0" lvl="0" indent="-1792288" algn="l" defTabSz="985838" rtl="0" eaLnBrk="1" fontAlgn="auto" latinLnBrk="0" hangingPunct="1">
              <a:lnSpc>
                <a:spcPct val="120000"/>
              </a:lnSpc>
              <a:spcBef>
                <a:spcPts val="0"/>
              </a:spcBef>
              <a:spcAft>
                <a:spcPts val="0"/>
              </a:spcAft>
              <a:buClrTx/>
              <a:buSzTx/>
              <a:buFontTx/>
              <a:buNone/>
              <a:tabLst/>
              <a:defRPr/>
            </a:pPr>
            <a:r>
              <a:rPr kumimoji="1" lang="en-US" altLang="zh-TW"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zh-TW"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陶山寧子</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zh-TW"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早川洋　古田洋子　山本朗</a:t>
            </a:r>
            <a:endParaRPr kumimoji="1" lang="zh-TW"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026145984"/>
      </p:ext>
    </p:extLst>
  </p:cSld>
  <p:clrMapOvr>
    <a:masterClrMapping/>
  </p:clrMapOvr>
  <p:transition spd="med">
    <p:pull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2E8E71-910E-398B-4F34-B96182710FFD}"/>
              </a:ext>
            </a:extLst>
          </p:cNvPr>
          <p:cNvSpPr>
            <a:spLocks noGrp="1"/>
          </p:cNvSpPr>
          <p:nvPr>
            <p:ph type="title"/>
          </p:nvPr>
        </p:nvSpPr>
        <p:spPr/>
        <p:txBody>
          <a:bodyPr/>
          <a:lstStyle/>
          <a:p>
            <a:r>
              <a:rPr kumimoji="1" lang="ja-JP" altLang="en-US" dirty="0"/>
              <a:t>開催日</a:t>
            </a:r>
          </a:p>
        </p:txBody>
      </p:sp>
      <p:sp>
        <p:nvSpPr>
          <p:cNvPr id="3" name="コンテンツ プレースホルダー 2">
            <a:extLst>
              <a:ext uri="{FF2B5EF4-FFF2-40B4-BE49-F238E27FC236}">
                <a16:creationId xmlns:a16="http://schemas.microsoft.com/office/drawing/2014/main" id="{770CEED3-ECC0-5446-3A77-2DEB3BFC007F}"/>
              </a:ext>
            </a:extLst>
          </p:cNvPr>
          <p:cNvSpPr>
            <a:spLocks noGrp="1"/>
          </p:cNvSpPr>
          <p:nvPr>
            <p:ph idx="1"/>
          </p:nvPr>
        </p:nvSpPr>
        <p:spPr>
          <a:xfrm>
            <a:off x="517711" y="1450929"/>
            <a:ext cx="11369489" cy="4770857"/>
          </a:xfrm>
        </p:spPr>
        <p:txBody>
          <a:bodyPr/>
          <a:lstStyle/>
          <a:p>
            <a:r>
              <a:rPr kumimoji="1" lang="en-US" altLang="ja-JP" sz="2800" b="1" dirty="0"/>
              <a:t>2023</a:t>
            </a:r>
            <a:r>
              <a:rPr lang="ja-JP" altLang="en-US" sz="2800" b="1" dirty="0"/>
              <a:t>年度</a:t>
            </a:r>
            <a:endParaRPr kumimoji="1" lang="en-US" altLang="ja-JP" sz="2800" b="1" dirty="0"/>
          </a:p>
          <a:p>
            <a:pPr marL="358775"/>
            <a:r>
              <a:rPr lang="en-US" altLang="ja-JP" sz="2800" dirty="0"/>
              <a:t>2023</a:t>
            </a:r>
            <a:r>
              <a:rPr lang="ja-JP" altLang="en-US" sz="2800" dirty="0"/>
              <a:t>年</a:t>
            </a:r>
            <a:r>
              <a:rPr lang="en-US" altLang="ja-JP" sz="2800" dirty="0"/>
              <a:t>6</a:t>
            </a:r>
            <a:r>
              <a:rPr lang="ja-JP" altLang="en-US" sz="2800" dirty="0"/>
              <a:t>月</a:t>
            </a:r>
            <a:r>
              <a:rPr lang="en-US" altLang="ja-JP" sz="2800" dirty="0"/>
              <a:t>18</a:t>
            </a:r>
            <a:r>
              <a:rPr lang="ja-JP" altLang="en-US" sz="2800" dirty="0"/>
              <a:t>日　</a:t>
            </a:r>
            <a:r>
              <a:rPr lang="en-US" altLang="ja-JP" sz="2800" dirty="0"/>
              <a:t>9</a:t>
            </a:r>
            <a:r>
              <a:rPr lang="ja-JP" altLang="en-US" sz="2800" dirty="0"/>
              <a:t>月</a:t>
            </a:r>
            <a:r>
              <a:rPr lang="en-US" altLang="ja-JP" sz="2800" dirty="0"/>
              <a:t>3</a:t>
            </a:r>
            <a:r>
              <a:rPr lang="ja-JP" altLang="en-US" sz="2800" dirty="0"/>
              <a:t>日　</a:t>
            </a:r>
            <a:r>
              <a:rPr lang="en-US" altLang="ja-JP" sz="2800" dirty="0"/>
              <a:t> 2024</a:t>
            </a:r>
            <a:r>
              <a:rPr lang="ja-JP" altLang="en-US" sz="2800" dirty="0"/>
              <a:t>年</a:t>
            </a:r>
            <a:r>
              <a:rPr lang="en-US" altLang="ja-JP" sz="2800" dirty="0"/>
              <a:t>3</a:t>
            </a:r>
            <a:r>
              <a:rPr lang="ja-JP" altLang="en-US" sz="2800" dirty="0"/>
              <a:t>月</a:t>
            </a:r>
            <a:r>
              <a:rPr lang="en-US" altLang="ja-JP" sz="2800" dirty="0"/>
              <a:t>31</a:t>
            </a:r>
            <a:r>
              <a:rPr lang="ja-JP" altLang="en-US" sz="2800" dirty="0"/>
              <a:t>日</a:t>
            </a:r>
            <a:endParaRPr lang="en-US" altLang="ja-JP" sz="2800" dirty="0"/>
          </a:p>
          <a:p>
            <a:pPr>
              <a:spcBef>
                <a:spcPts val="3600"/>
              </a:spcBef>
            </a:pPr>
            <a:r>
              <a:rPr kumimoji="1" lang="en-US" altLang="ja-JP" sz="2800" b="1" dirty="0"/>
              <a:t>2024</a:t>
            </a:r>
            <a:r>
              <a:rPr lang="ja-JP" altLang="en-US" sz="2800" b="1" dirty="0"/>
              <a:t>年度</a:t>
            </a:r>
            <a:endParaRPr kumimoji="1" lang="en-US" altLang="ja-JP" sz="2800" b="1" dirty="0"/>
          </a:p>
          <a:p>
            <a:pPr marL="268288"/>
            <a:r>
              <a:rPr lang="en-US" altLang="ja-JP" sz="2800" dirty="0"/>
              <a:t>2024</a:t>
            </a:r>
            <a:r>
              <a:rPr lang="ja-JP" altLang="en-US" sz="2800" dirty="0"/>
              <a:t>年</a:t>
            </a:r>
            <a:r>
              <a:rPr lang="en-US" altLang="ja-JP" sz="2800" dirty="0"/>
              <a:t>6</a:t>
            </a:r>
            <a:r>
              <a:rPr lang="ja-JP" altLang="en-US" sz="2800" dirty="0"/>
              <a:t>月</a:t>
            </a:r>
            <a:r>
              <a:rPr lang="en-US" altLang="ja-JP" sz="2800" dirty="0"/>
              <a:t>9</a:t>
            </a:r>
            <a:r>
              <a:rPr lang="ja-JP" altLang="en-US" sz="2800" dirty="0"/>
              <a:t>日　</a:t>
            </a:r>
            <a:r>
              <a:rPr lang="en-US" altLang="ja-JP" sz="2800" dirty="0"/>
              <a:t>8</a:t>
            </a:r>
            <a:r>
              <a:rPr lang="ja-JP" altLang="en-US" sz="2800" dirty="0"/>
              <a:t>月</a:t>
            </a:r>
            <a:r>
              <a:rPr lang="en-US" altLang="ja-JP" sz="2800" dirty="0"/>
              <a:t>18</a:t>
            </a:r>
            <a:r>
              <a:rPr lang="ja-JP" altLang="en-US" sz="2800" dirty="0"/>
              <a:t>日</a:t>
            </a:r>
            <a:endParaRPr lang="en-US" altLang="ja-JP" sz="2800" dirty="0"/>
          </a:p>
          <a:p>
            <a:endParaRPr lang="en-US" altLang="ja-JP" sz="2800" dirty="0"/>
          </a:p>
          <a:p>
            <a:r>
              <a:rPr lang="en-US" altLang="ja-JP" sz="2800" dirty="0"/>
              <a:t>※</a:t>
            </a:r>
            <a:r>
              <a:rPr lang="ja-JP" altLang="en-US" sz="2800" dirty="0"/>
              <a:t>その他、必要に応じて適宜メールによる審議や情報交換を行った。</a:t>
            </a:r>
            <a:endParaRPr kumimoji="1" lang="ja-JP" altLang="en-US" sz="2800" dirty="0"/>
          </a:p>
        </p:txBody>
      </p:sp>
    </p:spTree>
    <p:extLst>
      <p:ext uri="{BB962C8B-B14F-4D97-AF65-F5344CB8AC3E}">
        <p14:creationId xmlns:p14="http://schemas.microsoft.com/office/powerpoint/2010/main" val="2897354974"/>
      </p:ext>
    </p:extLst>
  </p:cSld>
  <p:clrMapOvr>
    <a:masterClrMapping/>
  </p:clrMapOvr>
  <p:transition spd="med">
    <p:pull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5A24A9-5C19-E970-4FB1-03BAFBB8926E}"/>
              </a:ext>
            </a:extLst>
          </p:cNvPr>
          <p:cNvSpPr>
            <a:spLocks noGrp="1"/>
          </p:cNvSpPr>
          <p:nvPr>
            <p:ph type="title"/>
          </p:nvPr>
        </p:nvSpPr>
        <p:spPr/>
        <p:txBody>
          <a:bodyPr/>
          <a:lstStyle/>
          <a:p>
            <a:r>
              <a:rPr kumimoji="1" lang="ja-JP" altLang="en-US" dirty="0"/>
              <a:t>福祉に関する委員会セミナー（第</a:t>
            </a:r>
            <a:r>
              <a:rPr kumimoji="1" lang="en-US" altLang="ja-JP" dirty="0"/>
              <a:t>64</a:t>
            </a:r>
            <a:r>
              <a:rPr kumimoji="1" lang="ja-JP" altLang="en-US" dirty="0"/>
              <a:t>回弘前総会）</a:t>
            </a:r>
          </a:p>
        </p:txBody>
      </p:sp>
      <p:sp>
        <p:nvSpPr>
          <p:cNvPr id="3" name="コンテンツ プレースホルダー 2">
            <a:extLst>
              <a:ext uri="{FF2B5EF4-FFF2-40B4-BE49-F238E27FC236}">
                <a16:creationId xmlns:a16="http://schemas.microsoft.com/office/drawing/2014/main" id="{33C03650-03AD-7C93-F695-938B590B1FDA}"/>
              </a:ext>
            </a:extLst>
          </p:cNvPr>
          <p:cNvSpPr>
            <a:spLocks noGrp="1"/>
          </p:cNvSpPr>
          <p:nvPr>
            <p:ph idx="1"/>
          </p:nvPr>
        </p:nvSpPr>
        <p:spPr>
          <a:xfrm>
            <a:off x="838200" y="1603329"/>
            <a:ext cx="10515600" cy="4770857"/>
          </a:xfrm>
        </p:spPr>
        <p:txBody>
          <a:bodyPr/>
          <a:lstStyle/>
          <a:p>
            <a:pPr marL="2062163" indent="-2062163">
              <a:spcBef>
                <a:spcPts val="600"/>
              </a:spcBef>
            </a:pPr>
            <a:r>
              <a:rPr kumimoji="1" lang="ja-JP" altLang="en-US" sz="3200" b="1" dirty="0"/>
              <a:t>テーマ：</a:t>
            </a:r>
            <a:r>
              <a:rPr kumimoji="1" lang="en-US" altLang="ja-JP" sz="3200" b="1" dirty="0"/>
              <a:t>	</a:t>
            </a:r>
            <a:r>
              <a:rPr kumimoji="1" lang="ja-JP" altLang="en-US" sz="3200" b="1" dirty="0"/>
              <a:t>「障害児福祉：現在の制度における課題」</a:t>
            </a:r>
          </a:p>
          <a:p>
            <a:pPr marL="2151063" indent="-2151063">
              <a:spcBef>
                <a:spcPts val="2400"/>
              </a:spcBef>
            </a:pPr>
            <a:r>
              <a:rPr kumimoji="1" lang="ja-JP" altLang="en-US" dirty="0"/>
              <a:t>司会：</a:t>
            </a:r>
            <a:r>
              <a:rPr kumimoji="1" lang="en-US" altLang="ja-JP" dirty="0"/>
              <a:t>	</a:t>
            </a:r>
            <a:r>
              <a:rPr kumimoji="1" lang="ja-JP" altLang="en-US" dirty="0"/>
              <a:t>・古田洋子（埼玉県中央児童相談所）</a:t>
            </a:r>
            <a:endParaRPr kumimoji="1" lang="en-US" altLang="ja-JP" dirty="0"/>
          </a:p>
          <a:p>
            <a:pPr marL="2151063" indent="-2151063">
              <a:spcBef>
                <a:spcPts val="600"/>
              </a:spcBef>
            </a:pPr>
            <a:r>
              <a:rPr lang="en-US" altLang="ja-JP" dirty="0"/>
              <a:t>	</a:t>
            </a:r>
            <a:r>
              <a:rPr lang="ja-JP" altLang="en-US" dirty="0"/>
              <a:t>・</a:t>
            </a:r>
            <a:r>
              <a:rPr kumimoji="1" lang="ja-JP" altLang="en-US" dirty="0"/>
              <a:t>小林真理子（山梨英和大学）</a:t>
            </a:r>
          </a:p>
          <a:p>
            <a:pPr marL="2151063" indent="-2151063">
              <a:spcBef>
                <a:spcPts val="600"/>
              </a:spcBef>
            </a:pPr>
            <a:r>
              <a:rPr kumimoji="1" lang="ja-JP" altLang="en-US" dirty="0"/>
              <a:t>シンポジスト：</a:t>
            </a:r>
            <a:r>
              <a:rPr kumimoji="1" lang="en-US" altLang="ja-JP" dirty="0"/>
              <a:t>	</a:t>
            </a:r>
            <a:r>
              <a:rPr kumimoji="1" lang="ja-JP" altLang="en-US" dirty="0"/>
              <a:t>・辻本哲士（滋賀県精神保健福祉センター）</a:t>
            </a:r>
          </a:p>
          <a:p>
            <a:pPr marL="2151063" indent="-2151063">
              <a:spcBef>
                <a:spcPts val="600"/>
              </a:spcBef>
            </a:pPr>
            <a:r>
              <a:rPr lang="en-US" altLang="ja-JP" dirty="0"/>
              <a:t>	</a:t>
            </a:r>
            <a:r>
              <a:rPr lang="ja-JP" altLang="en-US" dirty="0"/>
              <a:t>・</a:t>
            </a:r>
            <a:r>
              <a:rPr kumimoji="1" lang="ja-JP" altLang="en-US" dirty="0"/>
              <a:t>辻井正次（中京大学）</a:t>
            </a:r>
          </a:p>
          <a:p>
            <a:pPr marL="2151063" indent="-2151063">
              <a:spcBef>
                <a:spcPts val="600"/>
              </a:spcBef>
            </a:pPr>
            <a:r>
              <a:rPr lang="en-US" altLang="ja-JP" dirty="0"/>
              <a:t>	</a:t>
            </a:r>
            <a:r>
              <a:rPr lang="ja-JP" altLang="en-US" dirty="0"/>
              <a:t>・本田秀夫（信州大学）</a:t>
            </a:r>
          </a:p>
          <a:p>
            <a:pPr marL="2151063" indent="-2151063">
              <a:spcBef>
                <a:spcPts val="600"/>
              </a:spcBef>
            </a:pPr>
            <a:r>
              <a:rPr kumimoji="1" lang="en-US" altLang="ja-JP" dirty="0"/>
              <a:t>	</a:t>
            </a:r>
            <a:r>
              <a:rPr kumimoji="1" lang="ja-JP" altLang="en-US" dirty="0"/>
              <a:t>・内山登紀夫（福島学院大学）</a:t>
            </a:r>
          </a:p>
        </p:txBody>
      </p:sp>
    </p:spTree>
    <p:extLst>
      <p:ext uri="{BB962C8B-B14F-4D97-AF65-F5344CB8AC3E}">
        <p14:creationId xmlns:p14="http://schemas.microsoft.com/office/powerpoint/2010/main" val="3838153099"/>
      </p:ext>
    </p:extLst>
  </p:cSld>
  <p:clrMapOvr>
    <a:masterClrMapping/>
  </p:clrMapOvr>
  <p:transition spd="med">
    <p:pull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490D9E-CF82-6762-97C1-CEC37A9B89F2}"/>
              </a:ext>
            </a:extLst>
          </p:cNvPr>
          <p:cNvSpPr>
            <a:spLocks noGrp="1"/>
          </p:cNvSpPr>
          <p:nvPr>
            <p:ph type="title"/>
          </p:nvPr>
        </p:nvSpPr>
        <p:spPr/>
        <p:txBody>
          <a:bodyPr/>
          <a:lstStyle/>
          <a:p>
            <a:r>
              <a:rPr kumimoji="1" lang="ja-JP" altLang="en-US" dirty="0"/>
              <a:t>共同親権をめぐる課題</a:t>
            </a:r>
          </a:p>
        </p:txBody>
      </p:sp>
      <p:sp>
        <p:nvSpPr>
          <p:cNvPr id="3" name="コンテンツ プレースホルダー 2">
            <a:extLst>
              <a:ext uri="{FF2B5EF4-FFF2-40B4-BE49-F238E27FC236}">
                <a16:creationId xmlns:a16="http://schemas.microsoft.com/office/drawing/2014/main" id="{0ADD50E0-C227-DEEC-353F-70022B75F6B5}"/>
              </a:ext>
            </a:extLst>
          </p:cNvPr>
          <p:cNvSpPr>
            <a:spLocks noGrp="1"/>
          </p:cNvSpPr>
          <p:nvPr>
            <p:ph idx="1"/>
          </p:nvPr>
        </p:nvSpPr>
        <p:spPr/>
        <p:txBody>
          <a:bodyPr/>
          <a:lstStyle/>
          <a:p>
            <a:r>
              <a:rPr kumimoji="1" lang="ja-JP" altLang="en-US" dirty="0"/>
              <a:t>令和</a:t>
            </a:r>
            <a:r>
              <a:rPr kumimoji="1" lang="en-US" altLang="ja-JP" dirty="0"/>
              <a:t>4</a:t>
            </a:r>
            <a:r>
              <a:rPr kumimoji="1" lang="ja-JP" altLang="en-US" dirty="0"/>
              <a:t>年</a:t>
            </a:r>
            <a:r>
              <a:rPr kumimoji="1" lang="en-US" altLang="ja-JP" dirty="0"/>
              <a:t>12</a:t>
            </a:r>
            <a:r>
              <a:rPr kumimoji="1" lang="ja-JP" altLang="en-US" dirty="0"/>
              <a:t>月</a:t>
            </a:r>
            <a:r>
              <a:rPr kumimoji="1" lang="en-US" altLang="ja-JP" dirty="0"/>
              <a:t>16</a:t>
            </a:r>
            <a:r>
              <a:rPr kumimoji="1" lang="ja-JP" altLang="en-US" dirty="0"/>
              <a:t>日に委員の代表が法務省民事局に出向き、以下のパブリックコメントを提出し</a:t>
            </a:r>
            <a:r>
              <a:rPr lang="ja-JP" altLang="en-US" dirty="0"/>
              <a:t>「</a:t>
            </a:r>
            <a:r>
              <a:rPr lang="en-US" altLang="ja-JP" dirty="0"/>
              <a:t>『</a:t>
            </a:r>
            <a:r>
              <a:rPr lang="ja-JP" altLang="en-US" dirty="0"/>
              <a:t>家族法制の見直しに関する中間試案</a:t>
            </a:r>
            <a:r>
              <a:rPr lang="en-US" altLang="ja-JP" dirty="0"/>
              <a:t>』</a:t>
            </a:r>
            <a:r>
              <a:rPr lang="ja-JP" altLang="en-US" dirty="0"/>
              <a:t>に対して寄せられた意見の概要（暫定版）」（令和</a:t>
            </a:r>
            <a:r>
              <a:rPr lang="en-US" altLang="ja-JP" dirty="0"/>
              <a:t>5</a:t>
            </a:r>
            <a:r>
              <a:rPr lang="ja-JP" altLang="en-US" dirty="0"/>
              <a:t>年</a:t>
            </a:r>
            <a:r>
              <a:rPr lang="en-US" altLang="ja-JP" dirty="0"/>
              <a:t>8</a:t>
            </a:r>
            <a:r>
              <a:rPr lang="ja-JP" altLang="en-US" dirty="0"/>
              <a:t>月</a:t>
            </a:r>
            <a:r>
              <a:rPr lang="en-US" altLang="ja-JP" dirty="0"/>
              <a:t>29</a:t>
            </a:r>
            <a:r>
              <a:rPr lang="ja-JP" altLang="en-US" dirty="0"/>
              <a:t>日）に記載された。</a:t>
            </a:r>
            <a:endParaRPr kumimoji="1" lang="en-US" altLang="ja-JP" dirty="0"/>
          </a:p>
          <a:p>
            <a:pPr marL="1524000" indent="-1524000"/>
            <a:r>
              <a:rPr kumimoji="1" lang="ja-JP" altLang="en-US" b="1" dirty="0"/>
              <a:t>提出物：</a:t>
            </a:r>
            <a:r>
              <a:rPr kumimoji="1" lang="en-US" altLang="ja-JP" b="1" dirty="0"/>
              <a:t>	</a:t>
            </a:r>
            <a:r>
              <a:rPr kumimoji="1" lang="ja-JP" altLang="en-US" b="1" dirty="0"/>
              <a:t>「共同親権と単独親権の選択制についての意見具申」</a:t>
            </a:r>
            <a:endParaRPr kumimoji="1" lang="en-US" altLang="ja-JP" b="1" dirty="0"/>
          </a:p>
          <a:p>
            <a:pPr marL="1524000" indent="-1524000">
              <a:spcBef>
                <a:spcPts val="600"/>
              </a:spcBef>
            </a:pPr>
            <a:r>
              <a:rPr lang="en-US" altLang="ja-JP" b="1" dirty="0"/>
              <a:t>	</a:t>
            </a:r>
            <a:r>
              <a:rPr kumimoji="1" lang="ja-JP" altLang="en-US" b="1" dirty="0"/>
              <a:t>「家族法制の見直しに関する中間試案に対する意見具申」</a:t>
            </a:r>
          </a:p>
          <a:p>
            <a:pPr>
              <a:spcBef>
                <a:spcPts val="3600"/>
              </a:spcBef>
            </a:pPr>
            <a:r>
              <a:rPr kumimoji="1" lang="ja-JP" altLang="en-US" dirty="0"/>
              <a:t>令和</a:t>
            </a:r>
            <a:r>
              <a:rPr kumimoji="1" lang="en-US" altLang="ja-JP" dirty="0"/>
              <a:t>6</a:t>
            </a:r>
            <a:r>
              <a:rPr kumimoji="1" lang="ja-JP" altLang="en-US" dirty="0"/>
              <a:t>年</a:t>
            </a:r>
            <a:r>
              <a:rPr kumimoji="1" lang="en-US" altLang="ja-JP" dirty="0"/>
              <a:t>5</a:t>
            </a:r>
            <a:r>
              <a:rPr kumimoji="1" lang="ja-JP" altLang="en-US" dirty="0"/>
              <a:t>月に民法等の一部を改正する法律が公布され、令和</a:t>
            </a:r>
            <a:r>
              <a:rPr kumimoji="1" lang="en-US" altLang="ja-JP" dirty="0"/>
              <a:t>8</a:t>
            </a:r>
            <a:r>
              <a:rPr kumimoji="1" lang="ja-JP" altLang="en-US" dirty="0"/>
              <a:t>年</a:t>
            </a:r>
            <a:r>
              <a:rPr kumimoji="1" lang="en-US" altLang="ja-JP" dirty="0"/>
              <a:t>5</a:t>
            </a:r>
            <a:r>
              <a:rPr kumimoji="1" lang="ja-JP" altLang="en-US" dirty="0"/>
              <a:t>月までに施行されることになっている。そこで、施行までの期間に改めて法務省に対して意見を述べる方向で検討している。</a:t>
            </a:r>
            <a:r>
              <a:rPr lang="ja-JP" altLang="en-US" dirty="0"/>
              <a:t>子どもの人権と法に関する委員会と連携しながら、子どもの医療現場における共同親権に関する課題について整理していく予定である。</a:t>
            </a:r>
            <a:endParaRPr kumimoji="1" lang="ja-JP" altLang="en-US" dirty="0"/>
          </a:p>
        </p:txBody>
      </p:sp>
    </p:spTree>
    <p:extLst>
      <p:ext uri="{BB962C8B-B14F-4D97-AF65-F5344CB8AC3E}">
        <p14:creationId xmlns:p14="http://schemas.microsoft.com/office/powerpoint/2010/main" val="4159923264"/>
      </p:ext>
    </p:extLst>
  </p:cSld>
  <p:clrMapOvr>
    <a:masterClrMapping/>
  </p:clrMapOvr>
  <p:transition spd="med">
    <p:pull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8B666F-FF66-845E-F478-347B1BF6DEB8}"/>
              </a:ext>
            </a:extLst>
          </p:cNvPr>
          <p:cNvSpPr>
            <a:spLocks noGrp="1"/>
          </p:cNvSpPr>
          <p:nvPr>
            <p:ph type="title"/>
          </p:nvPr>
        </p:nvSpPr>
        <p:spPr/>
        <p:txBody>
          <a:bodyPr/>
          <a:lstStyle/>
          <a:p>
            <a:r>
              <a:rPr kumimoji="1" lang="ja-JP" altLang="en-US" dirty="0"/>
              <a:t>法曹界に向けた提言</a:t>
            </a:r>
          </a:p>
        </p:txBody>
      </p:sp>
      <p:sp>
        <p:nvSpPr>
          <p:cNvPr id="3" name="コンテンツ プレースホルダー 2">
            <a:extLst>
              <a:ext uri="{FF2B5EF4-FFF2-40B4-BE49-F238E27FC236}">
                <a16:creationId xmlns:a16="http://schemas.microsoft.com/office/drawing/2014/main" id="{3EE65E4C-59C6-FD57-8A5D-7DE60AA5AFF6}"/>
              </a:ext>
            </a:extLst>
          </p:cNvPr>
          <p:cNvSpPr>
            <a:spLocks noGrp="1"/>
          </p:cNvSpPr>
          <p:nvPr>
            <p:ph idx="1"/>
          </p:nvPr>
        </p:nvSpPr>
        <p:spPr>
          <a:xfrm>
            <a:off x="1185021" y="1855693"/>
            <a:ext cx="9821957" cy="4384022"/>
          </a:xfrm>
        </p:spPr>
        <p:txBody>
          <a:bodyPr/>
          <a:lstStyle/>
          <a:p>
            <a:r>
              <a:rPr kumimoji="1" lang="ja-JP" altLang="en-US" dirty="0"/>
              <a:t>被虐待児の心的外傷について裁判官の理解が十分でないと思われるケースがしばしばみられることから、</a:t>
            </a:r>
            <a:r>
              <a:rPr lang="ja-JP" altLang="en-US" dirty="0"/>
              <a:t>法曹分野の専門誌への論文投稿による法曹界への</a:t>
            </a:r>
            <a:r>
              <a:rPr kumimoji="1" lang="ja-JP" altLang="en-US" dirty="0"/>
              <a:t>提言を</a:t>
            </a:r>
            <a:r>
              <a:rPr lang="ja-JP" altLang="en-US" dirty="0"/>
              <a:t>行った。</a:t>
            </a:r>
            <a:endParaRPr kumimoji="1" lang="en-US" altLang="ja-JP" dirty="0"/>
          </a:p>
          <a:p>
            <a:pPr marL="1344613" indent="-1344613">
              <a:spcBef>
                <a:spcPts val="3600"/>
              </a:spcBef>
            </a:pPr>
            <a:r>
              <a:rPr kumimoji="1" lang="ja-JP" altLang="en-US" sz="2000" dirty="0"/>
              <a:t>古田洋子：</a:t>
            </a:r>
            <a:r>
              <a:rPr kumimoji="1" lang="en-US" altLang="ja-JP" sz="2000" dirty="0"/>
              <a:t>	</a:t>
            </a:r>
            <a:r>
              <a:rPr kumimoji="1" lang="ja-JP" altLang="en-US" sz="2000" dirty="0"/>
              <a:t>性的虐待・性被害を受けた⼦どもの</a:t>
            </a:r>
            <a:r>
              <a:rPr kumimoji="1" lang="en-US" altLang="ja-JP" sz="2000" dirty="0"/>
              <a:t>PTSD</a:t>
            </a:r>
            <a:r>
              <a:rPr kumimoji="1" lang="ja-JP" altLang="en-US" sz="2000" dirty="0"/>
              <a:t>とその周辺症状について－特に出廷を検討する際に注意すべき状態について－。季刊刑事弁護</a:t>
            </a:r>
            <a:r>
              <a:rPr kumimoji="1" lang="en-US" altLang="ja-JP" sz="2000" dirty="0"/>
              <a:t>119</a:t>
            </a:r>
            <a:r>
              <a:rPr kumimoji="1" lang="ja-JP" altLang="en-US" sz="2000" dirty="0"/>
              <a:t>号</a:t>
            </a:r>
            <a:r>
              <a:rPr lang="ja-JP" altLang="en-US" sz="2000" dirty="0"/>
              <a:t>，</a:t>
            </a:r>
            <a:r>
              <a:rPr lang="en-US" altLang="ja-JP" sz="2000" dirty="0"/>
              <a:t>2024.7.20</a:t>
            </a:r>
            <a:endParaRPr kumimoji="1" lang="ja-JP" altLang="en-US" sz="2000" dirty="0"/>
          </a:p>
        </p:txBody>
      </p:sp>
    </p:spTree>
    <p:extLst>
      <p:ext uri="{BB962C8B-B14F-4D97-AF65-F5344CB8AC3E}">
        <p14:creationId xmlns:p14="http://schemas.microsoft.com/office/powerpoint/2010/main" val="3820056013"/>
      </p:ext>
    </p:extLst>
  </p:cSld>
  <p:clrMapOvr>
    <a:masterClrMapping/>
  </p:clrMapOvr>
  <p:transition spd="med">
    <p:pull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DFFCE-857B-F8A5-14EA-6A16BFD015D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99F08A7-38D0-EB60-F7F5-38FBEDE372EC}"/>
              </a:ext>
            </a:extLst>
          </p:cNvPr>
          <p:cNvSpPr>
            <a:spLocks noGrp="1"/>
          </p:cNvSpPr>
          <p:nvPr>
            <p:ph type="title"/>
          </p:nvPr>
        </p:nvSpPr>
        <p:spPr/>
        <p:txBody>
          <a:bodyPr/>
          <a:lstStyle/>
          <a:p>
            <a:r>
              <a:rPr kumimoji="1" lang="ja-JP" altLang="en-US" dirty="0"/>
              <a:t>福祉に関する委員会セミナー（第</a:t>
            </a:r>
            <a:r>
              <a:rPr kumimoji="1" lang="en-US" altLang="ja-JP" dirty="0"/>
              <a:t>65</a:t>
            </a:r>
            <a:r>
              <a:rPr kumimoji="1" lang="ja-JP" altLang="en-US"/>
              <a:t>回</a:t>
            </a:r>
            <a:r>
              <a:rPr lang="ja-JP" altLang="en-US"/>
              <a:t>愛媛</a:t>
            </a:r>
            <a:r>
              <a:rPr kumimoji="1" lang="ja-JP" altLang="en-US"/>
              <a:t>総会</a:t>
            </a:r>
            <a:r>
              <a:rPr kumimoji="1" lang="ja-JP" altLang="en-US" dirty="0"/>
              <a:t>）</a:t>
            </a:r>
          </a:p>
        </p:txBody>
      </p:sp>
      <p:sp>
        <p:nvSpPr>
          <p:cNvPr id="3" name="コンテンツ プレースホルダー 2">
            <a:extLst>
              <a:ext uri="{FF2B5EF4-FFF2-40B4-BE49-F238E27FC236}">
                <a16:creationId xmlns:a16="http://schemas.microsoft.com/office/drawing/2014/main" id="{95CE4E14-98E6-7386-9E9E-5898E46FA19F}"/>
              </a:ext>
            </a:extLst>
          </p:cNvPr>
          <p:cNvSpPr>
            <a:spLocks noGrp="1"/>
          </p:cNvSpPr>
          <p:nvPr>
            <p:ph idx="1"/>
          </p:nvPr>
        </p:nvSpPr>
        <p:spPr>
          <a:xfrm>
            <a:off x="591670" y="1540577"/>
            <a:ext cx="11057965" cy="4770857"/>
          </a:xfrm>
        </p:spPr>
        <p:txBody>
          <a:bodyPr/>
          <a:lstStyle/>
          <a:p>
            <a:pPr marL="2062163" indent="-2062163">
              <a:spcBef>
                <a:spcPts val="600"/>
              </a:spcBef>
            </a:pPr>
            <a:r>
              <a:rPr kumimoji="1" lang="ja-JP" altLang="en-US" sz="3200" b="1" dirty="0"/>
              <a:t>テーマ：</a:t>
            </a:r>
            <a:r>
              <a:rPr kumimoji="1" lang="en-US" altLang="ja-JP" sz="3200" b="1" dirty="0"/>
              <a:t>	</a:t>
            </a:r>
            <a:r>
              <a:rPr kumimoji="1" lang="ja-JP" altLang="en-US" sz="3200" b="1" dirty="0"/>
              <a:t>「性被害・性加害から子どもたちを守るために、私たちが出来ることを考えよう」</a:t>
            </a:r>
          </a:p>
          <a:p>
            <a:pPr marL="2151063" indent="-2151063">
              <a:spcBef>
                <a:spcPts val="2400"/>
              </a:spcBef>
            </a:pPr>
            <a:r>
              <a:rPr kumimoji="1" lang="ja-JP" altLang="en-US" dirty="0"/>
              <a:t>司会：</a:t>
            </a:r>
            <a:r>
              <a:rPr kumimoji="1" lang="en-US" altLang="ja-JP" dirty="0"/>
              <a:t>	</a:t>
            </a:r>
            <a:r>
              <a:rPr kumimoji="1" lang="ja-JP" altLang="en-US" dirty="0"/>
              <a:t>・小平雅基（総合母子保健センター愛育クリニック）</a:t>
            </a:r>
            <a:endParaRPr kumimoji="1" lang="en-US" altLang="ja-JP" dirty="0"/>
          </a:p>
          <a:p>
            <a:pPr marL="2151063" indent="-2151063">
              <a:spcBef>
                <a:spcPts val="600"/>
              </a:spcBef>
            </a:pPr>
            <a:r>
              <a:rPr lang="en-US" altLang="ja-JP" dirty="0"/>
              <a:t>	</a:t>
            </a:r>
            <a:r>
              <a:rPr lang="ja-JP" altLang="en-US" dirty="0"/>
              <a:t>・</a:t>
            </a:r>
            <a:r>
              <a:rPr kumimoji="1" lang="ja-JP" altLang="en-US" dirty="0"/>
              <a:t>上野千穂（京都市児童福祉センター診療所）</a:t>
            </a:r>
          </a:p>
          <a:p>
            <a:pPr marL="2151063" indent="-2151063">
              <a:spcBef>
                <a:spcPts val="600"/>
              </a:spcBef>
            </a:pPr>
            <a:r>
              <a:rPr lang="ja-JP" altLang="en-US" dirty="0"/>
              <a:t>シンポジスト</a:t>
            </a:r>
            <a:r>
              <a:rPr kumimoji="1" lang="ja-JP" altLang="en-US" dirty="0"/>
              <a:t>：</a:t>
            </a:r>
            <a:r>
              <a:rPr kumimoji="1" lang="en-US" altLang="ja-JP" dirty="0"/>
              <a:t>	</a:t>
            </a:r>
            <a:r>
              <a:rPr kumimoji="1" lang="ja-JP" altLang="en-US" dirty="0"/>
              <a:t>・飛鳥井望（青木病院</a:t>
            </a:r>
            <a:r>
              <a:rPr lang="ja-JP" altLang="en-US" dirty="0"/>
              <a:t>／被害者支援都民センター</a:t>
            </a:r>
            <a:r>
              <a:rPr kumimoji="1" lang="ja-JP" altLang="en-US" dirty="0"/>
              <a:t>）</a:t>
            </a:r>
          </a:p>
          <a:p>
            <a:pPr marL="2151063" indent="-2151063">
              <a:spcBef>
                <a:spcPts val="600"/>
              </a:spcBef>
            </a:pPr>
            <a:r>
              <a:rPr kumimoji="1" lang="en-US" altLang="ja-JP" dirty="0"/>
              <a:t>	</a:t>
            </a:r>
            <a:r>
              <a:rPr kumimoji="1" lang="ja-JP" altLang="en-US" dirty="0"/>
              <a:t>・野坂祐子（大阪大学大学院人間科学研究科）</a:t>
            </a:r>
          </a:p>
          <a:p>
            <a:pPr marL="2151063" indent="-2151063">
              <a:spcBef>
                <a:spcPts val="600"/>
              </a:spcBef>
            </a:pPr>
            <a:r>
              <a:rPr kumimoji="1" lang="en-US" altLang="ja-JP" dirty="0"/>
              <a:t>	</a:t>
            </a:r>
            <a:r>
              <a:rPr kumimoji="1" lang="ja-JP" altLang="en-US" dirty="0"/>
              <a:t>・古田洋子（埼玉県中央児童相談所）</a:t>
            </a:r>
          </a:p>
          <a:p>
            <a:pPr marL="2151063" indent="-2151063">
              <a:spcBef>
                <a:spcPts val="600"/>
              </a:spcBef>
            </a:pPr>
            <a:r>
              <a:rPr lang="en-US" altLang="ja-JP" dirty="0"/>
              <a:t>	</a:t>
            </a:r>
            <a:r>
              <a:rPr lang="ja-JP" altLang="en-US" dirty="0"/>
              <a:t>・</a:t>
            </a:r>
            <a:r>
              <a:rPr kumimoji="1" lang="ja-JP" altLang="en-US" dirty="0"/>
              <a:t>宮地尚子（一橋大学社会学部社会学研究科）</a:t>
            </a:r>
          </a:p>
        </p:txBody>
      </p:sp>
    </p:spTree>
    <p:extLst>
      <p:ext uri="{BB962C8B-B14F-4D97-AF65-F5344CB8AC3E}">
        <p14:creationId xmlns:p14="http://schemas.microsoft.com/office/powerpoint/2010/main" val="2827636050"/>
      </p:ext>
    </p:extLst>
  </p:cSld>
  <p:clrMapOvr>
    <a:masterClrMapping/>
  </p:clrMapOvr>
  <p:transition spd="med">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0C4495-C12D-B6A4-C046-EEE06BBDE203}"/>
              </a:ext>
            </a:extLst>
          </p:cNvPr>
          <p:cNvSpPr>
            <a:spLocks noGrp="1"/>
          </p:cNvSpPr>
          <p:nvPr>
            <p:ph type="title"/>
          </p:nvPr>
        </p:nvSpPr>
        <p:spPr/>
        <p:txBody>
          <a:bodyPr/>
          <a:lstStyle/>
          <a:p>
            <a:r>
              <a:rPr kumimoji="1" lang="en-US" altLang="ja-JP" dirty="0"/>
              <a:t>2024</a:t>
            </a:r>
            <a:r>
              <a:rPr kumimoji="1" lang="ja-JP" altLang="en-US"/>
              <a:t>年</a:t>
            </a:r>
            <a:r>
              <a:rPr kumimoji="1" lang="en-US" altLang="ja-JP" dirty="0"/>
              <a:t>4</a:t>
            </a:r>
            <a:r>
              <a:rPr kumimoji="1" lang="ja-JP" altLang="en-US"/>
              <a:t>月</a:t>
            </a:r>
            <a:r>
              <a:rPr kumimoji="1" lang="en-US" altLang="ja-JP"/>
              <a:t>~9</a:t>
            </a:r>
            <a:r>
              <a:rPr kumimoji="1" lang="ja-JP" altLang="en-US"/>
              <a:t>月</a:t>
            </a:r>
          </a:p>
        </p:txBody>
      </p:sp>
      <p:sp>
        <p:nvSpPr>
          <p:cNvPr id="3" name="コンテンツ プレースホルダー 2">
            <a:extLst>
              <a:ext uri="{FF2B5EF4-FFF2-40B4-BE49-F238E27FC236}">
                <a16:creationId xmlns:a16="http://schemas.microsoft.com/office/drawing/2014/main" id="{F3994505-AC6E-6499-04EC-095AC6E82F2D}"/>
              </a:ext>
            </a:extLst>
          </p:cNvPr>
          <p:cNvSpPr>
            <a:spLocks noGrp="1"/>
          </p:cNvSpPr>
          <p:nvPr>
            <p:ph idx="1"/>
          </p:nvPr>
        </p:nvSpPr>
        <p:spPr>
          <a:xfrm>
            <a:off x="838200" y="1527907"/>
            <a:ext cx="10515600" cy="5053646"/>
          </a:xfrm>
        </p:spPr>
        <p:txBody>
          <a:bodyPr>
            <a:normAutofit/>
          </a:bodyPr>
          <a:lstStyle/>
          <a:p>
            <a:pPr marL="514350" indent="-514350">
              <a:buFont typeface="+mj-lt"/>
              <a:buAutoNum type="arabicPeriod"/>
            </a:pPr>
            <a:r>
              <a:rPr lang="ja-JP" altLang="en-US" dirty="0"/>
              <a:t>新しい表紙のレイアウトを検討中。第</a:t>
            </a:r>
            <a:r>
              <a:rPr lang="en-US" altLang="ja-JP" dirty="0"/>
              <a:t>66</a:t>
            </a:r>
            <a:r>
              <a:rPr lang="ja-JP" altLang="en-US" dirty="0"/>
              <a:t>巻</a:t>
            </a:r>
            <a:r>
              <a:rPr lang="en-US" altLang="ja-JP" dirty="0"/>
              <a:t>1</a:t>
            </a:r>
            <a:r>
              <a:rPr lang="ja-JP" altLang="en-US" dirty="0"/>
              <a:t>号（</a:t>
            </a:r>
            <a:r>
              <a:rPr lang="en-US" altLang="ja-JP" dirty="0"/>
              <a:t>2025</a:t>
            </a:r>
            <a:r>
              <a:rPr lang="ja-JP" altLang="en-US" dirty="0"/>
              <a:t>年</a:t>
            </a:r>
            <a:r>
              <a:rPr lang="en-US" altLang="ja-JP" dirty="0"/>
              <a:t>2</a:t>
            </a:r>
            <a:r>
              <a:rPr lang="ja-JP" altLang="en-US" dirty="0"/>
              <a:t>月号）から変更予定</a:t>
            </a:r>
            <a:endParaRPr lang="en-US" altLang="ja-JP" dirty="0"/>
          </a:p>
          <a:p>
            <a:pPr marL="514350" indent="-514350">
              <a:buFont typeface="+mj-lt"/>
              <a:buAutoNum type="arabicPeriod"/>
            </a:pPr>
            <a:r>
              <a:rPr lang="ja-JP" altLang="en-US" kern="100" dirty="0">
                <a:effectLst/>
                <a:latin typeface="+mn-ea"/>
                <a:cs typeface="Times New Roman" panose="02020603050405020304" pitchFamily="18" charset="0"/>
              </a:rPr>
              <a:t>優秀論文賞を決定：村山恭朗氏（金沢大学）「母親のメンタルヘルス不調および養育行動と長子の心理社会的適応の横断的関連ー肯定的</a:t>
            </a:r>
            <a:r>
              <a:rPr lang="en-US" altLang="ja-JP" kern="100" dirty="0">
                <a:effectLst/>
                <a:latin typeface="+mn-ea"/>
                <a:cs typeface="Times New Roman" panose="02020603050405020304" pitchFamily="18" charset="0"/>
              </a:rPr>
              <a:t>/</a:t>
            </a:r>
            <a:r>
              <a:rPr lang="ja-JP" altLang="en-US" kern="100" dirty="0">
                <a:effectLst/>
                <a:latin typeface="+mn-ea"/>
                <a:cs typeface="Times New Roman" panose="02020603050405020304" pitchFamily="18" charset="0"/>
              </a:rPr>
              <a:t>否定的養育行動を解する</a:t>
            </a:r>
            <a:r>
              <a:rPr lang="en-US" altLang="ja-JP" kern="100" dirty="0">
                <a:effectLst/>
                <a:latin typeface="+mn-ea"/>
                <a:cs typeface="Times New Roman" panose="02020603050405020304" pitchFamily="18" charset="0"/>
              </a:rPr>
              <a:t>Parallel Multiple Mediator Model-</a:t>
            </a:r>
            <a:r>
              <a:rPr lang="ja-JP" altLang="en-US" kern="100" dirty="0">
                <a:effectLst/>
                <a:latin typeface="+mn-ea"/>
                <a:cs typeface="Times New Roman" panose="02020603050405020304" pitchFamily="18" charset="0"/>
              </a:rPr>
              <a:t>」（原著、児童青年精神医学とその近接領域、</a:t>
            </a:r>
            <a:r>
              <a:rPr lang="en-US" altLang="ja-JP" kern="100" dirty="0">
                <a:effectLst/>
                <a:latin typeface="+mn-ea"/>
                <a:cs typeface="Times New Roman" panose="02020603050405020304" pitchFamily="18" charset="0"/>
              </a:rPr>
              <a:t>64(2):225-240,2023</a:t>
            </a:r>
            <a:r>
              <a:rPr lang="ja-JP" altLang="en-US" kern="100" dirty="0">
                <a:effectLst/>
                <a:latin typeface="+mn-ea"/>
                <a:cs typeface="Times New Roman" panose="02020603050405020304" pitchFamily="18" charset="0"/>
              </a:rPr>
              <a:t>）</a:t>
            </a:r>
            <a:endParaRPr lang="en-US" altLang="ja-JP" kern="100" dirty="0">
              <a:effectLst/>
              <a:latin typeface="+mn-ea"/>
              <a:cs typeface="Times New Roman" panose="02020603050405020304" pitchFamily="18" charset="0"/>
            </a:endParaRPr>
          </a:p>
          <a:p>
            <a:pPr marL="514350" indent="-514350">
              <a:buFont typeface="+mj-lt"/>
              <a:buAutoNum type="arabicPeriod"/>
            </a:pPr>
            <a:r>
              <a:rPr lang="ja-JP" altLang="en-US" kern="100" dirty="0">
                <a:latin typeface="+mn-ea"/>
                <a:cs typeface="Times New Roman" panose="02020603050405020304" pitchFamily="18" charset="0"/>
              </a:rPr>
              <a:t>今後の特集：「感覚特異性のある子ども」「今こそ知ろう、強度行動障害」「いじめ」を企画中</a:t>
            </a:r>
            <a:endParaRPr lang="en-US" altLang="ja-JP" kern="100" dirty="0">
              <a:effectLst/>
              <a:latin typeface="+mn-ea"/>
              <a:cs typeface="Times New Roman" panose="02020603050405020304" pitchFamily="18" charset="0"/>
            </a:endParaRPr>
          </a:p>
          <a:p>
            <a:pPr marL="514350" indent="-514350">
              <a:buFont typeface="+mj-lt"/>
              <a:buAutoNum type="arabicPeriod"/>
            </a:pPr>
            <a:r>
              <a:rPr lang="ja-JP" altLang="en-US" dirty="0"/>
              <a:t>和文論文・英文論文の本学会誌への投稿をよろしくお願いいたします。特集への公募も行なっております。</a:t>
            </a:r>
            <a:endParaRPr lang="en-US" altLang="ja-JP" dirty="0"/>
          </a:p>
          <a:p>
            <a:pPr marL="514350" indent="-514350">
              <a:buFont typeface="+mj-lt"/>
              <a:buAutoNum type="arabicPeriod"/>
            </a:pPr>
            <a:endParaRPr lang="ja-JP" altLang="ja-JP"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663932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教育に関する委員会</a:t>
            </a:r>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601441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91732" y="306333"/>
            <a:ext cx="9912879" cy="1280890"/>
          </a:xfrm>
        </p:spPr>
        <p:txBody>
          <a:bodyPr/>
          <a:lstStyle/>
          <a:p>
            <a:r>
              <a:rPr kumimoji="1" lang="ja-JP" altLang="en-US" dirty="0"/>
              <a:t>委員会の構成</a:t>
            </a:r>
            <a:r>
              <a:rPr lang="ja-JP" altLang="en-US" dirty="0"/>
              <a:t>及び開催日時</a:t>
            </a:r>
            <a:endParaRPr kumimoji="1" lang="ja-JP" altLang="en-US" dirty="0"/>
          </a:p>
        </p:txBody>
      </p:sp>
      <p:sp>
        <p:nvSpPr>
          <p:cNvPr id="3" name="コンテンツ プレースホルダー 2"/>
          <p:cNvSpPr>
            <a:spLocks noGrp="1"/>
          </p:cNvSpPr>
          <p:nvPr>
            <p:ph idx="1"/>
          </p:nvPr>
        </p:nvSpPr>
        <p:spPr>
          <a:xfrm>
            <a:off x="1591733" y="1701799"/>
            <a:ext cx="9912879" cy="4919133"/>
          </a:xfrm>
        </p:spPr>
        <p:txBody>
          <a:bodyPr>
            <a:normAutofit/>
          </a:bodyPr>
          <a:lstStyle/>
          <a:p>
            <a:r>
              <a:rPr kumimoji="1" lang="ja-JP" altLang="en-US" sz="2800" dirty="0"/>
              <a:t>委員長　</a:t>
            </a:r>
            <a:r>
              <a:rPr lang="ja-JP" altLang="en-US" sz="2800" dirty="0"/>
              <a:t>　</a:t>
            </a:r>
            <a:r>
              <a:rPr kumimoji="1" lang="ja-JP" altLang="en-US" sz="2800" dirty="0"/>
              <a:t>野邑健二</a:t>
            </a:r>
            <a:endParaRPr kumimoji="1" lang="en-US" altLang="ja-JP" sz="2800" dirty="0"/>
          </a:p>
          <a:p>
            <a:r>
              <a:rPr kumimoji="1" lang="ja-JP" altLang="en-US" sz="2800" dirty="0"/>
              <a:t>担当理事　</a:t>
            </a:r>
            <a:r>
              <a:rPr lang="ja-JP" altLang="en-US" sz="2800" dirty="0"/>
              <a:t>小野和哉</a:t>
            </a:r>
            <a:endParaRPr kumimoji="1" lang="en-US" altLang="ja-JP" sz="2800" dirty="0"/>
          </a:p>
          <a:p>
            <a:r>
              <a:rPr lang="ja-JP" altLang="en-US" sz="2800" dirty="0"/>
              <a:t>委員</a:t>
            </a:r>
            <a:endParaRPr lang="en-US" altLang="ja-JP" sz="2800" dirty="0"/>
          </a:p>
          <a:p>
            <a:pPr lvl="1"/>
            <a:r>
              <a:rPr lang="ja-JP" altLang="en-US" sz="2600" dirty="0"/>
              <a:t>足立匡基　井上祐紀　牛島洋景　清田晃生</a:t>
            </a:r>
            <a:endParaRPr lang="en-US" altLang="ja-JP" sz="2600" dirty="0"/>
          </a:p>
          <a:p>
            <a:pPr lvl="1"/>
            <a:r>
              <a:rPr lang="ja-JP" altLang="en-US" sz="2600" dirty="0"/>
              <a:t>中土井芳弘　長倉いのり　吉川徹</a:t>
            </a:r>
            <a:endParaRPr lang="en-US" altLang="ja-JP" sz="2800" dirty="0"/>
          </a:p>
          <a:p>
            <a:r>
              <a:rPr lang="ja-JP" altLang="en-US" sz="2800" dirty="0"/>
              <a:t>開催日時</a:t>
            </a:r>
            <a:endParaRPr lang="en-US" altLang="ja-JP" sz="2600" dirty="0"/>
          </a:p>
          <a:p>
            <a:pPr lvl="1"/>
            <a:r>
              <a:rPr lang="en-US" altLang="ja-JP" sz="2600" dirty="0"/>
              <a:t>2023</a:t>
            </a:r>
            <a:r>
              <a:rPr lang="ja-JP" altLang="en-US" sz="2600" dirty="0"/>
              <a:t>年度　</a:t>
            </a:r>
            <a:r>
              <a:rPr lang="en-US" altLang="ja-JP" sz="2600" dirty="0"/>
              <a:t>6</a:t>
            </a:r>
            <a:r>
              <a:rPr lang="ja-JP" altLang="en-US" sz="2600" dirty="0"/>
              <a:t>月</a:t>
            </a:r>
            <a:r>
              <a:rPr lang="en-US" altLang="ja-JP" sz="2600" dirty="0"/>
              <a:t>11</a:t>
            </a:r>
            <a:r>
              <a:rPr lang="ja-JP" altLang="en-US" sz="2600" dirty="0"/>
              <a:t>日　</a:t>
            </a:r>
            <a:r>
              <a:rPr lang="en-US" altLang="ja-JP" sz="2600" dirty="0"/>
              <a:t>9</a:t>
            </a:r>
            <a:r>
              <a:rPr lang="ja-JP" altLang="en-US" sz="2600" dirty="0"/>
              <a:t>月  </a:t>
            </a:r>
            <a:r>
              <a:rPr lang="en-US" altLang="ja-JP" sz="2600" dirty="0"/>
              <a:t>3</a:t>
            </a:r>
            <a:r>
              <a:rPr lang="ja-JP" altLang="en-US" sz="2600" dirty="0"/>
              <a:t>日　</a:t>
            </a:r>
            <a:r>
              <a:rPr lang="en-US" altLang="ja-JP" sz="2600" dirty="0"/>
              <a:t>12</a:t>
            </a:r>
            <a:r>
              <a:rPr lang="ja-JP" altLang="en-US" sz="2600" dirty="0"/>
              <a:t>月  </a:t>
            </a:r>
            <a:r>
              <a:rPr lang="en-US" altLang="ja-JP" sz="2600" dirty="0"/>
              <a:t>3</a:t>
            </a:r>
            <a:r>
              <a:rPr lang="ja-JP" altLang="en-US" sz="2600" dirty="0"/>
              <a:t>日　</a:t>
            </a:r>
            <a:r>
              <a:rPr lang="en-US" altLang="ja-JP" sz="2600" dirty="0"/>
              <a:t>2024</a:t>
            </a:r>
            <a:r>
              <a:rPr lang="ja-JP" altLang="en-US" sz="2600" dirty="0"/>
              <a:t>年  </a:t>
            </a:r>
            <a:r>
              <a:rPr lang="en-US" altLang="ja-JP" sz="2600" dirty="0"/>
              <a:t>2</a:t>
            </a:r>
            <a:r>
              <a:rPr lang="ja-JP" altLang="en-US" sz="2600" dirty="0"/>
              <a:t>月</a:t>
            </a:r>
            <a:r>
              <a:rPr lang="en-US" altLang="ja-JP" sz="2600" dirty="0"/>
              <a:t>25</a:t>
            </a:r>
            <a:r>
              <a:rPr lang="ja-JP" altLang="en-US" sz="2600" dirty="0"/>
              <a:t>日</a:t>
            </a:r>
            <a:endParaRPr lang="en-US" altLang="ja-JP" sz="2600" dirty="0"/>
          </a:p>
        </p:txBody>
      </p:sp>
    </p:spTree>
    <p:extLst>
      <p:ext uri="{BB962C8B-B14F-4D97-AF65-F5344CB8AC3E}">
        <p14:creationId xmlns:p14="http://schemas.microsoft.com/office/powerpoint/2010/main" val="800469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91732" y="306333"/>
            <a:ext cx="9912879" cy="1280890"/>
          </a:xfrm>
        </p:spPr>
        <p:txBody>
          <a:bodyPr/>
          <a:lstStyle/>
          <a:p>
            <a:r>
              <a:rPr lang="ja-JP" altLang="en-US" dirty="0"/>
              <a:t>活動内容　１</a:t>
            </a:r>
            <a:endParaRPr kumimoji="1" lang="ja-JP" altLang="en-US" dirty="0"/>
          </a:p>
        </p:txBody>
      </p:sp>
      <p:sp>
        <p:nvSpPr>
          <p:cNvPr id="3" name="コンテンツ プレースホルダー 2"/>
          <p:cNvSpPr>
            <a:spLocks noGrp="1"/>
          </p:cNvSpPr>
          <p:nvPr>
            <p:ph idx="1"/>
          </p:nvPr>
        </p:nvSpPr>
        <p:spPr>
          <a:xfrm>
            <a:off x="1591733" y="1701799"/>
            <a:ext cx="9912879" cy="4919133"/>
          </a:xfrm>
        </p:spPr>
        <p:txBody>
          <a:bodyPr>
            <a:normAutofit fontScale="92500" lnSpcReduction="10000"/>
          </a:bodyPr>
          <a:lstStyle/>
          <a:p>
            <a:r>
              <a:rPr lang="ja-JP" altLang="en-US" sz="2800" dirty="0"/>
              <a:t>いじめ等重大事態に関する第三者委員会への委員の推薦</a:t>
            </a:r>
            <a:endParaRPr lang="en-US" altLang="ja-JP" sz="2800" dirty="0"/>
          </a:p>
          <a:p>
            <a:pPr lvl="1"/>
            <a:r>
              <a:rPr lang="en-US" altLang="ja-JP" sz="2600" dirty="0"/>
              <a:t>2023-24</a:t>
            </a:r>
            <a:r>
              <a:rPr lang="ja-JP" altLang="en-US" sz="2600" dirty="0"/>
              <a:t>年度　依頼</a:t>
            </a:r>
            <a:r>
              <a:rPr lang="en-US" altLang="ja-JP" sz="2600" dirty="0"/>
              <a:t>6</a:t>
            </a:r>
            <a:r>
              <a:rPr lang="ja-JP" altLang="en-US" sz="2600" dirty="0"/>
              <a:t>件</a:t>
            </a:r>
            <a:endParaRPr lang="en-US" altLang="ja-JP" sz="2600" dirty="0"/>
          </a:p>
          <a:p>
            <a:pPr marL="457200" lvl="1" indent="0">
              <a:buNone/>
            </a:pPr>
            <a:r>
              <a:rPr lang="ja-JP" altLang="en-US" sz="2600" dirty="0"/>
              <a:t>⇒推薦</a:t>
            </a:r>
            <a:r>
              <a:rPr lang="en-US" altLang="ja-JP" sz="2600" dirty="0"/>
              <a:t>2</a:t>
            </a:r>
            <a:r>
              <a:rPr lang="ja-JP" altLang="en-US" sz="2600" dirty="0"/>
              <a:t>件、取り下げ</a:t>
            </a:r>
            <a:r>
              <a:rPr lang="en-US" altLang="ja-JP" sz="2600" dirty="0"/>
              <a:t>1</a:t>
            </a:r>
            <a:r>
              <a:rPr lang="ja-JP" altLang="en-US" sz="2600" dirty="0"/>
              <a:t>件、対象外</a:t>
            </a:r>
            <a:r>
              <a:rPr lang="en-US" altLang="ja-JP" sz="2600" dirty="0"/>
              <a:t>3</a:t>
            </a:r>
            <a:r>
              <a:rPr lang="ja-JP" altLang="en-US" sz="2600" dirty="0"/>
              <a:t>件</a:t>
            </a:r>
            <a:endParaRPr lang="en-US" altLang="ja-JP" sz="2600" dirty="0"/>
          </a:p>
          <a:p>
            <a:pPr marL="457200" lvl="1" indent="0">
              <a:buNone/>
            </a:pPr>
            <a:endParaRPr lang="en-US" altLang="ja-JP" sz="2600" b="1" dirty="0"/>
          </a:p>
          <a:p>
            <a:pPr lvl="1"/>
            <a:r>
              <a:rPr lang="ja-JP" altLang="en-US" sz="2600" dirty="0"/>
              <a:t>第三者委員会委員に関する医師会員アンケートの実施</a:t>
            </a:r>
            <a:endParaRPr lang="en-US" altLang="ja-JP" sz="2600" b="1" u="sng" dirty="0">
              <a:solidFill>
                <a:srgbClr val="FF0000"/>
              </a:solidFill>
            </a:endParaRPr>
          </a:p>
          <a:p>
            <a:pPr lvl="2"/>
            <a:r>
              <a:rPr lang="en-US" altLang="ja-JP" sz="2400" dirty="0">
                <a:solidFill>
                  <a:schemeClr val="tx1"/>
                </a:solidFill>
              </a:rPr>
              <a:t>174</a:t>
            </a:r>
            <a:r>
              <a:rPr lang="ja-JP" altLang="en-US" sz="2400" dirty="0">
                <a:solidFill>
                  <a:schemeClr val="tx1"/>
                </a:solidFill>
              </a:rPr>
              <a:t>名回答</a:t>
            </a:r>
            <a:endParaRPr lang="en-US" altLang="ja-JP" sz="2400" dirty="0">
              <a:solidFill>
                <a:schemeClr val="tx1"/>
              </a:solidFill>
            </a:endParaRPr>
          </a:p>
          <a:p>
            <a:pPr lvl="2"/>
            <a:r>
              <a:rPr lang="ja-JP" altLang="en-US" sz="2400" dirty="0">
                <a:solidFill>
                  <a:schemeClr val="tx1"/>
                </a:solidFill>
              </a:rPr>
              <a:t>委員の経験がある会員は</a:t>
            </a:r>
            <a:r>
              <a:rPr lang="en-US" altLang="ja-JP" sz="2400" dirty="0">
                <a:solidFill>
                  <a:schemeClr val="tx1"/>
                </a:solidFill>
              </a:rPr>
              <a:t>37</a:t>
            </a:r>
            <a:r>
              <a:rPr lang="ja-JP" altLang="en-US" sz="2400" dirty="0">
                <a:solidFill>
                  <a:schemeClr val="tx1"/>
                </a:solidFill>
              </a:rPr>
              <a:t>名　</a:t>
            </a:r>
            <a:endParaRPr lang="en-US" altLang="ja-JP" sz="2400" dirty="0">
              <a:solidFill>
                <a:schemeClr val="tx1"/>
              </a:solidFill>
            </a:endParaRPr>
          </a:p>
          <a:p>
            <a:pPr marL="914400" lvl="2" indent="0">
              <a:buNone/>
            </a:pPr>
            <a:r>
              <a:rPr lang="ja-JP" altLang="en-US" sz="2400" dirty="0">
                <a:solidFill>
                  <a:schemeClr val="tx1"/>
                </a:solidFill>
              </a:rPr>
              <a:t>⇒　経験者向けアンケートの実施</a:t>
            </a:r>
            <a:endParaRPr lang="en-US" altLang="ja-JP" sz="2400" dirty="0">
              <a:solidFill>
                <a:schemeClr val="tx1"/>
              </a:solidFill>
            </a:endParaRPr>
          </a:p>
          <a:p>
            <a:pPr lvl="2"/>
            <a:r>
              <a:rPr lang="en-US" altLang="ja-JP" sz="2400" dirty="0">
                <a:solidFill>
                  <a:schemeClr val="tx1"/>
                </a:solidFill>
              </a:rPr>
              <a:t>129</a:t>
            </a:r>
            <a:r>
              <a:rPr lang="ja-JP" altLang="en-US" sz="2400" dirty="0">
                <a:solidFill>
                  <a:schemeClr val="tx1"/>
                </a:solidFill>
              </a:rPr>
              <a:t>名が委員推薦対象者名簿への登録を承認</a:t>
            </a:r>
            <a:endParaRPr lang="en-US" altLang="ja-JP" sz="2400" dirty="0">
              <a:solidFill>
                <a:schemeClr val="tx1"/>
              </a:solidFill>
            </a:endParaRPr>
          </a:p>
          <a:p>
            <a:pPr lvl="2"/>
            <a:endParaRPr lang="en-US" altLang="ja-JP" sz="2400" dirty="0">
              <a:solidFill>
                <a:schemeClr val="tx1"/>
              </a:solidFill>
            </a:endParaRPr>
          </a:p>
          <a:p>
            <a:pPr lvl="1"/>
            <a:r>
              <a:rPr lang="ja-JP" altLang="en-US" sz="2600" dirty="0">
                <a:solidFill>
                  <a:schemeClr val="tx1"/>
                </a:solidFill>
              </a:rPr>
              <a:t>第三者委員会委員向けマニュアルの作成（今年度中の完成）</a:t>
            </a:r>
            <a:endParaRPr lang="en-US" altLang="ja-JP" sz="2600" dirty="0">
              <a:solidFill>
                <a:schemeClr val="tx1"/>
              </a:solidFill>
            </a:endParaRPr>
          </a:p>
        </p:txBody>
      </p:sp>
    </p:spTree>
    <p:extLst>
      <p:ext uri="{BB962C8B-B14F-4D97-AF65-F5344CB8AC3E}">
        <p14:creationId xmlns:p14="http://schemas.microsoft.com/office/powerpoint/2010/main" val="1305247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91732" y="306333"/>
            <a:ext cx="9912879" cy="1280890"/>
          </a:xfrm>
        </p:spPr>
        <p:txBody>
          <a:bodyPr/>
          <a:lstStyle/>
          <a:p>
            <a:r>
              <a:rPr lang="ja-JP" altLang="en-US" dirty="0"/>
              <a:t>活動内容　２</a:t>
            </a:r>
            <a:endParaRPr kumimoji="1" lang="ja-JP" altLang="en-US" dirty="0"/>
          </a:p>
        </p:txBody>
      </p:sp>
      <p:sp>
        <p:nvSpPr>
          <p:cNvPr id="3" name="コンテンツ プレースホルダー 2"/>
          <p:cNvSpPr>
            <a:spLocks noGrp="1"/>
          </p:cNvSpPr>
          <p:nvPr>
            <p:ph idx="1"/>
          </p:nvPr>
        </p:nvSpPr>
        <p:spPr>
          <a:xfrm>
            <a:off x="1591733" y="1701799"/>
            <a:ext cx="9912879" cy="4919133"/>
          </a:xfrm>
        </p:spPr>
        <p:txBody>
          <a:bodyPr>
            <a:noAutofit/>
          </a:bodyPr>
          <a:lstStyle/>
          <a:p>
            <a:r>
              <a:rPr lang="ja-JP" altLang="en-US" sz="2800" dirty="0"/>
              <a:t>教育に関する委員会セミナー（</a:t>
            </a:r>
            <a:r>
              <a:rPr lang="en-US" altLang="ja-JP" sz="2800" dirty="0"/>
              <a:t>2023</a:t>
            </a:r>
            <a:r>
              <a:rPr lang="ja-JP" altLang="en-US" sz="2800" dirty="0"/>
              <a:t>年度総会）</a:t>
            </a:r>
            <a:endParaRPr lang="en-US" altLang="ja-JP" sz="2800" dirty="0"/>
          </a:p>
          <a:p>
            <a:pPr marL="0" indent="0">
              <a:buNone/>
            </a:pPr>
            <a:endParaRPr lang="en-US" altLang="ja-JP" sz="2600" dirty="0"/>
          </a:p>
          <a:p>
            <a:pPr marL="0" indent="0">
              <a:buNone/>
            </a:pPr>
            <a:r>
              <a:rPr lang="ja-JP" altLang="en-US" sz="2600" dirty="0"/>
              <a:t>「学校でのメンタルヘルスへのアプローチ～どう理解し、伝えるか～」</a:t>
            </a:r>
            <a:br>
              <a:rPr lang="ja-JP" altLang="en-US" sz="2600" dirty="0"/>
            </a:br>
            <a:br>
              <a:rPr lang="ja-JP" altLang="en-US" sz="2600" dirty="0"/>
            </a:br>
            <a:endParaRPr lang="en-US" altLang="ja-JP" sz="2800" b="1" u="sng" dirty="0">
              <a:solidFill>
                <a:srgbClr val="FF0000"/>
              </a:solidFill>
            </a:endParaRPr>
          </a:p>
        </p:txBody>
      </p:sp>
    </p:spTree>
    <p:extLst>
      <p:ext uri="{BB962C8B-B14F-4D97-AF65-F5344CB8AC3E}">
        <p14:creationId xmlns:p14="http://schemas.microsoft.com/office/powerpoint/2010/main" val="3039867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974BE6-A8FB-42F1-912B-5FA035CF1FC2}"/>
              </a:ext>
            </a:extLst>
          </p:cNvPr>
          <p:cNvSpPr>
            <a:spLocks noGrp="1"/>
          </p:cNvSpPr>
          <p:nvPr>
            <p:ph type="title"/>
          </p:nvPr>
        </p:nvSpPr>
        <p:spPr>
          <a:xfrm>
            <a:off x="1451579" y="431801"/>
            <a:ext cx="10099290" cy="1421954"/>
          </a:xfrm>
        </p:spPr>
        <p:txBody>
          <a:bodyPr>
            <a:normAutofit fontScale="90000"/>
          </a:bodyPr>
          <a:lstStyle/>
          <a:p>
            <a:r>
              <a:rPr kumimoji="1" lang="ja-JP" altLang="en-US" sz="3100" b="1" dirty="0"/>
              <a:t>　</a:t>
            </a:r>
            <a:r>
              <a:rPr lang="ja-JP" altLang="en-US" sz="3100" b="1" dirty="0">
                <a:solidFill>
                  <a:srgbClr val="FF0000"/>
                </a:solidFill>
              </a:rPr>
              <a:t>今年度</a:t>
            </a:r>
            <a:r>
              <a:rPr kumimoji="1" lang="ja-JP" altLang="en-US" sz="3100" b="1" dirty="0"/>
              <a:t>　教育に関する委員会セミナー</a:t>
            </a:r>
            <a:br>
              <a:rPr kumimoji="1" lang="en-US" altLang="ja-JP" sz="3100" dirty="0"/>
            </a:br>
            <a:r>
              <a:rPr lang="ja-JP" altLang="en-US" sz="3100" b="1" dirty="0"/>
              <a:t>「いじめ等重大事態における第三者委員会の現状を考える」</a:t>
            </a:r>
            <a:endParaRPr kumimoji="1" lang="ja-JP" altLang="en-US" sz="2700" b="1" dirty="0"/>
          </a:p>
        </p:txBody>
      </p:sp>
      <p:sp>
        <p:nvSpPr>
          <p:cNvPr id="3" name="コンテンツ プレースホルダー 2">
            <a:extLst>
              <a:ext uri="{FF2B5EF4-FFF2-40B4-BE49-F238E27FC236}">
                <a16:creationId xmlns:a16="http://schemas.microsoft.com/office/drawing/2014/main" id="{8DE8F341-9988-496B-BBD3-D4403CBCBC6C}"/>
              </a:ext>
            </a:extLst>
          </p:cNvPr>
          <p:cNvSpPr>
            <a:spLocks noGrp="1"/>
          </p:cNvSpPr>
          <p:nvPr>
            <p:ph idx="1"/>
          </p:nvPr>
        </p:nvSpPr>
        <p:spPr>
          <a:xfrm>
            <a:off x="1451579" y="2015731"/>
            <a:ext cx="10528218" cy="4562050"/>
          </a:xfrm>
        </p:spPr>
        <p:txBody>
          <a:bodyPr>
            <a:normAutofit fontScale="62500" lnSpcReduction="20000"/>
          </a:bodyPr>
          <a:lstStyle/>
          <a:p>
            <a:pPr marL="0" indent="0">
              <a:buNone/>
            </a:pPr>
            <a:r>
              <a:rPr lang="en-US" altLang="ja-JP" sz="3400" b="1" dirty="0"/>
              <a:t>10</a:t>
            </a:r>
            <a:r>
              <a:rPr lang="ja-JP" altLang="en-US" sz="3400" b="1" dirty="0"/>
              <a:t>月</a:t>
            </a:r>
            <a:r>
              <a:rPr lang="en-US" altLang="ja-JP" sz="3400" b="1" dirty="0"/>
              <a:t>19</a:t>
            </a:r>
            <a:r>
              <a:rPr lang="ja-JP" altLang="en-US" sz="3400" b="1" dirty="0"/>
              <a:t>日（土）</a:t>
            </a:r>
            <a:r>
              <a:rPr lang="en-US" altLang="ja-JP" sz="3400" b="1" dirty="0"/>
              <a:t>8:50-10:50</a:t>
            </a:r>
            <a:r>
              <a:rPr lang="ja-JP" altLang="en-US" sz="3400" b="1" dirty="0"/>
              <a:t>　</a:t>
            </a:r>
            <a:r>
              <a:rPr lang="en-US" altLang="ja-JP" sz="3400" b="1" dirty="0"/>
              <a:t>C</a:t>
            </a:r>
            <a:r>
              <a:rPr lang="ja-JP" altLang="en-US" sz="3400" b="1" dirty="0"/>
              <a:t>会場</a:t>
            </a:r>
            <a:endParaRPr lang="en-US" altLang="ja-JP" sz="3400" b="1" dirty="0"/>
          </a:p>
          <a:p>
            <a:pPr marL="0" indent="0">
              <a:buNone/>
            </a:pPr>
            <a:r>
              <a:rPr lang="ja-JP" altLang="en-US" sz="2600" dirty="0"/>
              <a:t>司会：清田　晁生（社会福祉法人別府発達医療センター大分療育センター）</a:t>
            </a:r>
          </a:p>
          <a:p>
            <a:pPr marL="0" indent="0">
              <a:buNone/>
            </a:pPr>
            <a:r>
              <a:rPr lang="ja-JP" altLang="en-US" sz="2600" dirty="0"/>
              <a:t>　　　野邑　健二（名古屋大学心の発達支援研究実践センター）</a:t>
            </a:r>
            <a:endParaRPr lang="en-US" altLang="ja-JP" sz="2600" dirty="0"/>
          </a:p>
          <a:p>
            <a:pPr marL="0" indent="0">
              <a:buNone/>
            </a:pPr>
            <a:endParaRPr lang="ja-JP" altLang="en-US" sz="2100" dirty="0"/>
          </a:p>
          <a:p>
            <a:pPr marL="0" indent="0">
              <a:buNone/>
            </a:pPr>
            <a:r>
              <a:rPr lang="ja-JP" altLang="en-US" sz="2800" b="1" dirty="0"/>
              <a:t>第三者委員会における本学会会員のアンケート調査の報告</a:t>
            </a:r>
          </a:p>
          <a:p>
            <a:pPr marL="0" indent="0">
              <a:buNone/>
            </a:pPr>
            <a:r>
              <a:rPr lang="ja-JP" altLang="en-US" sz="2800" dirty="0"/>
              <a:t>　長倉いのり（京都市児童福祉センター診療所）</a:t>
            </a:r>
          </a:p>
          <a:p>
            <a:pPr marL="0" indent="0">
              <a:buNone/>
            </a:pPr>
            <a:r>
              <a:rPr lang="ja-JP" altLang="en-US" sz="2800" b="1" dirty="0"/>
              <a:t>被害者主観に偏りすぎた法律によって、学校は大混乱に陥っていて、子どもの成長も歪みつつある</a:t>
            </a:r>
            <a:endParaRPr lang="en-US" altLang="ja-JP" sz="2800" b="1" dirty="0"/>
          </a:p>
          <a:p>
            <a:pPr marL="0" indent="0">
              <a:buNone/>
            </a:pPr>
            <a:r>
              <a:rPr lang="ja-JP" altLang="en-US" sz="2800" b="1" dirty="0"/>
              <a:t>～いじめの予防も発見も再発防止も完璧にできる超人教師はどこにもいない</a:t>
            </a:r>
            <a:endParaRPr lang="en-US" altLang="ja-JP" sz="2800" b="1" dirty="0"/>
          </a:p>
          <a:p>
            <a:pPr marL="0" indent="0">
              <a:buNone/>
            </a:pPr>
            <a:r>
              <a:rPr lang="ja-JP" altLang="en-US" sz="2800" dirty="0">
                <a:latin typeface="+mn-ea"/>
              </a:rPr>
              <a:t>　小野田正利（大阪大学）</a:t>
            </a:r>
            <a:endParaRPr lang="en-US" altLang="ja-JP" sz="2800" b="1" dirty="0">
              <a:latin typeface="+mn-ea"/>
            </a:endParaRPr>
          </a:p>
          <a:p>
            <a:pPr marL="0" indent="0">
              <a:buNone/>
            </a:pPr>
            <a:r>
              <a:rPr lang="ja-JP" altLang="en-US" sz="2800" b="1" dirty="0"/>
              <a:t>第三者委員会の現状と問題点</a:t>
            </a:r>
            <a:endParaRPr lang="en-US" altLang="ja-JP" sz="2800" b="1" dirty="0"/>
          </a:p>
          <a:p>
            <a:pPr marL="0" indent="0">
              <a:buNone/>
            </a:pPr>
            <a:r>
              <a:rPr lang="ja-JP" altLang="en-US" sz="2800" dirty="0"/>
              <a:t>　曽我智史（尼崎駅前法律事務所）</a:t>
            </a:r>
            <a:endParaRPr lang="en-US" altLang="ja-JP" sz="2800" b="1" dirty="0"/>
          </a:p>
          <a:p>
            <a:pPr marL="0" indent="0">
              <a:buNone/>
            </a:pPr>
            <a:r>
              <a:rPr lang="ja-JP" altLang="en-US" sz="2800" b="1" dirty="0"/>
              <a:t>文科省の「重大事態」の調査指針改定について</a:t>
            </a:r>
          </a:p>
          <a:p>
            <a:pPr marL="0" indent="0">
              <a:buNone/>
            </a:pPr>
            <a:r>
              <a:rPr lang="ja-JP" altLang="en-US" sz="2800" dirty="0"/>
              <a:t>　池田真信（文部科学省　初等中等教育局　児童生徒課　生徒指導調査官）</a:t>
            </a:r>
          </a:p>
        </p:txBody>
      </p:sp>
    </p:spTree>
    <p:extLst>
      <p:ext uri="{BB962C8B-B14F-4D97-AF65-F5344CB8AC3E}">
        <p14:creationId xmlns:p14="http://schemas.microsoft.com/office/powerpoint/2010/main" val="2781766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BC639C-1E55-0E0C-586C-5C860A80D781}"/>
              </a:ext>
            </a:extLst>
          </p:cNvPr>
          <p:cNvSpPr>
            <a:spLocks noGrp="1"/>
          </p:cNvSpPr>
          <p:nvPr>
            <p:ph type="ctrTitle"/>
          </p:nvPr>
        </p:nvSpPr>
        <p:spPr/>
        <p:txBody>
          <a:bodyPr>
            <a:normAutofit fontScale="90000"/>
          </a:bodyPr>
          <a:lstStyle/>
          <a:p>
            <a:br>
              <a:rPr kumimoji="1" lang="en-US" altLang="ja-JP" dirty="0">
                <a:latin typeface="ＭＳ Ｐゴシック" panose="020B0600070205080204" pitchFamily="50" charset="-128"/>
                <a:ea typeface="ＭＳ Ｐゴシック" panose="020B0600070205080204" pitchFamily="50" charset="-128"/>
              </a:rPr>
            </a:br>
            <a:r>
              <a:rPr kumimoji="1" lang="ja-JP" altLang="en-US" dirty="0">
                <a:latin typeface="ＭＳ Ｐゴシック" panose="020B0600070205080204" pitchFamily="50" charset="-128"/>
                <a:ea typeface="ＭＳ Ｐゴシック" panose="020B0600070205080204" pitchFamily="50" charset="-128"/>
              </a:rPr>
              <a:t>倫理委員会</a:t>
            </a:r>
            <a:br>
              <a:rPr kumimoji="1" lang="en-US" altLang="ja-JP" dirty="0">
                <a:latin typeface="ＭＳ Ｐゴシック" panose="020B0600070205080204" pitchFamily="50" charset="-128"/>
                <a:ea typeface="ＭＳ Ｐゴシック" panose="020B0600070205080204" pitchFamily="50" charset="-128"/>
              </a:rPr>
            </a:b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字幕 2">
            <a:extLst>
              <a:ext uri="{FF2B5EF4-FFF2-40B4-BE49-F238E27FC236}">
                <a16:creationId xmlns:a16="http://schemas.microsoft.com/office/drawing/2014/main" id="{CF0866CD-01A6-9360-1506-927C2DB0387D}"/>
              </a:ext>
            </a:extLst>
          </p:cNvPr>
          <p:cNvSpPr>
            <a:spLocks noGrp="1"/>
          </p:cNvSpPr>
          <p:nvPr>
            <p:ph type="subTitle" idx="1"/>
          </p:nvPr>
        </p:nvSpPr>
        <p:spPr/>
        <p:txBody>
          <a:bodyPr>
            <a:normAutofit/>
          </a:bodyPr>
          <a:lstStyle/>
          <a:p>
            <a:r>
              <a:rPr kumimoji="1" lang="ja-JP" altLang="en-US" sz="4800" dirty="0">
                <a:latin typeface="ＭＳ Ｐゴシック" panose="020B0600070205080204" pitchFamily="50" charset="-128"/>
                <a:ea typeface="ＭＳ Ｐゴシック" panose="020B0600070205080204" pitchFamily="50" charset="-128"/>
              </a:rPr>
              <a:t>愛媛総会</a:t>
            </a:r>
          </a:p>
        </p:txBody>
      </p:sp>
    </p:spTree>
    <p:extLst>
      <p:ext uri="{BB962C8B-B14F-4D97-AF65-F5344CB8AC3E}">
        <p14:creationId xmlns:p14="http://schemas.microsoft.com/office/powerpoint/2010/main" val="2046942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74BDD5-2332-B098-8A86-6C827F93DD90}"/>
              </a:ext>
            </a:extLst>
          </p:cNvPr>
          <p:cNvSpPr>
            <a:spLocks noGrp="1"/>
          </p:cNvSpPr>
          <p:nvPr>
            <p:ph type="title"/>
          </p:nvPr>
        </p:nvSpPr>
        <p:spPr/>
        <p:txBody>
          <a:bodyPr>
            <a:normAutofit/>
          </a:bodyPr>
          <a:lstStyle/>
          <a:p>
            <a:r>
              <a:rPr kumimoji="1" lang="ja-JP" altLang="en-US" sz="4000" dirty="0">
                <a:latin typeface="ＭＳ Ｐゴシック" panose="020B0600070205080204" pitchFamily="50" charset="-128"/>
                <a:ea typeface="ＭＳ Ｐゴシック" panose="020B0600070205080204" pitchFamily="50" charset="-128"/>
              </a:rPr>
              <a:t>委員構成</a:t>
            </a:r>
          </a:p>
        </p:txBody>
      </p:sp>
      <p:sp>
        <p:nvSpPr>
          <p:cNvPr id="3" name="コンテンツ プレースホルダー 2">
            <a:extLst>
              <a:ext uri="{FF2B5EF4-FFF2-40B4-BE49-F238E27FC236}">
                <a16:creationId xmlns:a16="http://schemas.microsoft.com/office/drawing/2014/main" id="{0509CAE0-4560-1933-AE5F-001271A3B00E}"/>
              </a:ext>
            </a:extLst>
          </p:cNvPr>
          <p:cNvSpPr>
            <a:spLocks noGrp="1"/>
          </p:cNvSpPr>
          <p:nvPr>
            <p:ph idx="1"/>
          </p:nvPr>
        </p:nvSpPr>
        <p:spPr/>
        <p:txBody>
          <a:bodyPr>
            <a:normAutofit/>
          </a:bodyPr>
          <a:lstStyle/>
          <a:p>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安保千秋</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生地新</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太田順一郎</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尾崎仁</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rPr>
              <a:t>河野美帆　</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木村一優（</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委員長</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庄紀子</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高橋秀俊</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田中究</a:t>
            </a:r>
            <a:r>
              <a:rPr lang="ja-JP" altLang="en-US" dirty="0">
                <a:solidFill>
                  <a:srgbClr val="000000"/>
                </a:solidFill>
                <a:latin typeface="ＭＳ Ｐゴシック" panose="020B0600070205080204" pitchFamily="50" charset="-128"/>
                <a:ea typeface="ＭＳ Ｐゴシック" panose="020B0600070205080204" pitchFamily="50" charset="-128"/>
              </a:rPr>
              <a:t>　</a:t>
            </a:r>
            <a:r>
              <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rPr>
              <a:t>辻井農亜（担当理事）</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中土井芳弘</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中西大介</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羽間京子</a:t>
            </a:r>
            <a:r>
              <a:rPr lang="ja-JP" altLang="en-US" dirty="0">
                <a:solidFill>
                  <a:srgbClr val="000000"/>
                </a:solidFill>
                <a:latin typeface="ＭＳ Ｐゴシック" panose="020B0600070205080204" pitchFamily="50" charset="-128"/>
                <a:ea typeface="ＭＳ Ｐゴシック" panose="020B0600070205080204" pitchFamily="50" charset="-128"/>
              </a:rPr>
              <a:t>　</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森本芳郎</a:t>
            </a:r>
            <a:endParaRPr lang="en-US" altLang="zh-TW" b="0" i="0" u="none" strike="noStrike" dirty="0">
              <a:solidFill>
                <a:srgbClr val="000000"/>
              </a:solidFill>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2031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6D0262-1E9E-FF69-5CF5-80F30C98830E}"/>
              </a:ext>
            </a:extLst>
          </p:cNvPr>
          <p:cNvSpPr>
            <a:spLocks noGrp="1"/>
          </p:cNvSpPr>
          <p:nvPr>
            <p:ph type="title"/>
          </p:nvPr>
        </p:nvSpPr>
        <p:spPr/>
        <p:txBody>
          <a:bodyPr>
            <a:normAutofit/>
          </a:bodyPr>
          <a:lstStyle/>
          <a:p>
            <a:pPr rtl="0">
              <a:spcBef>
                <a:spcPts val="0"/>
              </a:spcBef>
              <a:spcAft>
                <a:spcPts val="0"/>
              </a:spcAft>
            </a:pPr>
            <a:r>
              <a:rPr lang="ja-JP" altLang="en-US" b="0" i="0" u="none" strike="noStrike" dirty="0">
                <a:solidFill>
                  <a:srgbClr val="000000"/>
                </a:solidFill>
                <a:effectLst/>
                <a:latin typeface="ＭＳ Ｐゴシック"/>
                <a:ea typeface="ＭＳ Ｐゴシック"/>
              </a:rPr>
              <a:t>開催日</a:t>
            </a:r>
            <a:r>
              <a:rPr lang="ja-JP" altLang="en-US" i="0" u="none" strike="noStrike" dirty="0">
                <a:solidFill>
                  <a:srgbClr val="000000"/>
                </a:solidFill>
                <a:latin typeface="ＭＳ Ｐゴシック"/>
                <a:ea typeface="ＭＳ Ｐゴシック"/>
              </a:rPr>
              <a:t>（</a:t>
            </a:r>
            <a:r>
              <a:rPr lang="en-US" altLang="ja-JP" dirty="0">
                <a:solidFill>
                  <a:srgbClr val="000000"/>
                </a:solidFill>
                <a:latin typeface="ＭＳ Ｐゴシック"/>
                <a:ea typeface="ＭＳ Ｐゴシック"/>
              </a:rPr>
              <a:t>2023</a:t>
            </a:r>
            <a:r>
              <a:rPr lang="ja-JP" altLang="en-US" i="0" u="none" strike="noStrike" dirty="0">
                <a:solidFill>
                  <a:srgbClr val="000000"/>
                </a:solidFill>
                <a:latin typeface="ＭＳ Ｐゴシック"/>
                <a:ea typeface="ＭＳ Ｐゴシック"/>
              </a:rPr>
              <a:t>年度 </a:t>
            </a:r>
            <a:r>
              <a:rPr lang="en-US" altLang="ja-JP" i="0" u="none" strike="noStrike" dirty="0">
                <a:solidFill>
                  <a:srgbClr val="000000"/>
                </a:solidFill>
                <a:latin typeface="ＭＳ Ｐゴシック"/>
                <a:ea typeface="ＭＳ Ｐゴシック"/>
              </a:rPr>
              <a:t>2024</a:t>
            </a:r>
            <a:r>
              <a:rPr lang="ja-JP" altLang="en-US" i="0" u="none" strike="noStrike" dirty="0">
                <a:solidFill>
                  <a:srgbClr val="000000"/>
                </a:solidFill>
                <a:latin typeface="ＭＳ Ｐゴシック"/>
                <a:ea typeface="ＭＳ Ｐゴシック"/>
              </a:rPr>
              <a:t>年度）</a:t>
            </a:r>
            <a:endParaRPr kumimoji="1" lang="ja-JP" altLang="en-US" dirty="0">
              <a:latin typeface="ＭＳ Ｐゴシック"/>
              <a:ea typeface="ＭＳ Ｐゴシック"/>
            </a:endParaRPr>
          </a:p>
        </p:txBody>
      </p:sp>
      <p:sp>
        <p:nvSpPr>
          <p:cNvPr id="3" name="コンテンツ プレースホルダー 2">
            <a:extLst>
              <a:ext uri="{FF2B5EF4-FFF2-40B4-BE49-F238E27FC236}">
                <a16:creationId xmlns:a16="http://schemas.microsoft.com/office/drawing/2014/main" id="{FF0F1CA4-7AD4-FF26-7B74-126647047A80}"/>
              </a:ext>
            </a:extLst>
          </p:cNvPr>
          <p:cNvSpPr>
            <a:spLocks noGrp="1"/>
          </p:cNvSpPr>
          <p:nvPr>
            <p:ph idx="1"/>
          </p:nvPr>
        </p:nvSpPr>
        <p:spPr/>
        <p:txBody>
          <a:bodyPr vert="horz" lIns="91440" tIns="45720" rIns="91440" bIns="45720" rtlCol="0" anchor="t">
            <a:normAutofit/>
          </a:bodyPr>
          <a:lstStyle/>
          <a:p>
            <a:pPr rtl="0">
              <a:spcBef>
                <a:spcPts val="0"/>
              </a:spcBef>
              <a:spcAft>
                <a:spcPts val="0"/>
              </a:spcAft>
            </a:pPr>
            <a:r>
              <a:rPr lang="en-US" altLang="ja-JP" sz="3200" dirty="0">
                <a:solidFill>
                  <a:srgbClr val="000000"/>
                </a:solidFill>
                <a:latin typeface="ＭＳ Ｐゴシック"/>
                <a:ea typeface="ＭＳ Ｐゴシック"/>
              </a:rPr>
              <a:t>2023</a:t>
            </a:r>
            <a:r>
              <a:rPr lang="ja-JP" altLang="en-US" sz="3200" b="0" i="0" u="none" strike="noStrike" dirty="0">
                <a:solidFill>
                  <a:srgbClr val="000000"/>
                </a:solidFill>
                <a:effectLst/>
                <a:latin typeface="ＭＳ Ｐゴシック"/>
                <a:ea typeface="ＭＳ Ｐゴシック"/>
              </a:rPr>
              <a:t>年</a:t>
            </a:r>
            <a:r>
              <a:rPr lang="en-US" altLang="ja-JP" sz="3200" b="0" i="0" u="none" strike="noStrike" dirty="0">
                <a:solidFill>
                  <a:srgbClr val="000000"/>
                </a:solidFill>
                <a:effectLst/>
                <a:latin typeface="ＭＳ Ｐゴシック"/>
                <a:ea typeface="ＭＳ Ｐゴシック"/>
              </a:rPr>
              <a:t>4</a:t>
            </a:r>
            <a:r>
              <a:rPr lang="ja-JP" altLang="en-US" sz="3200" b="0" i="0" u="none" strike="noStrike" dirty="0">
                <a:solidFill>
                  <a:srgbClr val="000000"/>
                </a:solidFill>
                <a:effectLst/>
                <a:latin typeface="ＭＳ Ｐゴシック"/>
                <a:ea typeface="ＭＳ Ｐゴシック"/>
              </a:rPr>
              <a:t>月</a:t>
            </a:r>
            <a:r>
              <a:rPr lang="en-US" altLang="ja-JP" sz="3200" dirty="0">
                <a:solidFill>
                  <a:srgbClr val="000000"/>
                </a:solidFill>
                <a:latin typeface="ＭＳ Ｐゴシック"/>
                <a:ea typeface="ＭＳ Ｐゴシック"/>
              </a:rPr>
              <a:t>2</a:t>
            </a:r>
            <a:r>
              <a:rPr lang="ja-JP" altLang="en-US" sz="3200" b="0" i="0" u="none" strike="noStrike" dirty="0">
                <a:solidFill>
                  <a:srgbClr val="000000"/>
                </a:solidFill>
                <a:effectLst/>
                <a:latin typeface="ＭＳ Ｐゴシック"/>
                <a:ea typeface="ＭＳ Ｐゴシック"/>
              </a:rPr>
              <a:t>日　</a:t>
            </a:r>
            <a:r>
              <a:rPr lang="en-US" altLang="ja-JP" sz="3200" b="0" i="0" u="none" strike="noStrike" dirty="0">
                <a:solidFill>
                  <a:srgbClr val="000000"/>
                </a:solidFill>
                <a:effectLst/>
                <a:latin typeface="ＭＳ Ｐゴシック"/>
                <a:ea typeface="ＭＳ Ｐゴシック"/>
              </a:rPr>
              <a:t>6</a:t>
            </a:r>
            <a:r>
              <a:rPr lang="ja-JP" altLang="en-US" sz="3200" b="0" i="0" u="none" strike="noStrike" dirty="0">
                <a:solidFill>
                  <a:srgbClr val="000000"/>
                </a:solidFill>
                <a:effectLst/>
                <a:latin typeface="ＭＳ Ｐゴシック"/>
                <a:ea typeface="ＭＳ Ｐゴシック"/>
              </a:rPr>
              <a:t>月</a:t>
            </a:r>
            <a:r>
              <a:rPr lang="en-US" altLang="ja-JP" sz="3200" dirty="0">
                <a:solidFill>
                  <a:srgbClr val="000000"/>
                </a:solidFill>
                <a:latin typeface="ＭＳ Ｐゴシック"/>
                <a:ea typeface="ＭＳ Ｐゴシック"/>
              </a:rPr>
              <a:t>18</a:t>
            </a:r>
            <a:r>
              <a:rPr lang="ja-JP" altLang="en-US" sz="3200" b="0" i="0" u="none" strike="noStrike" dirty="0">
                <a:solidFill>
                  <a:srgbClr val="000000"/>
                </a:solidFill>
                <a:effectLst/>
                <a:latin typeface="ＭＳ Ｐゴシック"/>
                <a:ea typeface="ＭＳ Ｐゴシック"/>
              </a:rPr>
              <a:t>日　</a:t>
            </a:r>
            <a:r>
              <a:rPr lang="en-US" altLang="ja-JP" sz="3200" b="0" i="0" u="none" strike="noStrike" dirty="0">
                <a:solidFill>
                  <a:srgbClr val="000000"/>
                </a:solidFill>
                <a:effectLst/>
                <a:latin typeface="ＭＳ Ｐゴシック"/>
                <a:ea typeface="ＭＳ Ｐゴシック"/>
              </a:rPr>
              <a:t>9</a:t>
            </a:r>
            <a:r>
              <a:rPr lang="ja-JP" altLang="en-US" sz="3200" b="0" i="0" u="none" strike="noStrike" dirty="0">
                <a:solidFill>
                  <a:srgbClr val="000000"/>
                </a:solidFill>
                <a:effectLst/>
                <a:latin typeface="ＭＳ Ｐゴシック"/>
                <a:ea typeface="ＭＳ Ｐゴシック"/>
              </a:rPr>
              <a:t>月</a:t>
            </a:r>
            <a:r>
              <a:rPr lang="en-US" altLang="ja-JP" sz="3200" dirty="0">
                <a:solidFill>
                  <a:srgbClr val="000000"/>
                </a:solidFill>
                <a:latin typeface="ＭＳ Ｐゴシック"/>
                <a:ea typeface="ＭＳ Ｐゴシック"/>
              </a:rPr>
              <a:t>9</a:t>
            </a:r>
            <a:r>
              <a:rPr lang="ja-JP" altLang="en-US" sz="3200" b="0" i="0" u="none" strike="noStrike" dirty="0">
                <a:solidFill>
                  <a:srgbClr val="000000"/>
                </a:solidFill>
                <a:effectLst/>
                <a:latin typeface="ＭＳ Ｐゴシック"/>
                <a:ea typeface="ＭＳ Ｐゴシック"/>
              </a:rPr>
              <a:t>日　</a:t>
            </a:r>
            <a:r>
              <a:rPr lang="en-US" altLang="ja-JP" sz="3200" dirty="0">
                <a:solidFill>
                  <a:srgbClr val="000000"/>
                </a:solidFill>
                <a:latin typeface="ＭＳ Ｐゴシック"/>
                <a:ea typeface="ＭＳ Ｐゴシック"/>
              </a:rPr>
              <a:t>11</a:t>
            </a:r>
            <a:r>
              <a:rPr lang="ja-JP" altLang="en-US" sz="3200" b="0" i="0" u="none" strike="noStrike" dirty="0">
                <a:solidFill>
                  <a:srgbClr val="000000"/>
                </a:solidFill>
                <a:effectLst/>
                <a:latin typeface="ＭＳ Ｐゴシック"/>
                <a:ea typeface="ＭＳ Ｐゴシック"/>
              </a:rPr>
              <a:t>月</a:t>
            </a:r>
            <a:r>
              <a:rPr lang="en-US" altLang="ja-JP" sz="3200" dirty="0">
                <a:solidFill>
                  <a:srgbClr val="000000"/>
                </a:solidFill>
                <a:latin typeface="ＭＳ Ｐゴシック"/>
                <a:ea typeface="ＭＳ Ｐゴシック"/>
              </a:rPr>
              <a:t>19</a:t>
            </a:r>
            <a:r>
              <a:rPr lang="ja-JP" altLang="en-US" sz="3200" b="0" i="0" u="none" strike="noStrike" dirty="0">
                <a:solidFill>
                  <a:srgbClr val="000000"/>
                </a:solidFill>
                <a:effectLst/>
                <a:latin typeface="ＭＳ Ｐゴシック"/>
                <a:ea typeface="ＭＳ Ｐゴシック"/>
              </a:rPr>
              <a:t>日</a:t>
            </a:r>
            <a:endParaRPr lang="ja-JP" altLang="en-US" sz="3200" b="0" dirty="0">
              <a:effectLst/>
              <a:latin typeface="ＭＳ Ｐゴシック"/>
              <a:ea typeface="ＭＳ Ｐゴシック"/>
            </a:endParaRPr>
          </a:p>
          <a:p>
            <a:pPr rtl="0">
              <a:spcBef>
                <a:spcPts val="0"/>
              </a:spcBef>
              <a:spcAft>
                <a:spcPts val="0"/>
              </a:spcAft>
            </a:pPr>
            <a:r>
              <a:rPr lang="en-US" altLang="ja-JP" sz="3200" b="0" i="0" u="none" strike="noStrike">
                <a:solidFill>
                  <a:srgbClr val="000000"/>
                </a:solidFill>
                <a:effectLst/>
                <a:latin typeface="ＭＳ Ｐゴシック"/>
                <a:ea typeface="ＭＳ Ｐゴシック"/>
              </a:rPr>
              <a:t>2024</a:t>
            </a:r>
            <a:r>
              <a:rPr lang="ja-JP" altLang="en-US" sz="3200" b="0" i="0" u="none" strike="noStrike">
                <a:solidFill>
                  <a:srgbClr val="000000"/>
                </a:solidFill>
                <a:effectLst/>
                <a:latin typeface="ＭＳ Ｐゴシック"/>
                <a:ea typeface="ＭＳ Ｐゴシック"/>
              </a:rPr>
              <a:t>年</a:t>
            </a:r>
            <a:r>
              <a:rPr lang="en-US" altLang="ja-JP" sz="3200" b="0" i="0" u="none" strike="noStrike" dirty="0">
                <a:solidFill>
                  <a:srgbClr val="000000"/>
                </a:solidFill>
                <a:effectLst/>
                <a:latin typeface="ＭＳ Ｐゴシック"/>
                <a:ea typeface="ＭＳ Ｐゴシック"/>
              </a:rPr>
              <a:t>1</a:t>
            </a:r>
            <a:r>
              <a:rPr lang="ja-JP" altLang="en-US" sz="3200" b="0" i="0" u="none" strike="noStrike" dirty="0">
                <a:solidFill>
                  <a:srgbClr val="000000"/>
                </a:solidFill>
                <a:effectLst/>
                <a:latin typeface="ＭＳ Ｐゴシック"/>
                <a:ea typeface="ＭＳ Ｐゴシック"/>
              </a:rPr>
              <a:t>月</a:t>
            </a:r>
            <a:r>
              <a:rPr lang="ja-JP" altLang="en-US" sz="3200" dirty="0">
                <a:solidFill>
                  <a:srgbClr val="000000"/>
                </a:solidFill>
                <a:latin typeface="ＭＳ Ｐゴシック"/>
                <a:ea typeface="ＭＳ Ｐゴシック"/>
              </a:rPr>
              <a:t>2</a:t>
            </a:r>
            <a:r>
              <a:rPr lang="en-US" altLang="ja-JP" sz="3200" dirty="0">
                <a:solidFill>
                  <a:srgbClr val="000000"/>
                </a:solidFill>
                <a:latin typeface="ＭＳ Ｐゴシック"/>
                <a:ea typeface="ＭＳ Ｐゴシック"/>
              </a:rPr>
              <a:t>1</a:t>
            </a:r>
            <a:r>
              <a:rPr lang="ja-JP" altLang="en-US" sz="3200" b="0" i="0" u="none" strike="noStrike" dirty="0">
                <a:solidFill>
                  <a:srgbClr val="000000"/>
                </a:solidFill>
                <a:effectLst/>
                <a:latin typeface="ＭＳ Ｐゴシック"/>
                <a:ea typeface="ＭＳ Ｐゴシック"/>
              </a:rPr>
              <a:t>日 </a:t>
            </a:r>
            <a:r>
              <a:rPr lang="en-US" altLang="ja-JP" sz="3200" b="0" i="0" u="none" strike="noStrike" dirty="0">
                <a:solidFill>
                  <a:srgbClr val="000000"/>
                </a:solidFill>
                <a:effectLst/>
                <a:latin typeface="ＭＳ Ｐゴシック"/>
                <a:ea typeface="ＭＳ Ｐゴシック"/>
              </a:rPr>
              <a:t>3</a:t>
            </a:r>
            <a:r>
              <a:rPr lang="ja-JP" altLang="en-US" sz="3200" b="0" i="0" u="none" strike="noStrike" dirty="0">
                <a:solidFill>
                  <a:srgbClr val="000000"/>
                </a:solidFill>
                <a:effectLst/>
                <a:latin typeface="ＭＳ Ｐゴシック"/>
                <a:ea typeface="ＭＳ Ｐゴシック"/>
              </a:rPr>
              <a:t>月</a:t>
            </a:r>
            <a:r>
              <a:rPr lang="en-US" altLang="ja-JP" sz="3200" dirty="0">
                <a:solidFill>
                  <a:srgbClr val="000000"/>
                </a:solidFill>
                <a:latin typeface="ＭＳ Ｐゴシック"/>
                <a:ea typeface="ＭＳ Ｐゴシック"/>
              </a:rPr>
              <a:t>3</a:t>
            </a:r>
            <a:r>
              <a:rPr lang="ja-JP" altLang="en-US" sz="3200" b="0" i="0" u="none" strike="noStrike" dirty="0">
                <a:solidFill>
                  <a:srgbClr val="000000"/>
                </a:solidFill>
                <a:effectLst/>
                <a:latin typeface="ＭＳ Ｐゴシック"/>
                <a:ea typeface="ＭＳ Ｐゴシック"/>
              </a:rPr>
              <a:t>日</a:t>
            </a:r>
            <a:endParaRPr lang="en-US" altLang="ja-JP" sz="3200" b="0" i="0" u="none" strike="noStrike" dirty="0">
              <a:solidFill>
                <a:srgbClr val="000000"/>
              </a:solidFill>
              <a:effectLst/>
              <a:latin typeface="ＭＳ Ｐゴシック"/>
              <a:ea typeface="ＭＳ Ｐゴシック"/>
            </a:endParaRPr>
          </a:p>
          <a:p>
            <a:pPr marL="0" indent="0" rtl="0">
              <a:spcBef>
                <a:spcPts val="0"/>
              </a:spcBef>
              <a:spcAft>
                <a:spcPts val="0"/>
              </a:spcAft>
              <a:buNone/>
            </a:pPr>
            <a:endParaRPr lang="en-US" altLang="ja-JP" sz="3200" dirty="0">
              <a:solidFill>
                <a:srgbClr val="000000"/>
              </a:solidFill>
              <a:latin typeface="ＭＳ Ｐゴシック" panose="020B0600070205080204" pitchFamily="50" charset="-128"/>
              <a:ea typeface="ＭＳ Ｐゴシック" panose="020B0600070205080204" pitchFamily="50" charset="-128"/>
            </a:endParaRPr>
          </a:p>
          <a:p>
            <a:pPr>
              <a:spcBef>
                <a:spcPts val="0"/>
              </a:spcBef>
            </a:pPr>
            <a:r>
              <a:rPr lang="en-US" altLang="ja-JP" sz="3200" dirty="0">
                <a:latin typeface="ＭＳ Ｐゴシック" panose="020B0600070205080204" pitchFamily="50" charset="-128"/>
                <a:ea typeface="ＭＳ Ｐゴシック" panose="020B0600070205080204" pitchFamily="50" charset="-128"/>
              </a:rPr>
              <a:t>2024</a:t>
            </a:r>
            <a:r>
              <a:rPr lang="ja-JP" altLang="en-US" sz="3200" dirty="0">
                <a:latin typeface="ＭＳ Ｐゴシック" panose="020B0600070205080204" pitchFamily="50" charset="-128"/>
                <a:ea typeface="ＭＳ Ｐゴシック" panose="020B0600070205080204" pitchFamily="50" charset="-128"/>
              </a:rPr>
              <a:t>年</a:t>
            </a:r>
            <a:r>
              <a:rPr lang="en-US" altLang="ja-JP" sz="3200" dirty="0">
                <a:latin typeface="ＭＳ Ｐゴシック" panose="020B0600070205080204" pitchFamily="50" charset="-128"/>
                <a:ea typeface="ＭＳ Ｐゴシック" panose="020B0600070205080204" pitchFamily="50" charset="-128"/>
              </a:rPr>
              <a:t>6</a:t>
            </a:r>
            <a:r>
              <a:rPr lang="ja-JP" altLang="en-US" sz="3200" dirty="0">
                <a:latin typeface="ＭＳ Ｐゴシック" panose="020B0600070205080204" pitchFamily="50" charset="-128"/>
                <a:ea typeface="ＭＳ Ｐゴシック" panose="020B0600070205080204" pitchFamily="50" charset="-128"/>
              </a:rPr>
              <a:t>月</a:t>
            </a:r>
            <a:r>
              <a:rPr lang="en-US" altLang="ja-JP" sz="3200" dirty="0">
                <a:latin typeface="ＭＳ Ｐゴシック" panose="020B0600070205080204" pitchFamily="50" charset="-128"/>
                <a:ea typeface="ＭＳ Ｐゴシック" panose="020B0600070205080204" pitchFamily="50" charset="-128"/>
              </a:rPr>
              <a:t>27</a:t>
            </a:r>
            <a:r>
              <a:rPr lang="ja-JP" altLang="en-US" sz="3200" dirty="0">
                <a:latin typeface="ＭＳ Ｐゴシック" panose="020B0600070205080204" pitchFamily="50" charset="-128"/>
                <a:ea typeface="ＭＳ Ｐゴシック" panose="020B0600070205080204" pitchFamily="50" charset="-128"/>
              </a:rPr>
              <a:t>日　</a:t>
            </a:r>
            <a:r>
              <a:rPr lang="en-US" altLang="ja-JP" sz="3200" dirty="0">
                <a:latin typeface="ＭＳ Ｐゴシック" panose="020B0600070205080204" pitchFamily="50" charset="-128"/>
                <a:ea typeface="ＭＳ Ｐゴシック" panose="020B0600070205080204" pitchFamily="50" charset="-128"/>
              </a:rPr>
              <a:t>8</a:t>
            </a:r>
            <a:r>
              <a:rPr lang="ja-JP" altLang="en-US" sz="3200" dirty="0">
                <a:latin typeface="ＭＳ Ｐゴシック" panose="020B0600070205080204" pitchFamily="50" charset="-128"/>
                <a:ea typeface="ＭＳ Ｐゴシック" panose="020B0600070205080204" pitchFamily="50" charset="-128"/>
              </a:rPr>
              <a:t>月</a:t>
            </a:r>
            <a:r>
              <a:rPr lang="en-US" altLang="ja-JP" sz="3200" dirty="0">
                <a:latin typeface="ＭＳ Ｐゴシック" panose="020B0600070205080204" pitchFamily="50" charset="-128"/>
                <a:ea typeface="ＭＳ Ｐゴシック" panose="020B0600070205080204" pitchFamily="50" charset="-128"/>
              </a:rPr>
              <a:t>4</a:t>
            </a:r>
            <a:r>
              <a:rPr lang="ja-JP" altLang="en-US" sz="3200" dirty="0">
                <a:latin typeface="ＭＳ Ｐゴシック" panose="020B0600070205080204" pitchFamily="50" charset="-128"/>
                <a:ea typeface="ＭＳ Ｐゴシック" panose="020B0600070205080204" pitchFamily="50" charset="-128"/>
              </a:rPr>
              <a:t>日　</a:t>
            </a:r>
            <a:r>
              <a:rPr lang="en-US" altLang="ja-JP" sz="3200" dirty="0">
                <a:latin typeface="ＭＳ Ｐゴシック" panose="020B0600070205080204" pitchFamily="50" charset="-128"/>
                <a:ea typeface="ＭＳ Ｐゴシック" panose="020B0600070205080204" pitchFamily="50" charset="-128"/>
              </a:rPr>
              <a:t>10</a:t>
            </a:r>
            <a:r>
              <a:rPr lang="ja-JP" altLang="en-US" sz="3200" dirty="0">
                <a:latin typeface="ＭＳ Ｐゴシック" panose="020B0600070205080204" pitchFamily="50" charset="-128"/>
                <a:ea typeface="ＭＳ Ｐゴシック" panose="020B0600070205080204" pitchFamily="50" charset="-128"/>
              </a:rPr>
              <a:t>月</a:t>
            </a:r>
            <a:r>
              <a:rPr lang="en-US" altLang="ja-JP" sz="3200" dirty="0">
                <a:latin typeface="ＭＳ Ｐゴシック" panose="020B0600070205080204" pitchFamily="50" charset="-128"/>
                <a:ea typeface="ＭＳ Ｐゴシック" panose="020B0600070205080204" pitchFamily="50" charset="-128"/>
              </a:rPr>
              <a:t>6</a:t>
            </a:r>
            <a:r>
              <a:rPr lang="ja-JP" altLang="en-US" sz="3200" dirty="0">
                <a:latin typeface="ＭＳ Ｐゴシック" panose="020B0600070205080204" pitchFamily="50" charset="-128"/>
                <a:ea typeface="ＭＳ Ｐゴシック" panose="020B0600070205080204" pitchFamily="50" charset="-128"/>
              </a:rPr>
              <a:t>日 </a:t>
            </a:r>
            <a:endParaRPr lang="en-US" altLang="ja-JP" sz="3200" dirty="0">
              <a:latin typeface="ＭＳ Ｐゴシック" panose="020B0600070205080204" pitchFamily="50" charset="-128"/>
              <a:ea typeface="ＭＳ Ｐゴシック" panose="020B0600070205080204" pitchFamily="50" charset="-128"/>
            </a:endParaRPr>
          </a:p>
          <a:p>
            <a:pPr>
              <a:spcBef>
                <a:spcPts val="0"/>
              </a:spcBef>
            </a:pPr>
            <a:endParaRPr lang="en-US" altLang="ja-JP" sz="3200" dirty="0">
              <a:latin typeface="ＭＳ Ｐゴシック" panose="020B0600070205080204" pitchFamily="50" charset="-128"/>
              <a:ea typeface="ＭＳ Ｐゴシック" panose="020B0600070205080204" pitchFamily="50" charset="-128"/>
            </a:endParaRPr>
          </a:p>
          <a:p>
            <a:pPr>
              <a:spcBef>
                <a:spcPts val="0"/>
              </a:spcBef>
            </a:pPr>
            <a:r>
              <a:rPr lang="ja-JP" altLang="en-US" sz="3200" dirty="0">
                <a:solidFill>
                  <a:srgbClr val="000000"/>
                </a:solidFill>
                <a:latin typeface="ＭＳ Ｐゴシック" panose="020B0600070205080204" pitchFamily="50" charset="-128"/>
                <a:ea typeface="ＭＳ Ｐゴシック" panose="020B0600070205080204" pitchFamily="50" charset="-128"/>
              </a:rPr>
              <a:t>全て</a:t>
            </a:r>
            <a:r>
              <a:rPr lang="en-US" altLang="ja-JP" sz="3200" dirty="0">
                <a:solidFill>
                  <a:srgbClr val="000000"/>
                </a:solidFill>
                <a:latin typeface="ＭＳ Ｐゴシック" panose="020B0600070205080204" pitchFamily="50" charset="-128"/>
                <a:ea typeface="ＭＳ Ｐゴシック" panose="020B0600070205080204" pitchFamily="50" charset="-128"/>
              </a:rPr>
              <a:t>WEB</a:t>
            </a:r>
            <a:r>
              <a:rPr lang="ja-JP" altLang="en-US" sz="3200" dirty="0">
                <a:solidFill>
                  <a:srgbClr val="000000"/>
                </a:solidFill>
                <a:latin typeface="ＭＳ Ｐゴシック" panose="020B0600070205080204" pitchFamily="50" charset="-128"/>
                <a:ea typeface="ＭＳ Ｐゴシック" panose="020B0600070205080204" pitchFamily="50" charset="-128"/>
              </a:rPr>
              <a:t>開催</a:t>
            </a:r>
            <a:endParaRPr lang="en-US" altLang="ja-JP" sz="3200" dirty="0">
              <a:solidFill>
                <a:srgbClr val="000000"/>
              </a:solidFill>
              <a:latin typeface="ＭＳ Ｐゴシック" panose="020B0600070205080204" pitchFamily="50" charset="-128"/>
              <a:ea typeface="ＭＳ Ｐゴシック" panose="020B0600070205080204" pitchFamily="50" charset="-128"/>
            </a:endParaRPr>
          </a:p>
          <a:p>
            <a:pPr marL="0" indent="0">
              <a:spcBef>
                <a:spcPts val="0"/>
              </a:spcBef>
              <a:buNone/>
            </a:pPr>
            <a:br>
              <a:rPr lang="ja-JP" altLang="en-US" sz="3200" dirty="0">
                <a:latin typeface="ＭＳ Ｐゴシック" panose="020B0600070205080204" pitchFamily="50" charset="-128"/>
                <a:ea typeface="ＭＳ Ｐゴシック" panose="020B0600070205080204" pitchFamily="50" charset="-128"/>
              </a:rPr>
            </a:br>
            <a:endParaRPr kumimoji="1" lang="ja-JP" altLang="en-US" sz="3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68425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ＭＳ Ｐゴシック" panose="020B0600070205080204" pitchFamily="50" charset="-128"/>
                <a:ea typeface="ＭＳ Ｐゴシック" panose="020B0600070205080204" pitchFamily="50" charset="-128"/>
              </a:rPr>
              <a:t>ASCAPAP in Kyoto 2023</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normAutofit fontScale="85000" lnSpcReduction="20000"/>
          </a:bodyPr>
          <a:lstStyle/>
          <a:p>
            <a:r>
              <a:rPr lang="en-US" altLang="ja-JP" sz="4200" dirty="0">
                <a:latin typeface="ＭＳ Ｐゴシック" panose="020B0600070205080204" pitchFamily="50" charset="-128"/>
                <a:ea typeface="ＭＳ Ｐゴシック" panose="020B0600070205080204" pitchFamily="50" charset="-128"/>
              </a:rPr>
              <a:t>“Keeping secrets with children”</a:t>
            </a:r>
          </a:p>
          <a:p>
            <a:r>
              <a:rPr lang="en-US" altLang="ja-JP" dirty="0">
                <a:latin typeface="ＭＳ Ｐゴシック" panose="020B0600070205080204" pitchFamily="50" charset="-128"/>
                <a:ea typeface="ＭＳ Ｐゴシック" panose="020B0600070205080204" pitchFamily="50" charset="-128"/>
              </a:rPr>
              <a:t>Issues of confidentiality with children in child and adolescent psychiatric inpatient treatment</a:t>
            </a:r>
          </a:p>
          <a:p>
            <a:pPr marL="0" indent="0">
              <a:buNone/>
            </a:pPr>
            <a:r>
              <a:rPr lang="en-US" altLang="ja-JP" dirty="0">
                <a:latin typeface="ＭＳ Ｐゴシック" panose="020B0600070205080204" pitchFamily="50" charset="-128"/>
                <a:ea typeface="ＭＳ Ｐゴシック" panose="020B0600070205080204" pitchFamily="50" charset="-128"/>
              </a:rPr>
              <a:t>   Yoshihiro </a:t>
            </a:r>
            <a:r>
              <a:rPr lang="en-US" altLang="ja-JP" dirty="0" err="1">
                <a:latin typeface="ＭＳ Ｐゴシック" panose="020B0600070205080204" pitchFamily="50" charset="-128"/>
                <a:ea typeface="ＭＳ Ｐゴシック" panose="020B0600070205080204" pitchFamily="50" charset="-128"/>
              </a:rPr>
              <a:t>Nakadoi</a:t>
            </a:r>
            <a:endParaRPr lang="en-US" altLang="ja-JP" dirty="0">
              <a:latin typeface="ＭＳ Ｐゴシック" panose="020B0600070205080204" pitchFamily="50" charset="-128"/>
              <a:ea typeface="ＭＳ Ｐゴシック" panose="020B0600070205080204" pitchFamily="50" charset="-128"/>
            </a:endParaRPr>
          </a:p>
          <a:p>
            <a:r>
              <a:rPr lang="en-US" altLang="ja-JP" dirty="0">
                <a:latin typeface="ＭＳ Ｐゴシック" panose="020B0600070205080204" pitchFamily="50" charset="-128"/>
                <a:ea typeface="ＭＳ Ｐゴシック" panose="020B0600070205080204" pitchFamily="50" charset="-128"/>
              </a:rPr>
              <a:t>What should we as therapists consider and deal with when a child as a patient discloses a secret to us?</a:t>
            </a:r>
          </a:p>
          <a:p>
            <a:pPr marL="0" indent="0">
              <a:buNone/>
            </a:pPr>
            <a:r>
              <a:rPr lang="en-US" altLang="ja-JP" dirty="0">
                <a:latin typeface="ＭＳ Ｐゴシック" panose="020B0600070205080204" pitchFamily="50" charset="-128"/>
                <a:ea typeface="ＭＳ Ｐゴシック" panose="020B0600070205080204" pitchFamily="50" charset="-128"/>
              </a:rPr>
              <a:t>   Kota Sasaki</a:t>
            </a:r>
          </a:p>
          <a:p>
            <a:r>
              <a:rPr lang="en-US" altLang="ja-JP" dirty="0">
                <a:latin typeface="ＭＳ Ｐゴシック" panose="020B0600070205080204" pitchFamily="50" charset="-128"/>
                <a:ea typeface="ＭＳ Ｐゴシック" panose="020B0600070205080204" pitchFamily="50" charset="-128"/>
              </a:rPr>
              <a:t>Clinical Management of Confidentiality: Constraints and Challenges to Keeping Secret with Children in Taiwan</a:t>
            </a:r>
          </a:p>
          <a:p>
            <a:pPr marL="0" indent="0">
              <a:buNone/>
            </a:pPr>
            <a:r>
              <a:rPr lang="en-US" altLang="ja-JP" dirty="0">
                <a:latin typeface="ＭＳ Ｐゴシック" panose="020B0600070205080204" pitchFamily="50" charset="-128"/>
                <a:ea typeface="ＭＳ Ｐゴシック" panose="020B0600070205080204" pitchFamily="50" charset="-128"/>
              </a:rPr>
              <a:t>   Iris, </a:t>
            </a:r>
            <a:r>
              <a:rPr lang="en-US" altLang="ja-JP" dirty="0" err="1">
                <a:latin typeface="ＭＳ Ｐゴシック" panose="020B0600070205080204" pitchFamily="50" charset="-128"/>
                <a:ea typeface="ＭＳ Ｐゴシック" panose="020B0600070205080204" pitchFamily="50" charset="-128"/>
              </a:rPr>
              <a:t>Chih</a:t>
            </a:r>
            <a:r>
              <a:rPr lang="en-US" altLang="ja-JP" dirty="0">
                <a:latin typeface="ＭＳ Ｐゴシック" panose="020B0600070205080204" pitchFamily="50" charset="-128"/>
                <a:ea typeface="ＭＳ Ｐゴシック" panose="020B0600070205080204" pitchFamily="50" charset="-128"/>
              </a:rPr>
              <a:t>-Tsai Chen,  Shih-Kai Liu</a:t>
            </a:r>
          </a:p>
          <a:p>
            <a:r>
              <a:rPr lang="en-US" altLang="ja-JP" dirty="0">
                <a:latin typeface="ＭＳ Ｐゴシック" panose="020B0600070205080204" pitchFamily="50" charset="-128"/>
                <a:ea typeface="ＭＳ Ｐゴシック" panose="020B0600070205080204" pitchFamily="50" charset="-128"/>
              </a:rPr>
              <a:t>Doctor, You Have Done Us a Disservice</a:t>
            </a:r>
          </a:p>
          <a:p>
            <a:pPr marL="0" indent="0">
              <a:buNone/>
            </a:pPr>
            <a:r>
              <a:rPr lang="en-US" altLang="ja-JP" dirty="0">
                <a:latin typeface="ＭＳ Ｐゴシック" panose="020B0600070205080204" pitchFamily="50" charset="-128"/>
                <a:ea typeface="ＭＳ Ｐゴシック" panose="020B0600070205080204" pitchFamily="50" charset="-128"/>
              </a:rPr>
              <a:t>   Lim </a:t>
            </a:r>
            <a:r>
              <a:rPr lang="en-US" altLang="ja-JP" dirty="0" err="1">
                <a:latin typeface="ＭＳ Ｐゴシック" panose="020B0600070205080204" pitchFamily="50" charset="-128"/>
                <a:ea typeface="ＭＳ Ｐゴシック" panose="020B0600070205080204" pitchFamily="50" charset="-128"/>
              </a:rPr>
              <a:t>Choon</a:t>
            </a:r>
            <a:r>
              <a:rPr lang="en-US" altLang="ja-JP" dirty="0">
                <a:latin typeface="ＭＳ Ｐゴシック" panose="020B0600070205080204" pitchFamily="50" charset="-128"/>
                <a:ea typeface="ＭＳ Ｐゴシック" panose="020B0600070205080204" pitchFamily="50" charset="-128"/>
              </a:rPr>
              <a:t> Guan</a:t>
            </a:r>
          </a:p>
        </p:txBody>
      </p:sp>
    </p:spTree>
    <p:extLst>
      <p:ext uri="{BB962C8B-B14F-4D97-AF65-F5344CB8AC3E}">
        <p14:creationId xmlns:p14="http://schemas.microsoft.com/office/powerpoint/2010/main" val="1265613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ＭＳ Ｐゴシック" panose="020B0600070205080204" pitchFamily="50" charset="-128"/>
                <a:ea typeface="ＭＳ Ｐゴシック" panose="020B0600070205080204" pitchFamily="50" charset="-128"/>
              </a:rPr>
              <a:t>弘前総会査読</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lstStyle/>
          <a:p>
            <a:r>
              <a:rPr kumimoji="1" lang="ja-JP" altLang="en-US" dirty="0">
                <a:latin typeface="ＭＳ Ｐゴシック" panose="020B0600070205080204" pitchFamily="50" charset="-128"/>
                <a:ea typeface="ＭＳ Ｐゴシック" panose="020B0600070205080204" pitchFamily="50" charset="-128"/>
              </a:rPr>
              <a:t>倫理委員会のメンバーを中心に弘前総会抄録の倫理的査読を行った。</a:t>
            </a:r>
          </a:p>
        </p:txBody>
      </p:sp>
    </p:spTree>
    <p:extLst>
      <p:ext uri="{BB962C8B-B14F-4D97-AF65-F5344CB8AC3E}">
        <p14:creationId xmlns:p14="http://schemas.microsoft.com/office/powerpoint/2010/main" val="3064338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BA0278-929F-C9D6-6BCE-3596AF6C42A2}"/>
              </a:ext>
            </a:extLst>
          </p:cNvPr>
          <p:cNvSpPr>
            <a:spLocks noGrp="1"/>
          </p:cNvSpPr>
          <p:nvPr>
            <p:ph type="ctrTitle"/>
          </p:nvPr>
        </p:nvSpPr>
        <p:spPr/>
        <p:txBody>
          <a:bodyPr>
            <a:normAutofit/>
          </a:bodyPr>
          <a:lstStyle/>
          <a:p>
            <a:r>
              <a:rPr kumimoji="1" lang="ja-JP" altLang="en-US" sz="4400" dirty="0">
                <a:latin typeface="ＭＳ Ｐゴシック" panose="020B0600070205080204" pitchFamily="50" charset="-128"/>
                <a:ea typeface="ＭＳ Ｐゴシック" panose="020B0600070205080204" pitchFamily="50" charset="-128"/>
              </a:rPr>
              <a:t>子どもの人権と法に関する委員会</a:t>
            </a:r>
          </a:p>
        </p:txBody>
      </p:sp>
      <p:sp>
        <p:nvSpPr>
          <p:cNvPr id="3" name="字幕 2">
            <a:extLst>
              <a:ext uri="{FF2B5EF4-FFF2-40B4-BE49-F238E27FC236}">
                <a16:creationId xmlns:a16="http://schemas.microsoft.com/office/drawing/2014/main" id="{4B542202-07C9-EDF6-D4F5-BC29414F990E}"/>
              </a:ext>
            </a:extLst>
          </p:cNvPr>
          <p:cNvSpPr>
            <a:spLocks noGrp="1"/>
          </p:cNvSpPr>
          <p:nvPr>
            <p:ph type="subTitle" idx="1"/>
          </p:nvPr>
        </p:nvSpPr>
        <p:spPr/>
        <p:txBody>
          <a:bodyPr vert="horz" lIns="91440" tIns="45720" rIns="91440" bIns="45720" rtlCol="0" anchor="t">
            <a:normAutofit/>
          </a:bodyPr>
          <a:lstStyle/>
          <a:p>
            <a:endParaRPr kumimoji="1" lang="en-US" altLang="ja-JP" sz="4400" dirty="0"/>
          </a:p>
          <a:p>
            <a:r>
              <a:rPr lang="ja-JP" altLang="en-US" sz="4400" dirty="0">
                <a:latin typeface="ＭＳ Ｐゴシック"/>
                <a:ea typeface="ＭＳ Ｐゴシック"/>
              </a:rPr>
              <a:t>愛媛総会</a:t>
            </a:r>
          </a:p>
        </p:txBody>
      </p:sp>
    </p:spTree>
    <p:extLst>
      <p:ext uri="{BB962C8B-B14F-4D97-AF65-F5344CB8AC3E}">
        <p14:creationId xmlns:p14="http://schemas.microsoft.com/office/powerpoint/2010/main" val="1765305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583615-44C7-0CBE-A78A-18C8BAB274F0}"/>
              </a:ext>
            </a:extLst>
          </p:cNvPr>
          <p:cNvSpPr>
            <a:spLocks noGrp="1"/>
          </p:cNvSpPr>
          <p:nvPr>
            <p:ph type="title"/>
          </p:nvPr>
        </p:nvSpPr>
        <p:spPr/>
        <p:txBody>
          <a:bodyPr>
            <a:normAutofit/>
          </a:bodyPr>
          <a:lstStyle/>
          <a:p>
            <a:r>
              <a:rPr kumimoji="1" lang="ja-JP" altLang="en-US" sz="4000" dirty="0">
                <a:latin typeface="ＭＳ Ｐゴシック" panose="020B0600070205080204" pitchFamily="50" charset="-128"/>
                <a:ea typeface="ＭＳ Ｐゴシック" panose="020B0600070205080204" pitchFamily="50" charset="-128"/>
              </a:rPr>
              <a:t>弘前総会 倫理委員会セミナー</a:t>
            </a:r>
          </a:p>
        </p:txBody>
      </p:sp>
      <p:sp>
        <p:nvSpPr>
          <p:cNvPr id="3" name="コンテンツ プレースホルダー 2">
            <a:extLst>
              <a:ext uri="{FF2B5EF4-FFF2-40B4-BE49-F238E27FC236}">
                <a16:creationId xmlns:a16="http://schemas.microsoft.com/office/drawing/2014/main" id="{3206295E-AD12-FB4E-A302-449882BCFE97}"/>
              </a:ext>
            </a:extLst>
          </p:cNvPr>
          <p:cNvSpPr>
            <a:spLocks noGrp="1"/>
          </p:cNvSpPr>
          <p:nvPr>
            <p:ph idx="1"/>
          </p:nvPr>
        </p:nvSpPr>
        <p:spPr/>
        <p:txBody>
          <a:bodyPr>
            <a:noAutofit/>
          </a:bodyPr>
          <a:lstStyle/>
          <a:p>
            <a:pPr marL="0" indent="0">
              <a:buNone/>
            </a:pPr>
            <a:r>
              <a:rPr lang="en-US" altLang="ja-JP" sz="2400" dirty="0">
                <a:latin typeface="ＭＳ Ｐゴシック" panose="020B0600070205080204" pitchFamily="50" charset="-128"/>
                <a:ea typeface="ＭＳ Ｐゴシック" panose="020B0600070205080204" pitchFamily="50" charset="-128"/>
              </a:rPr>
              <a:t>11</a:t>
            </a:r>
            <a:r>
              <a:rPr lang="ja-JP" altLang="en-US" sz="2400" dirty="0">
                <a:latin typeface="ＭＳ Ｐゴシック" panose="020B0600070205080204" pitchFamily="50" charset="-128"/>
                <a:ea typeface="ＭＳ Ｐゴシック" panose="020B0600070205080204" pitchFamily="50" charset="-128"/>
              </a:rPr>
              <a:t>月</a:t>
            </a:r>
            <a:r>
              <a:rPr lang="en-US" altLang="ja-JP" sz="2400" dirty="0">
                <a:latin typeface="ＭＳ Ｐゴシック" panose="020B0600070205080204" pitchFamily="50" charset="-128"/>
                <a:ea typeface="ＭＳ Ｐゴシック" panose="020B0600070205080204" pitchFamily="50" charset="-128"/>
              </a:rPr>
              <a:t>16</a:t>
            </a:r>
            <a:r>
              <a:rPr lang="ja-JP" altLang="en-US" sz="2400" dirty="0">
                <a:latin typeface="ＭＳ Ｐゴシック" panose="020B0600070205080204" pitchFamily="50" charset="-128"/>
                <a:ea typeface="ＭＳ Ｐゴシック" panose="020B0600070205080204" pitchFamily="50" charset="-128"/>
              </a:rPr>
              <a:t>日（水） </a:t>
            </a:r>
            <a:r>
              <a:rPr lang="en-US" altLang="ja-JP" sz="2400">
                <a:latin typeface="ＭＳ Ｐゴシック" panose="020B0600070205080204" pitchFamily="50" charset="-128"/>
                <a:ea typeface="ＭＳ Ｐゴシック" panose="020B0600070205080204" pitchFamily="50" charset="-128"/>
              </a:rPr>
              <a:t>16:20-18:20</a:t>
            </a:r>
            <a:r>
              <a:rPr lang="ja-JP" altLang="en-US" sz="2400" dirty="0">
                <a:latin typeface="ＭＳ Ｐゴシック" panose="020B0600070205080204" pitchFamily="50" charset="-128"/>
                <a:ea typeface="ＭＳ Ｐゴシック" panose="020B0600070205080204" pitchFamily="50" charset="-128"/>
              </a:rPr>
              <a:t> </a:t>
            </a:r>
            <a:r>
              <a:rPr lang="en-US" altLang="ja-JP" sz="2400" dirty="0">
                <a:latin typeface="ＭＳ Ｐゴシック" panose="020B0600070205080204" pitchFamily="50" charset="-128"/>
                <a:ea typeface="ＭＳ Ｐゴシック" panose="020B0600070205080204" pitchFamily="50" charset="-128"/>
              </a:rPr>
              <a:t>C </a:t>
            </a:r>
            <a:r>
              <a:rPr lang="ja-JP" altLang="en-US" sz="2400" dirty="0">
                <a:latin typeface="ＭＳ Ｐゴシック" panose="020B0600070205080204" pitchFamily="50" charset="-128"/>
                <a:ea typeface="ＭＳ Ｐゴシック" panose="020B0600070205080204" pitchFamily="50" charset="-128"/>
              </a:rPr>
              <a:t>会場 </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テーマ「改正精神保健福祉法の倫理的課題」 </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司会：中西大介　太田順一郎</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児童精神科入院治療における倫理的課題（架空事例を通して） </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庄紀子（神奈川県立こども医療センター 児童思春期精神科） </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精神保健及び精神障害者福祉に関する法律の改正に伴い児童精神科入院治療の現場で起きていることー全国児童青年精神科医療施設協議会による、親が虐待者である場合の医療保護入院に関する実態調査から</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中西大介（三重県立子ども心身発達医療センター） </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児童相談所における精神保健福祉法改正に伴う現状と課題 </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小平かやの（東京都児童相談センター）</a:t>
            </a:r>
            <a:endParaRPr kumimoji="1" lang="ja-JP" altLang="en-US"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73372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E7FE29-3F33-C178-90BE-C306B66EFFFD}"/>
              </a:ext>
            </a:extLst>
          </p:cNvPr>
          <p:cNvSpPr>
            <a:spLocks noGrp="1"/>
          </p:cNvSpPr>
          <p:nvPr>
            <p:ph type="title"/>
          </p:nvPr>
        </p:nvSpPr>
        <p:spPr/>
        <p:txBody>
          <a:bodyPr>
            <a:normAutofit/>
          </a:bodyPr>
          <a:lstStyle/>
          <a:p>
            <a:pPr rtl="0">
              <a:spcBef>
                <a:spcPts val="0"/>
              </a:spcBef>
              <a:spcAft>
                <a:spcPts val="0"/>
              </a:spcAft>
            </a:pPr>
            <a:r>
              <a:rPr lang="ja-JP" altLang="en-US" sz="4000" b="0" i="0" u="none" strike="noStrike" dirty="0">
                <a:solidFill>
                  <a:srgbClr val="000000"/>
                </a:solidFill>
                <a:effectLst/>
                <a:latin typeface="ＭＳ Ｐゴシック" panose="020B0600070205080204" pitchFamily="50" charset="-128"/>
                <a:ea typeface="ＭＳ Ｐゴシック" panose="020B0600070205080204" pitchFamily="50" charset="-128"/>
              </a:rPr>
              <a:t>研究倫理審査部会</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CB5A92C2-5FE3-5EEC-3A1F-C93B755C2CCC}"/>
              </a:ext>
            </a:extLst>
          </p:cNvPr>
          <p:cNvSpPr>
            <a:spLocks noGrp="1"/>
          </p:cNvSpPr>
          <p:nvPr>
            <p:ph idx="1"/>
          </p:nvPr>
        </p:nvSpPr>
        <p:spPr/>
        <p:txBody>
          <a:bodyPr>
            <a:normAutofit/>
          </a:bodyPr>
          <a:lstStyle/>
          <a:p>
            <a:pPr marL="0" indent="0">
              <a:buNone/>
            </a:pPr>
            <a:r>
              <a:rPr lang="ja-JP" altLang="en-US" sz="3200" dirty="0">
                <a:latin typeface="ＭＳ Ｐゴシック" panose="020B0600070205080204" pitchFamily="50" charset="-128"/>
                <a:ea typeface="ＭＳ Ｐゴシック" panose="020B0600070205080204" pitchFamily="50" charset="-128"/>
              </a:rPr>
              <a:t>研究倫理審査部会規約を策定した。</a:t>
            </a:r>
            <a:endParaRPr kumimoji="1" lang="ja-JP" altLang="en-US" sz="3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59926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ＭＳ Ｐゴシック" panose="020B0600070205080204" pitchFamily="50" charset="-128"/>
                <a:ea typeface="ＭＳ Ｐゴシック" panose="020B0600070205080204" pitchFamily="50" charset="-128"/>
              </a:rPr>
              <a:t>IACAPAP in Rio de Janeiro 2024</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lstStyle/>
          <a:p>
            <a:r>
              <a:rPr lang="en-US" altLang="ja-JP" dirty="0">
                <a:latin typeface="ＭＳ Ｐゴシック" panose="020B0600070205080204" pitchFamily="50" charset="-128"/>
                <a:ea typeface="ＭＳ Ｐゴシック" panose="020B0600070205080204" pitchFamily="50" charset="-128"/>
              </a:rPr>
              <a:t>Mental health and high-risk behavior (delinquency and suicide) among young people in Cambodia and Japan, -diverse eco-psychological settings within Asia</a:t>
            </a:r>
          </a:p>
          <a:p>
            <a:r>
              <a:rPr lang="en-US" altLang="ja-JP" dirty="0">
                <a:latin typeface="ＭＳ Ｐゴシック" panose="020B0600070205080204" pitchFamily="50" charset="-128"/>
                <a:ea typeface="ＭＳ Ｐゴシック" panose="020B0600070205080204" pitchFamily="50" charset="-128"/>
              </a:rPr>
              <a:t>Informed consent and related ethical issues in childhood and adolescence</a:t>
            </a:r>
          </a:p>
        </p:txBody>
      </p:sp>
    </p:spTree>
    <p:extLst>
      <p:ext uri="{BB962C8B-B14F-4D97-AF65-F5344CB8AC3E}">
        <p14:creationId xmlns:p14="http://schemas.microsoft.com/office/powerpoint/2010/main" val="1696051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ＭＳ Ｐゴシック" panose="020B0600070205080204" pitchFamily="50" charset="-128"/>
                <a:ea typeface="ＭＳ Ｐゴシック" panose="020B0600070205080204" pitchFamily="50" charset="-128"/>
              </a:rPr>
              <a:t>愛媛</a:t>
            </a:r>
            <a:r>
              <a:rPr kumimoji="1" lang="ja-JP" altLang="en-US">
                <a:latin typeface="ＭＳ Ｐゴシック" panose="020B0600070205080204" pitchFamily="50" charset="-128"/>
                <a:ea typeface="ＭＳ Ｐゴシック" panose="020B0600070205080204" pitchFamily="50" charset="-128"/>
              </a:rPr>
              <a:t>総会 倫理委員会セミナー</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noAutofit/>
          </a:bodyPr>
          <a:lstStyle/>
          <a:p>
            <a:r>
              <a:rPr lang="ja-JP" altLang="en-US" sz="2400" dirty="0">
                <a:latin typeface="ＭＳ Ｐゴシック" panose="020B0600070205080204" pitchFamily="50" charset="-128"/>
                <a:ea typeface="ＭＳ Ｐゴシック" panose="020B0600070205080204" pitchFamily="50" charset="-128"/>
              </a:rPr>
              <a:t>「児童青年期精神科入院治療における隔離・拘束をめぐる倫理的課題」</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solidFill>
                  <a:srgbClr val="000000"/>
                </a:solidFill>
                <a:latin typeface="ＭＳ Ｐゴシック" panose="020B0600070205080204" pitchFamily="50" charset="-128"/>
                <a:ea typeface="ＭＳ Ｐゴシック" panose="020B0600070205080204" pitchFamily="50" charset="-128"/>
              </a:rPr>
              <a:t>　</a:t>
            </a:r>
            <a:r>
              <a:rPr lang="en-US" altLang="ja-JP" sz="2400" dirty="0">
                <a:solidFill>
                  <a:srgbClr val="000000"/>
                </a:solidFill>
                <a:latin typeface="ＭＳ Ｐゴシック" panose="020B0600070205080204" pitchFamily="50" charset="-128"/>
                <a:ea typeface="ＭＳ Ｐゴシック" panose="020B0600070205080204" pitchFamily="50" charset="-128"/>
              </a:rPr>
              <a:t>10</a:t>
            </a:r>
            <a:r>
              <a:rPr lang="ja-JP" altLang="en-US" sz="2400" dirty="0">
                <a:solidFill>
                  <a:srgbClr val="000000"/>
                </a:solidFill>
                <a:latin typeface="ＭＳ Ｐゴシック" panose="020B0600070205080204" pitchFamily="50" charset="-128"/>
                <a:ea typeface="ＭＳ Ｐゴシック" panose="020B0600070205080204" pitchFamily="50" charset="-128"/>
              </a:rPr>
              <a:t>月</a:t>
            </a:r>
            <a:r>
              <a:rPr lang="en-US" altLang="ja-JP" sz="2400" dirty="0">
                <a:solidFill>
                  <a:srgbClr val="000000"/>
                </a:solidFill>
                <a:latin typeface="ＭＳ Ｐゴシック" panose="020B0600070205080204" pitchFamily="50" charset="-128"/>
                <a:ea typeface="ＭＳ Ｐゴシック" panose="020B0600070205080204" pitchFamily="50" charset="-128"/>
              </a:rPr>
              <a:t>18</a:t>
            </a:r>
            <a:r>
              <a:rPr lang="ja-JP" altLang="en-US" sz="2400" dirty="0">
                <a:solidFill>
                  <a:srgbClr val="000000"/>
                </a:solidFill>
                <a:latin typeface="ＭＳ Ｐゴシック" panose="020B0600070205080204" pitchFamily="50" charset="-128"/>
                <a:ea typeface="ＭＳ Ｐゴシック" panose="020B0600070205080204" pitchFamily="50" charset="-128"/>
              </a:rPr>
              <a:t>日（金） </a:t>
            </a:r>
            <a:r>
              <a:rPr lang="en-US" altLang="ja-JP" sz="2400" dirty="0">
                <a:solidFill>
                  <a:srgbClr val="000000"/>
                </a:solidFill>
                <a:latin typeface="ＭＳ Ｐゴシック" panose="020B0600070205080204" pitchFamily="50" charset="-128"/>
                <a:ea typeface="ＭＳ Ｐゴシック" panose="020B0600070205080204" pitchFamily="50" charset="-128"/>
              </a:rPr>
              <a:t>F</a:t>
            </a:r>
            <a:r>
              <a:rPr lang="ja-JP" altLang="en-US" sz="2400" dirty="0">
                <a:solidFill>
                  <a:srgbClr val="000000"/>
                </a:solidFill>
                <a:latin typeface="ＭＳ Ｐゴシック" panose="020B0600070205080204" pitchFamily="50" charset="-128"/>
                <a:ea typeface="ＭＳ Ｐゴシック" panose="020B0600070205080204" pitchFamily="50" charset="-128"/>
              </a:rPr>
              <a:t>会場</a:t>
            </a:r>
            <a:endParaRPr lang="ja-JP" altLang="en-US" sz="2400" dirty="0">
              <a:latin typeface="ＭＳ Ｐゴシック" panose="020B0600070205080204" pitchFamily="50" charset="-128"/>
              <a:ea typeface="ＭＳ Ｐゴシック" panose="020B0600070205080204" pitchFamily="50" charset="-128"/>
            </a:endParaRPr>
          </a:p>
          <a:p>
            <a:r>
              <a:rPr lang="ja-JP" altLang="en-US" sz="1800" dirty="0">
                <a:latin typeface="ＭＳ Ｐゴシック" panose="020B0600070205080204" pitchFamily="50" charset="-128"/>
                <a:ea typeface="ＭＳ Ｐゴシック" panose="020B0600070205080204" pitchFamily="50" charset="-128"/>
              </a:rPr>
              <a:t>司会　太田順一郎　</a:t>
            </a:r>
            <a:r>
              <a:rPr lang="ja-JP" altLang="en-US" sz="1800" dirty="0">
                <a:solidFill>
                  <a:srgbClr val="000000"/>
                </a:solidFill>
                <a:latin typeface="ＭＳ Ｐゴシック" panose="020B0600070205080204" pitchFamily="50" charset="-128"/>
                <a:ea typeface="ＭＳ Ｐゴシック" panose="020B0600070205080204" pitchFamily="50" charset="-128"/>
              </a:rPr>
              <a:t>河野美帆</a:t>
            </a:r>
            <a:endParaRPr lang="ja-JP" altLang="en-US" sz="1800" dirty="0">
              <a:latin typeface="ＭＳ Ｐゴシック" panose="020B0600070205080204" pitchFamily="50" charset="-128"/>
              <a:ea typeface="ＭＳ Ｐゴシック" panose="020B0600070205080204" pitchFamily="50" charset="-128"/>
            </a:endParaRPr>
          </a:p>
          <a:p>
            <a:r>
              <a:rPr lang="ja-JP" altLang="en-US" sz="1800" dirty="0">
                <a:latin typeface="ＭＳ Ｐゴシック" panose="020B0600070205080204" pitchFamily="50" charset="-128"/>
                <a:ea typeface="ＭＳ Ｐゴシック" panose="020B0600070205080204" pitchFamily="50" charset="-128"/>
              </a:rPr>
              <a:t>小児病院児童精神科病棟における隔離・拘束の現状と課題</a:t>
            </a:r>
          </a:p>
          <a:p>
            <a:pPr marL="0" indent="0">
              <a:buNone/>
            </a:pPr>
            <a:r>
              <a:rPr lang="ja-JP" altLang="en-US" sz="1800" dirty="0">
                <a:latin typeface="ＭＳ Ｐゴシック" panose="020B0600070205080204" pitchFamily="50" charset="-128"/>
                <a:ea typeface="ＭＳ Ｐゴシック" panose="020B0600070205080204" pitchFamily="50" charset="-128"/>
              </a:rPr>
              <a:t>　神奈川県立こども医療センター　庄　紀子</a:t>
            </a:r>
          </a:p>
          <a:p>
            <a:r>
              <a:rPr lang="ja-JP" altLang="en-US" sz="1800" dirty="0">
                <a:latin typeface="ＭＳ Ｐゴシック" panose="020B0600070205080204" pitchFamily="50" charset="-128"/>
                <a:ea typeface="ＭＳ Ｐゴシック" panose="020B0600070205080204" pitchFamily="50" charset="-128"/>
              </a:rPr>
              <a:t>急性期病棟の技法を用いた行動制限を減らす取り組み</a:t>
            </a:r>
          </a:p>
          <a:p>
            <a:pPr marL="0" indent="0">
              <a:buNone/>
            </a:pPr>
            <a:r>
              <a:rPr lang="ja-JP" altLang="en-US" sz="1800" dirty="0">
                <a:latin typeface="ＭＳ Ｐゴシック" panose="020B0600070205080204" pitchFamily="50" charset="-128"/>
                <a:ea typeface="ＭＳ Ｐゴシック" panose="020B0600070205080204" pitchFamily="50" charset="-128"/>
              </a:rPr>
              <a:t>　のぞえの丘病院　堀川直希　</a:t>
            </a:r>
          </a:p>
          <a:p>
            <a:r>
              <a:rPr lang="ja-JP" altLang="en-US" sz="1800" dirty="0">
                <a:latin typeface="ＭＳ Ｐゴシック" panose="020B0600070205080204" pitchFamily="50" charset="-128"/>
                <a:ea typeface="ＭＳ Ｐゴシック" panose="020B0600070205080204" pitchFamily="50" charset="-128"/>
              </a:rPr>
              <a:t>児童精神科入院治療における隔離拘束について考える－知的障害および行動障害を伴う自閉症児の入院治療からー</a:t>
            </a:r>
          </a:p>
          <a:p>
            <a:pPr marL="0" indent="0">
              <a:buNone/>
            </a:pPr>
            <a:r>
              <a:rPr lang="ja-JP" altLang="en-US" sz="1800" dirty="0">
                <a:latin typeface="ＭＳ Ｐゴシック" panose="020B0600070205080204" pitchFamily="50" charset="-128"/>
                <a:ea typeface="ＭＳ Ｐゴシック" panose="020B0600070205080204" pitchFamily="50" charset="-128"/>
              </a:rPr>
              <a:t>　三重県立子ども心身発達医療センター　　中西大介</a:t>
            </a:r>
          </a:p>
          <a:p>
            <a:r>
              <a:rPr lang="ja-JP" altLang="en-US" sz="1800" dirty="0">
                <a:latin typeface="ＭＳ Ｐゴシック" panose="020B0600070205080204" pitchFamily="50" charset="-128"/>
                <a:ea typeface="ＭＳ Ｐゴシック" panose="020B0600070205080204" pitchFamily="50" charset="-128"/>
              </a:rPr>
              <a:t>指定討論</a:t>
            </a:r>
          </a:p>
          <a:p>
            <a:pPr marL="0" indent="0">
              <a:buNone/>
            </a:pPr>
            <a:r>
              <a:rPr lang="ja-JP" altLang="en-US" sz="1800" dirty="0">
                <a:latin typeface="ＭＳ Ｐゴシック" panose="020B0600070205080204" pitchFamily="50" charset="-128"/>
                <a:ea typeface="ＭＳ Ｐゴシック" panose="020B0600070205080204" pitchFamily="50" charset="-128"/>
              </a:rPr>
              <a:t>　兵庫県立 ひょうご こころの医療センター　田中究</a:t>
            </a:r>
          </a:p>
          <a:p>
            <a:pPr marL="0" indent="0">
              <a:buNone/>
            </a:pPr>
            <a:br>
              <a:rPr lang="ja-JP" altLang="en-US" sz="2000" dirty="0">
                <a:latin typeface="ＭＳ Ｐゴシック" panose="020B0600070205080204" pitchFamily="50" charset="-128"/>
                <a:ea typeface="ＭＳ Ｐゴシック" panose="020B0600070205080204" pitchFamily="50" charset="-128"/>
              </a:rPr>
            </a:br>
            <a:endParaRPr kumimoji="1" lang="ja-JP" altLang="en-US" sz="2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4676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BC639C-1E55-0E0C-586C-5C860A80D781}"/>
              </a:ext>
            </a:extLst>
          </p:cNvPr>
          <p:cNvSpPr>
            <a:spLocks noGrp="1"/>
          </p:cNvSpPr>
          <p:nvPr>
            <p:ph type="ctrTitle"/>
          </p:nvPr>
        </p:nvSpPr>
        <p:spPr/>
        <p:txBody>
          <a:bodyPr>
            <a:normAutofit fontScale="90000"/>
          </a:bodyPr>
          <a:lstStyle/>
          <a:p>
            <a:br>
              <a:rPr kumimoji="1" lang="en-US" altLang="ja-JP" dirty="0">
                <a:latin typeface="ＭＳ Ｐゴシック" panose="020B0600070205080204" pitchFamily="50" charset="-128"/>
                <a:ea typeface="ＭＳ Ｐゴシック" panose="020B0600070205080204" pitchFamily="50" charset="-128"/>
              </a:rPr>
            </a:br>
            <a:r>
              <a:rPr kumimoji="1" lang="ja-JP" altLang="en-US" dirty="0">
                <a:latin typeface="ＭＳ Ｐゴシック" panose="020B0600070205080204" pitchFamily="50" charset="-128"/>
                <a:ea typeface="ＭＳ Ｐゴシック" panose="020B0600070205080204" pitchFamily="50" charset="-128"/>
              </a:rPr>
              <a:t>倫理委員会</a:t>
            </a:r>
            <a:br>
              <a:rPr kumimoji="1" lang="en-US" altLang="ja-JP" dirty="0">
                <a:latin typeface="ＭＳ Ｐゴシック" panose="020B0600070205080204" pitchFamily="50" charset="-128"/>
                <a:ea typeface="ＭＳ Ｐゴシック" panose="020B0600070205080204" pitchFamily="50" charset="-128"/>
              </a:rPr>
            </a:b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字幕 2">
            <a:extLst>
              <a:ext uri="{FF2B5EF4-FFF2-40B4-BE49-F238E27FC236}">
                <a16:creationId xmlns:a16="http://schemas.microsoft.com/office/drawing/2014/main" id="{CF0866CD-01A6-9360-1506-927C2DB0387D}"/>
              </a:ext>
            </a:extLst>
          </p:cNvPr>
          <p:cNvSpPr>
            <a:spLocks noGrp="1"/>
          </p:cNvSpPr>
          <p:nvPr>
            <p:ph type="subTitle" idx="1"/>
          </p:nvPr>
        </p:nvSpPr>
        <p:spPr/>
        <p:txBody>
          <a:bodyPr>
            <a:normAutofit/>
          </a:bodyPr>
          <a:lstStyle/>
          <a:p>
            <a:r>
              <a:rPr kumimoji="1" lang="ja-JP" altLang="en-US" sz="4800" dirty="0">
                <a:latin typeface="ＭＳ Ｐゴシック" panose="020B0600070205080204" pitchFamily="50" charset="-128"/>
                <a:ea typeface="ＭＳ Ｐゴシック" panose="020B0600070205080204" pitchFamily="50" charset="-128"/>
              </a:rPr>
              <a:t>愛媛総会</a:t>
            </a:r>
          </a:p>
        </p:txBody>
      </p:sp>
    </p:spTree>
    <p:extLst>
      <p:ext uri="{BB962C8B-B14F-4D97-AF65-F5344CB8AC3E}">
        <p14:creationId xmlns:p14="http://schemas.microsoft.com/office/powerpoint/2010/main" val="23677156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74BDD5-2332-B098-8A86-6C827F93DD90}"/>
              </a:ext>
            </a:extLst>
          </p:cNvPr>
          <p:cNvSpPr>
            <a:spLocks noGrp="1"/>
          </p:cNvSpPr>
          <p:nvPr>
            <p:ph type="title"/>
          </p:nvPr>
        </p:nvSpPr>
        <p:spPr/>
        <p:txBody>
          <a:bodyPr>
            <a:normAutofit/>
          </a:bodyPr>
          <a:lstStyle/>
          <a:p>
            <a:r>
              <a:rPr kumimoji="1" lang="ja-JP" altLang="en-US" sz="4000" dirty="0">
                <a:latin typeface="ＭＳ Ｐゴシック" panose="020B0600070205080204" pitchFamily="50" charset="-128"/>
                <a:ea typeface="ＭＳ Ｐゴシック" panose="020B0600070205080204" pitchFamily="50" charset="-128"/>
              </a:rPr>
              <a:t>委員構成</a:t>
            </a:r>
          </a:p>
        </p:txBody>
      </p:sp>
      <p:sp>
        <p:nvSpPr>
          <p:cNvPr id="3" name="コンテンツ プレースホルダー 2">
            <a:extLst>
              <a:ext uri="{FF2B5EF4-FFF2-40B4-BE49-F238E27FC236}">
                <a16:creationId xmlns:a16="http://schemas.microsoft.com/office/drawing/2014/main" id="{0509CAE0-4560-1933-AE5F-001271A3B00E}"/>
              </a:ext>
            </a:extLst>
          </p:cNvPr>
          <p:cNvSpPr>
            <a:spLocks noGrp="1"/>
          </p:cNvSpPr>
          <p:nvPr>
            <p:ph idx="1"/>
          </p:nvPr>
        </p:nvSpPr>
        <p:spPr/>
        <p:txBody>
          <a:bodyPr>
            <a:normAutofit/>
          </a:bodyPr>
          <a:lstStyle/>
          <a:p>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安保千秋</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生地新</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太田順一郎</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尾崎仁</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rPr>
              <a:t>河野美帆　</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木村一優（</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委員長</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庄紀子</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高橋秀俊</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田中究</a:t>
            </a:r>
            <a:r>
              <a:rPr lang="ja-JP" altLang="en-US" dirty="0">
                <a:solidFill>
                  <a:srgbClr val="000000"/>
                </a:solidFill>
                <a:latin typeface="ＭＳ Ｐゴシック" panose="020B0600070205080204" pitchFamily="50" charset="-128"/>
                <a:ea typeface="ＭＳ Ｐゴシック" panose="020B0600070205080204" pitchFamily="50" charset="-128"/>
              </a:rPr>
              <a:t>　</a:t>
            </a:r>
            <a:r>
              <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rPr>
              <a:t>辻井農亜（担当理事）</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中土井芳弘</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中西大介</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羽間京子</a:t>
            </a:r>
            <a:r>
              <a:rPr lang="ja-JP" altLang="en-US" dirty="0">
                <a:solidFill>
                  <a:srgbClr val="000000"/>
                </a:solidFill>
                <a:latin typeface="ＭＳ Ｐゴシック" panose="020B0600070205080204" pitchFamily="50" charset="-128"/>
                <a:ea typeface="ＭＳ Ｐゴシック" panose="020B0600070205080204" pitchFamily="50" charset="-128"/>
              </a:rPr>
              <a:t>　</a:t>
            </a:r>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森本芳郎</a:t>
            </a:r>
            <a:endParaRPr lang="en-US" altLang="zh-TW" b="0" i="0" u="none" strike="noStrike" dirty="0">
              <a:solidFill>
                <a:srgbClr val="000000"/>
              </a:solidFill>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93684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6D0262-1E9E-FF69-5CF5-80F30C98830E}"/>
              </a:ext>
            </a:extLst>
          </p:cNvPr>
          <p:cNvSpPr>
            <a:spLocks noGrp="1"/>
          </p:cNvSpPr>
          <p:nvPr>
            <p:ph type="title"/>
          </p:nvPr>
        </p:nvSpPr>
        <p:spPr/>
        <p:txBody>
          <a:bodyPr>
            <a:normAutofit/>
          </a:bodyPr>
          <a:lstStyle/>
          <a:p>
            <a:pPr rtl="0">
              <a:spcBef>
                <a:spcPts val="0"/>
              </a:spcBef>
              <a:spcAft>
                <a:spcPts val="0"/>
              </a:spcAft>
            </a:pPr>
            <a:r>
              <a:rPr lang="ja-JP" altLang="en-US" b="0" i="0" u="none" strike="noStrike" dirty="0">
                <a:solidFill>
                  <a:srgbClr val="000000"/>
                </a:solidFill>
                <a:effectLst/>
                <a:latin typeface="ＭＳ Ｐゴシック"/>
                <a:ea typeface="ＭＳ Ｐゴシック"/>
              </a:rPr>
              <a:t>開催日</a:t>
            </a:r>
            <a:r>
              <a:rPr lang="ja-JP" altLang="en-US" i="0" u="none" strike="noStrike" dirty="0">
                <a:solidFill>
                  <a:srgbClr val="000000"/>
                </a:solidFill>
                <a:latin typeface="ＭＳ Ｐゴシック"/>
                <a:ea typeface="ＭＳ Ｐゴシック"/>
              </a:rPr>
              <a:t>（</a:t>
            </a:r>
            <a:r>
              <a:rPr lang="en-US" altLang="ja-JP" dirty="0">
                <a:solidFill>
                  <a:srgbClr val="000000"/>
                </a:solidFill>
                <a:latin typeface="ＭＳ Ｐゴシック"/>
                <a:ea typeface="ＭＳ Ｐゴシック"/>
              </a:rPr>
              <a:t>2023</a:t>
            </a:r>
            <a:r>
              <a:rPr lang="ja-JP" altLang="en-US" i="0" u="none" strike="noStrike" dirty="0">
                <a:solidFill>
                  <a:srgbClr val="000000"/>
                </a:solidFill>
                <a:latin typeface="ＭＳ Ｐゴシック"/>
                <a:ea typeface="ＭＳ Ｐゴシック"/>
              </a:rPr>
              <a:t>年度 </a:t>
            </a:r>
            <a:r>
              <a:rPr lang="en-US" altLang="ja-JP" i="0" u="none" strike="noStrike" dirty="0">
                <a:solidFill>
                  <a:srgbClr val="000000"/>
                </a:solidFill>
                <a:latin typeface="ＭＳ Ｐゴシック"/>
                <a:ea typeface="ＭＳ Ｐゴシック"/>
              </a:rPr>
              <a:t>2024</a:t>
            </a:r>
            <a:r>
              <a:rPr lang="ja-JP" altLang="en-US" i="0" u="none" strike="noStrike" dirty="0">
                <a:solidFill>
                  <a:srgbClr val="000000"/>
                </a:solidFill>
                <a:latin typeface="ＭＳ Ｐゴシック"/>
                <a:ea typeface="ＭＳ Ｐゴシック"/>
              </a:rPr>
              <a:t>年度）</a:t>
            </a:r>
            <a:endParaRPr kumimoji="1" lang="ja-JP" altLang="en-US" dirty="0">
              <a:latin typeface="ＭＳ Ｐゴシック"/>
              <a:ea typeface="ＭＳ Ｐゴシック"/>
            </a:endParaRPr>
          </a:p>
        </p:txBody>
      </p:sp>
      <p:sp>
        <p:nvSpPr>
          <p:cNvPr id="3" name="コンテンツ プレースホルダー 2">
            <a:extLst>
              <a:ext uri="{FF2B5EF4-FFF2-40B4-BE49-F238E27FC236}">
                <a16:creationId xmlns:a16="http://schemas.microsoft.com/office/drawing/2014/main" id="{FF0F1CA4-7AD4-FF26-7B74-126647047A80}"/>
              </a:ext>
            </a:extLst>
          </p:cNvPr>
          <p:cNvSpPr>
            <a:spLocks noGrp="1"/>
          </p:cNvSpPr>
          <p:nvPr>
            <p:ph idx="1"/>
          </p:nvPr>
        </p:nvSpPr>
        <p:spPr/>
        <p:txBody>
          <a:bodyPr vert="horz" lIns="91440" tIns="45720" rIns="91440" bIns="45720" rtlCol="0" anchor="t">
            <a:normAutofit/>
          </a:bodyPr>
          <a:lstStyle/>
          <a:p>
            <a:pPr rtl="0">
              <a:spcBef>
                <a:spcPts val="0"/>
              </a:spcBef>
              <a:spcAft>
                <a:spcPts val="0"/>
              </a:spcAft>
            </a:pPr>
            <a:r>
              <a:rPr lang="en-US" altLang="ja-JP" sz="3200" dirty="0">
                <a:solidFill>
                  <a:srgbClr val="000000"/>
                </a:solidFill>
                <a:latin typeface="ＭＳ Ｐゴシック"/>
                <a:ea typeface="ＭＳ Ｐゴシック"/>
              </a:rPr>
              <a:t>2023</a:t>
            </a:r>
            <a:r>
              <a:rPr lang="ja-JP" altLang="en-US" sz="3200" b="0" i="0" u="none" strike="noStrike" dirty="0">
                <a:solidFill>
                  <a:srgbClr val="000000"/>
                </a:solidFill>
                <a:effectLst/>
                <a:latin typeface="ＭＳ Ｐゴシック"/>
                <a:ea typeface="ＭＳ Ｐゴシック"/>
              </a:rPr>
              <a:t>年</a:t>
            </a:r>
            <a:r>
              <a:rPr lang="en-US" altLang="ja-JP" sz="3200" b="0" i="0" u="none" strike="noStrike" dirty="0">
                <a:solidFill>
                  <a:srgbClr val="000000"/>
                </a:solidFill>
                <a:effectLst/>
                <a:latin typeface="ＭＳ Ｐゴシック"/>
                <a:ea typeface="ＭＳ Ｐゴシック"/>
              </a:rPr>
              <a:t>4</a:t>
            </a:r>
            <a:r>
              <a:rPr lang="ja-JP" altLang="en-US" sz="3200" b="0" i="0" u="none" strike="noStrike" dirty="0">
                <a:solidFill>
                  <a:srgbClr val="000000"/>
                </a:solidFill>
                <a:effectLst/>
                <a:latin typeface="ＭＳ Ｐゴシック"/>
                <a:ea typeface="ＭＳ Ｐゴシック"/>
              </a:rPr>
              <a:t>月</a:t>
            </a:r>
            <a:r>
              <a:rPr lang="en-US" altLang="ja-JP" sz="3200" dirty="0">
                <a:solidFill>
                  <a:srgbClr val="000000"/>
                </a:solidFill>
                <a:latin typeface="ＭＳ Ｐゴシック"/>
                <a:ea typeface="ＭＳ Ｐゴシック"/>
              </a:rPr>
              <a:t>2</a:t>
            </a:r>
            <a:r>
              <a:rPr lang="ja-JP" altLang="en-US" sz="3200" b="0" i="0" u="none" strike="noStrike" dirty="0">
                <a:solidFill>
                  <a:srgbClr val="000000"/>
                </a:solidFill>
                <a:effectLst/>
                <a:latin typeface="ＭＳ Ｐゴシック"/>
                <a:ea typeface="ＭＳ Ｐゴシック"/>
              </a:rPr>
              <a:t>日　</a:t>
            </a:r>
            <a:r>
              <a:rPr lang="en-US" altLang="ja-JP" sz="3200" b="0" i="0" u="none" strike="noStrike" dirty="0">
                <a:solidFill>
                  <a:srgbClr val="000000"/>
                </a:solidFill>
                <a:effectLst/>
                <a:latin typeface="ＭＳ Ｐゴシック"/>
                <a:ea typeface="ＭＳ Ｐゴシック"/>
              </a:rPr>
              <a:t>6</a:t>
            </a:r>
            <a:r>
              <a:rPr lang="ja-JP" altLang="en-US" sz="3200" b="0" i="0" u="none" strike="noStrike" dirty="0">
                <a:solidFill>
                  <a:srgbClr val="000000"/>
                </a:solidFill>
                <a:effectLst/>
                <a:latin typeface="ＭＳ Ｐゴシック"/>
                <a:ea typeface="ＭＳ Ｐゴシック"/>
              </a:rPr>
              <a:t>月</a:t>
            </a:r>
            <a:r>
              <a:rPr lang="en-US" altLang="ja-JP" sz="3200" dirty="0">
                <a:solidFill>
                  <a:srgbClr val="000000"/>
                </a:solidFill>
                <a:latin typeface="ＭＳ Ｐゴシック"/>
                <a:ea typeface="ＭＳ Ｐゴシック"/>
              </a:rPr>
              <a:t>18</a:t>
            </a:r>
            <a:r>
              <a:rPr lang="ja-JP" altLang="en-US" sz="3200" b="0" i="0" u="none" strike="noStrike" dirty="0">
                <a:solidFill>
                  <a:srgbClr val="000000"/>
                </a:solidFill>
                <a:effectLst/>
                <a:latin typeface="ＭＳ Ｐゴシック"/>
                <a:ea typeface="ＭＳ Ｐゴシック"/>
              </a:rPr>
              <a:t>日　</a:t>
            </a:r>
            <a:r>
              <a:rPr lang="en-US" altLang="ja-JP" sz="3200" b="0" i="0" u="none" strike="noStrike" dirty="0">
                <a:solidFill>
                  <a:srgbClr val="000000"/>
                </a:solidFill>
                <a:effectLst/>
                <a:latin typeface="ＭＳ Ｐゴシック"/>
                <a:ea typeface="ＭＳ Ｐゴシック"/>
              </a:rPr>
              <a:t>9</a:t>
            </a:r>
            <a:r>
              <a:rPr lang="ja-JP" altLang="en-US" sz="3200" b="0" i="0" u="none" strike="noStrike" dirty="0">
                <a:solidFill>
                  <a:srgbClr val="000000"/>
                </a:solidFill>
                <a:effectLst/>
                <a:latin typeface="ＭＳ Ｐゴシック"/>
                <a:ea typeface="ＭＳ Ｐゴシック"/>
              </a:rPr>
              <a:t>月</a:t>
            </a:r>
            <a:r>
              <a:rPr lang="en-US" altLang="ja-JP" sz="3200" dirty="0">
                <a:solidFill>
                  <a:srgbClr val="000000"/>
                </a:solidFill>
                <a:latin typeface="ＭＳ Ｐゴシック"/>
                <a:ea typeface="ＭＳ Ｐゴシック"/>
              </a:rPr>
              <a:t>9</a:t>
            </a:r>
            <a:r>
              <a:rPr lang="ja-JP" altLang="en-US" sz="3200" b="0" i="0" u="none" strike="noStrike" dirty="0">
                <a:solidFill>
                  <a:srgbClr val="000000"/>
                </a:solidFill>
                <a:effectLst/>
                <a:latin typeface="ＭＳ Ｐゴシック"/>
                <a:ea typeface="ＭＳ Ｐゴシック"/>
              </a:rPr>
              <a:t>日　</a:t>
            </a:r>
            <a:r>
              <a:rPr lang="en-US" altLang="ja-JP" sz="3200" dirty="0">
                <a:solidFill>
                  <a:srgbClr val="000000"/>
                </a:solidFill>
                <a:latin typeface="ＭＳ Ｐゴシック"/>
                <a:ea typeface="ＭＳ Ｐゴシック"/>
              </a:rPr>
              <a:t>11</a:t>
            </a:r>
            <a:r>
              <a:rPr lang="ja-JP" altLang="en-US" sz="3200" b="0" i="0" u="none" strike="noStrike" dirty="0">
                <a:solidFill>
                  <a:srgbClr val="000000"/>
                </a:solidFill>
                <a:effectLst/>
                <a:latin typeface="ＭＳ Ｐゴシック"/>
                <a:ea typeface="ＭＳ Ｐゴシック"/>
              </a:rPr>
              <a:t>月</a:t>
            </a:r>
            <a:r>
              <a:rPr lang="en-US" altLang="ja-JP" sz="3200" dirty="0">
                <a:solidFill>
                  <a:srgbClr val="000000"/>
                </a:solidFill>
                <a:latin typeface="ＭＳ Ｐゴシック"/>
                <a:ea typeface="ＭＳ Ｐゴシック"/>
              </a:rPr>
              <a:t>19</a:t>
            </a:r>
            <a:r>
              <a:rPr lang="ja-JP" altLang="en-US" sz="3200" b="0" i="0" u="none" strike="noStrike" dirty="0">
                <a:solidFill>
                  <a:srgbClr val="000000"/>
                </a:solidFill>
                <a:effectLst/>
                <a:latin typeface="ＭＳ Ｐゴシック"/>
                <a:ea typeface="ＭＳ Ｐゴシック"/>
              </a:rPr>
              <a:t>日</a:t>
            </a:r>
            <a:endParaRPr lang="ja-JP" altLang="en-US" sz="3200" b="0" dirty="0">
              <a:effectLst/>
              <a:latin typeface="ＭＳ Ｐゴシック"/>
              <a:ea typeface="ＭＳ Ｐゴシック"/>
            </a:endParaRPr>
          </a:p>
          <a:p>
            <a:pPr rtl="0">
              <a:spcBef>
                <a:spcPts val="0"/>
              </a:spcBef>
              <a:spcAft>
                <a:spcPts val="0"/>
              </a:spcAft>
            </a:pPr>
            <a:r>
              <a:rPr lang="en-US" altLang="ja-JP" sz="3200" b="0" i="0" u="none" strike="noStrike">
                <a:solidFill>
                  <a:srgbClr val="000000"/>
                </a:solidFill>
                <a:effectLst/>
                <a:latin typeface="ＭＳ Ｐゴシック"/>
                <a:ea typeface="ＭＳ Ｐゴシック"/>
              </a:rPr>
              <a:t>2024</a:t>
            </a:r>
            <a:r>
              <a:rPr lang="ja-JP" altLang="en-US" sz="3200" b="0" i="0" u="none" strike="noStrike">
                <a:solidFill>
                  <a:srgbClr val="000000"/>
                </a:solidFill>
                <a:effectLst/>
                <a:latin typeface="ＭＳ Ｐゴシック"/>
                <a:ea typeface="ＭＳ Ｐゴシック"/>
              </a:rPr>
              <a:t>年</a:t>
            </a:r>
            <a:r>
              <a:rPr lang="en-US" altLang="ja-JP" sz="3200" b="0" i="0" u="none" strike="noStrike" dirty="0">
                <a:solidFill>
                  <a:srgbClr val="000000"/>
                </a:solidFill>
                <a:effectLst/>
                <a:latin typeface="ＭＳ Ｐゴシック"/>
                <a:ea typeface="ＭＳ Ｐゴシック"/>
              </a:rPr>
              <a:t>1</a:t>
            </a:r>
            <a:r>
              <a:rPr lang="ja-JP" altLang="en-US" sz="3200" b="0" i="0" u="none" strike="noStrike" dirty="0">
                <a:solidFill>
                  <a:srgbClr val="000000"/>
                </a:solidFill>
                <a:effectLst/>
                <a:latin typeface="ＭＳ Ｐゴシック"/>
                <a:ea typeface="ＭＳ Ｐゴシック"/>
              </a:rPr>
              <a:t>月</a:t>
            </a:r>
            <a:r>
              <a:rPr lang="ja-JP" altLang="en-US" sz="3200" dirty="0">
                <a:solidFill>
                  <a:srgbClr val="000000"/>
                </a:solidFill>
                <a:latin typeface="ＭＳ Ｐゴシック"/>
                <a:ea typeface="ＭＳ Ｐゴシック"/>
              </a:rPr>
              <a:t>2</a:t>
            </a:r>
            <a:r>
              <a:rPr lang="en-US" altLang="ja-JP" sz="3200" dirty="0">
                <a:solidFill>
                  <a:srgbClr val="000000"/>
                </a:solidFill>
                <a:latin typeface="ＭＳ Ｐゴシック"/>
                <a:ea typeface="ＭＳ Ｐゴシック"/>
              </a:rPr>
              <a:t>1</a:t>
            </a:r>
            <a:r>
              <a:rPr lang="ja-JP" altLang="en-US" sz="3200" b="0" i="0" u="none" strike="noStrike" dirty="0">
                <a:solidFill>
                  <a:srgbClr val="000000"/>
                </a:solidFill>
                <a:effectLst/>
                <a:latin typeface="ＭＳ Ｐゴシック"/>
                <a:ea typeface="ＭＳ Ｐゴシック"/>
              </a:rPr>
              <a:t>日 </a:t>
            </a:r>
            <a:r>
              <a:rPr lang="en-US" altLang="ja-JP" sz="3200" b="0" i="0" u="none" strike="noStrike" dirty="0">
                <a:solidFill>
                  <a:srgbClr val="000000"/>
                </a:solidFill>
                <a:effectLst/>
                <a:latin typeface="ＭＳ Ｐゴシック"/>
                <a:ea typeface="ＭＳ Ｐゴシック"/>
              </a:rPr>
              <a:t>3</a:t>
            </a:r>
            <a:r>
              <a:rPr lang="ja-JP" altLang="en-US" sz="3200" b="0" i="0" u="none" strike="noStrike" dirty="0">
                <a:solidFill>
                  <a:srgbClr val="000000"/>
                </a:solidFill>
                <a:effectLst/>
                <a:latin typeface="ＭＳ Ｐゴシック"/>
                <a:ea typeface="ＭＳ Ｐゴシック"/>
              </a:rPr>
              <a:t>月</a:t>
            </a:r>
            <a:r>
              <a:rPr lang="en-US" altLang="ja-JP" sz="3200" dirty="0">
                <a:solidFill>
                  <a:srgbClr val="000000"/>
                </a:solidFill>
                <a:latin typeface="ＭＳ Ｐゴシック"/>
                <a:ea typeface="ＭＳ Ｐゴシック"/>
              </a:rPr>
              <a:t>3</a:t>
            </a:r>
            <a:r>
              <a:rPr lang="ja-JP" altLang="en-US" sz="3200" b="0" i="0" u="none" strike="noStrike" dirty="0">
                <a:solidFill>
                  <a:srgbClr val="000000"/>
                </a:solidFill>
                <a:effectLst/>
                <a:latin typeface="ＭＳ Ｐゴシック"/>
                <a:ea typeface="ＭＳ Ｐゴシック"/>
              </a:rPr>
              <a:t>日</a:t>
            </a:r>
            <a:endParaRPr lang="en-US" altLang="ja-JP" sz="3200" b="0" i="0" u="none" strike="noStrike" dirty="0">
              <a:solidFill>
                <a:srgbClr val="000000"/>
              </a:solidFill>
              <a:effectLst/>
              <a:latin typeface="ＭＳ Ｐゴシック"/>
              <a:ea typeface="ＭＳ Ｐゴシック"/>
            </a:endParaRPr>
          </a:p>
          <a:p>
            <a:pPr marL="0" indent="0" rtl="0">
              <a:spcBef>
                <a:spcPts val="0"/>
              </a:spcBef>
              <a:spcAft>
                <a:spcPts val="0"/>
              </a:spcAft>
              <a:buNone/>
            </a:pPr>
            <a:endParaRPr lang="en-US" altLang="ja-JP" sz="3200" dirty="0">
              <a:solidFill>
                <a:srgbClr val="000000"/>
              </a:solidFill>
              <a:latin typeface="ＭＳ Ｐゴシック" panose="020B0600070205080204" pitchFamily="50" charset="-128"/>
              <a:ea typeface="ＭＳ Ｐゴシック" panose="020B0600070205080204" pitchFamily="50" charset="-128"/>
            </a:endParaRPr>
          </a:p>
          <a:p>
            <a:pPr>
              <a:spcBef>
                <a:spcPts val="0"/>
              </a:spcBef>
            </a:pPr>
            <a:r>
              <a:rPr lang="en-US" altLang="ja-JP" sz="3200" dirty="0">
                <a:latin typeface="ＭＳ Ｐゴシック" panose="020B0600070205080204" pitchFamily="50" charset="-128"/>
                <a:ea typeface="ＭＳ Ｐゴシック" panose="020B0600070205080204" pitchFamily="50" charset="-128"/>
              </a:rPr>
              <a:t>2024</a:t>
            </a:r>
            <a:r>
              <a:rPr lang="ja-JP" altLang="en-US" sz="3200" dirty="0">
                <a:latin typeface="ＭＳ Ｐゴシック" panose="020B0600070205080204" pitchFamily="50" charset="-128"/>
                <a:ea typeface="ＭＳ Ｐゴシック" panose="020B0600070205080204" pitchFamily="50" charset="-128"/>
              </a:rPr>
              <a:t>年</a:t>
            </a:r>
            <a:r>
              <a:rPr lang="en-US" altLang="ja-JP" sz="3200" dirty="0">
                <a:latin typeface="ＭＳ Ｐゴシック" panose="020B0600070205080204" pitchFamily="50" charset="-128"/>
                <a:ea typeface="ＭＳ Ｐゴシック" panose="020B0600070205080204" pitchFamily="50" charset="-128"/>
              </a:rPr>
              <a:t>6</a:t>
            </a:r>
            <a:r>
              <a:rPr lang="ja-JP" altLang="en-US" sz="3200" dirty="0">
                <a:latin typeface="ＭＳ Ｐゴシック" panose="020B0600070205080204" pitchFamily="50" charset="-128"/>
                <a:ea typeface="ＭＳ Ｐゴシック" panose="020B0600070205080204" pitchFamily="50" charset="-128"/>
              </a:rPr>
              <a:t>月</a:t>
            </a:r>
            <a:r>
              <a:rPr lang="en-US" altLang="ja-JP" sz="3200" dirty="0">
                <a:latin typeface="ＭＳ Ｐゴシック" panose="020B0600070205080204" pitchFamily="50" charset="-128"/>
                <a:ea typeface="ＭＳ Ｐゴシック" panose="020B0600070205080204" pitchFamily="50" charset="-128"/>
              </a:rPr>
              <a:t>27</a:t>
            </a:r>
            <a:r>
              <a:rPr lang="ja-JP" altLang="en-US" sz="3200" dirty="0">
                <a:latin typeface="ＭＳ Ｐゴシック" panose="020B0600070205080204" pitchFamily="50" charset="-128"/>
                <a:ea typeface="ＭＳ Ｐゴシック" panose="020B0600070205080204" pitchFamily="50" charset="-128"/>
              </a:rPr>
              <a:t>日　</a:t>
            </a:r>
            <a:r>
              <a:rPr lang="en-US" altLang="ja-JP" sz="3200" dirty="0">
                <a:latin typeface="ＭＳ Ｐゴシック" panose="020B0600070205080204" pitchFamily="50" charset="-128"/>
                <a:ea typeface="ＭＳ Ｐゴシック" panose="020B0600070205080204" pitchFamily="50" charset="-128"/>
              </a:rPr>
              <a:t>8</a:t>
            </a:r>
            <a:r>
              <a:rPr lang="ja-JP" altLang="en-US" sz="3200" dirty="0">
                <a:latin typeface="ＭＳ Ｐゴシック" panose="020B0600070205080204" pitchFamily="50" charset="-128"/>
                <a:ea typeface="ＭＳ Ｐゴシック" panose="020B0600070205080204" pitchFamily="50" charset="-128"/>
              </a:rPr>
              <a:t>月</a:t>
            </a:r>
            <a:r>
              <a:rPr lang="en-US" altLang="ja-JP" sz="3200" dirty="0">
                <a:latin typeface="ＭＳ Ｐゴシック" panose="020B0600070205080204" pitchFamily="50" charset="-128"/>
                <a:ea typeface="ＭＳ Ｐゴシック" panose="020B0600070205080204" pitchFamily="50" charset="-128"/>
              </a:rPr>
              <a:t>4</a:t>
            </a:r>
            <a:r>
              <a:rPr lang="ja-JP" altLang="en-US" sz="3200" dirty="0">
                <a:latin typeface="ＭＳ Ｐゴシック" panose="020B0600070205080204" pitchFamily="50" charset="-128"/>
                <a:ea typeface="ＭＳ Ｐゴシック" panose="020B0600070205080204" pitchFamily="50" charset="-128"/>
              </a:rPr>
              <a:t>日　</a:t>
            </a:r>
            <a:r>
              <a:rPr lang="en-US" altLang="ja-JP" sz="3200" dirty="0">
                <a:latin typeface="ＭＳ Ｐゴシック" panose="020B0600070205080204" pitchFamily="50" charset="-128"/>
                <a:ea typeface="ＭＳ Ｐゴシック" panose="020B0600070205080204" pitchFamily="50" charset="-128"/>
              </a:rPr>
              <a:t>10</a:t>
            </a:r>
            <a:r>
              <a:rPr lang="ja-JP" altLang="en-US" sz="3200" dirty="0">
                <a:latin typeface="ＭＳ Ｐゴシック" panose="020B0600070205080204" pitchFamily="50" charset="-128"/>
                <a:ea typeface="ＭＳ Ｐゴシック" panose="020B0600070205080204" pitchFamily="50" charset="-128"/>
              </a:rPr>
              <a:t>月</a:t>
            </a:r>
            <a:r>
              <a:rPr lang="en-US" altLang="ja-JP" sz="3200" dirty="0">
                <a:latin typeface="ＭＳ Ｐゴシック" panose="020B0600070205080204" pitchFamily="50" charset="-128"/>
                <a:ea typeface="ＭＳ Ｐゴシック" panose="020B0600070205080204" pitchFamily="50" charset="-128"/>
              </a:rPr>
              <a:t>6</a:t>
            </a:r>
            <a:r>
              <a:rPr lang="ja-JP" altLang="en-US" sz="3200" dirty="0">
                <a:latin typeface="ＭＳ Ｐゴシック" panose="020B0600070205080204" pitchFamily="50" charset="-128"/>
                <a:ea typeface="ＭＳ Ｐゴシック" panose="020B0600070205080204" pitchFamily="50" charset="-128"/>
              </a:rPr>
              <a:t>日 </a:t>
            </a:r>
            <a:endParaRPr lang="en-US" altLang="ja-JP" sz="3200" dirty="0">
              <a:latin typeface="ＭＳ Ｐゴシック" panose="020B0600070205080204" pitchFamily="50" charset="-128"/>
              <a:ea typeface="ＭＳ Ｐゴシック" panose="020B0600070205080204" pitchFamily="50" charset="-128"/>
            </a:endParaRPr>
          </a:p>
          <a:p>
            <a:pPr>
              <a:spcBef>
                <a:spcPts val="0"/>
              </a:spcBef>
            </a:pPr>
            <a:endParaRPr lang="en-US" altLang="ja-JP" sz="3200" dirty="0">
              <a:latin typeface="ＭＳ Ｐゴシック" panose="020B0600070205080204" pitchFamily="50" charset="-128"/>
              <a:ea typeface="ＭＳ Ｐゴシック" panose="020B0600070205080204" pitchFamily="50" charset="-128"/>
            </a:endParaRPr>
          </a:p>
          <a:p>
            <a:pPr>
              <a:spcBef>
                <a:spcPts val="0"/>
              </a:spcBef>
            </a:pPr>
            <a:r>
              <a:rPr lang="ja-JP" altLang="en-US" sz="3200" dirty="0">
                <a:solidFill>
                  <a:srgbClr val="000000"/>
                </a:solidFill>
                <a:latin typeface="ＭＳ Ｐゴシック" panose="020B0600070205080204" pitchFamily="50" charset="-128"/>
                <a:ea typeface="ＭＳ Ｐゴシック" panose="020B0600070205080204" pitchFamily="50" charset="-128"/>
              </a:rPr>
              <a:t>全て</a:t>
            </a:r>
            <a:r>
              <a:rPr lang="en-US" altLang="ja-JP" sz="3200" dirty="0">
                <a:solidFill>
                  <a:srgbClr val="000000"/>
                </a:solidFill>
                <a:latin typeface="ＭＳ Ｐゴシック" panose="020B0600070205080204" pitchFamily="50" charset="-128"/>
                <a:ea typeface="ＭＳ Ｐゴシック" panose="020B0600070205080204" pitchFamily="50" charset="-128"/>
              </a:rPr>
              <a:t>WEB</a:t>
            </a:r>
            <a:r>
              <a:rPr lang="ja-JP" altLang="en-US" sz="3200" dirty="0">
                <a:solidFill>
                  <a:srgbClr val="000000"/>
                </a:solidFill>
                <a:latin typeface="ＭＳ Ｐゴシック" panose="020B0600070205080204" pitchFamily="50" charset="-128"/>
                <a:ea typeface="ＭＳ Ｐゴシック" panose="020B0600070205080204" pitchFamily="50" charset="-128"/>
              </a:rPr>
              <a:t>開催</a:t>
            </a:r>
            <a:endParaRPr lang="en-US" altLang="ja-JP" sz="3200" dirty="0">
              <a:solidFill>
                <a:srgbClr val="000000"/>
              </a:solidFill>
              <a:latin typeface="ＭＳ Ｐゴシック" panose="020B0600070205080204" pitchFamily="50" charset="-128"/>
              <a:ea typeface="ＭＳ Ｐゴシック" panose="020B0600070205080204" pitchFamily="50" charset="-128"/>
            </a:endParaRPr>
          </a:p>
          <a:p>
            <a:pPr marL="0" indent="0">
              <a:spcBef>
                <a:spcPts val="0"/>
              </a:spcBef>
              <a:buNone/>
            </a:pPr>
            <a:br>
              <a:rPr lang="ja-JP" altLang="en-US" sz="3200" dirty="0">
                <a:latin typeface="ＭＳ Ｐゴシック" panose="020B0600070205080204" pitchFamily="50" charset="-128"/>
                <a:ea typeface="ＭＳ Ｐゴシック" panose="020B0600070205080204" pitchFamily="50" charset="-128"/>
              </a:rPr>
            </a:br>
            <a:endParaRPr kumimoji="1" lang="ja-JP" altLang="en-US" sz="3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80924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ＭＳ Ｐゴシック" panose="020B0600070205080204" pitchFamily="50" charset="-128"/>
                <a:ea typeface="ＭＳ Ｐゴシック" panose="020B0600070205080204" pitchFamily="50" charset="-128"/>
              </a:rPr>
              <a:t>ASCAPAP in Kyoto 2023</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normAutofit fontScale="85000" lnSpcReduction="20000"/>
          </a:bodyPr>
          <a:lstStyle/>
          <a:p>
            <a:r>
              <a:rPr lang="en-US" altLang="ja-JP" sz="4200" dirty="0">
                <a:latin typeface="ＭＳ Ｐゴシック" panose="020B0600070205080204" pitchFamily="50" charset="-128"/>
                <a:ea typeface="ＭＳ Ｐゴシック" panose="020B0600070205080204" pitchFamily="50" charset="-128"/>
              </a:rPr>
              <a:t>“Keeping secrets with children”</a:t>
            </a:r>
          </a:p>
          <a:p>
            <a:r>
              <a:rPr lang="en-US" altLang="ja-JP" dirty="0">
                <a:latin typeface="ＭＳ Ｐゴシック" panose="020B0600070205080204" pitchFamily="50" charset="-128"/>
                <a:ea typeface="ＭＳ Ｐゴシック" panose="020B0600070205080204" pitchFamily="50" charset="-128"/>
              </a:rPr>
              <a:t>Issues of confidentiality with children in child and adolescent psychiatric inpatient treatment</a:t>
            </a:r>
          </a:p>
          <a:p>
            <a:pPr marL="0" indent="0">
              <a:buNone/>
            </a:pPr>
            <a:r>
              <a:rPr lang="en-US" altLang="ja-JP" dirty="0">
                <a:latin typeface="ＭＳ Ｐゴシック" panose="020B0600070205080204" pitchFamily="50" charset="-128"/>
                <a:ea typeface="ＭＳ Ｐゴシック" panose="020B0600070205080204" pitchFamily="50" charset="-128"/>
              </a:rPr>
              <a:t>   Yoshihiro </a:t>
            </a:r>
            <a:r>
              <a:rPr lang="en-US" altLang="ja-JP" dirty="0" err="1">
                <a:latin typeface="ＭＳ Ｐゴシック" panose="020B0600070205080204" pitchFamily="50" charset="-128"/>
                <a:ea typeface="ＭＳ Ｐゴシック" panose="020B0600070205080204" pitchFamily="50" charset="-128"/>
              </a:rPr>
              <a:t>Nakadoi</a:t>
            </a:r>
            <a:endParaRPr lang="en-US" altLang="ja-JP" dirty="0">
              <a:latin typeface="ＭＳ Ｐゴシック" panose="020B0600070205080204" pitchFamily="50" charset="-128"/>
              <a:ea typeface="ＭＳ Ｐゴシック" panose="020B0600070205080204" pitchFamily="50" charset="-128"/>
            </a:endParaRPr>
          </a:p>
          <a:p>
            <a:r>
              <a:rPr lang="en-US" altLang="ja-JP" dirty="0">
                <a:latin typeface="ＭＳ Ｐゴシック" panose="020B0600070205080204" pitchFamily="50" charset="-128"/>
                <a:ea typeface="ＭＳ Ｐゴシック" panose="020B0600070205080204" pitchFamily="50" charset="-128"/>
              </a:rPr>
              <a:t>What should we as therapists consider and deal with when a child as a patient discloses a secret to us?</a:t>
            </a:r>
          </a:p>
          <a:p>
            <a:pPr marL="0" indent="0">
              <a:buNone/>
            </a:pPr>
            <a:r>
              <a:rPr lang="en-US" altLang="ja-JP" dirty="0">
                <a:latin typeface="ＭＳ Ｐゴシック" panose="020B0600070205080204" pitchFamily="50" charset="-128"/>
                <a:ea typeface="ＭＳ Ｐゴシック" panose="020B0600070205080204" pitchFamily="50" charset="-128"/>
              </a:rPr>
              <a:t>   Kota Sasaki</a:t>
            </a:r>
          </a:p>
          <a:p>
            <a:r>
              <a:rPr lang="en-US" altLang="ja-JP" dirty="0">
                <a:latin typeface="ＭＳ Ｐゴシック" panose="020B0600070205080204" pitchFamily="50" charset="-128"/>
                <a:ea typeface="ＭＳ Ｐゴシック" panose="020B0600070205080204" pitchFamily="50" charset="-128"/>
              </a:rPr>
              <a:t>Clinical Management of Confidentiality: Constraints and Challenges to Keeping Secret with Children in Taiwan</a:t>
            </a:r>
          </a:p>
          <a:p>
            <a:pPr marL="0" indent="0">
              <a:buNone/>
            </a:pPr>
            <a:r>
              <a:rPr lang="en-US" altLang="ja-JP" dirty="0">
                <a:latin typeface="ＭＳ Ｐゴシック" panose="020B0600070205080204" pitchFamily="50" charset="-128"/>
                <a:ea typeface="ＭＳ Ｐゴシック" panose="020B0600070205080204" pitchFamily="50" charset="-128"/>
              </a:rPr>
              <a:t>   Iris, </a:t>
            </a:r>
            <a:r>
              <a:rPr lang="en-US" altLang="ja-JP" dirty="0" err="1">
                <a:latin typeface="ＭＳ Ｐゴシック" panose="020B0600070205080204" pitchFamily="50" charset="-128"/>
                <a:ea typeface="ＭＳ Ｐゴシック" panose="020B0600070205080204" pitchFamily="50" charset="-128"/>
              </a:rPr>
              <a:t>Chih</a:t>
            </a:r>
            <a:r>
              <a:rPr lang="en-US" altLang="ja-JP" dirty="0">
                <a:latin typeface="ＭＳ Ｐゴシック" panose="020B0600070205080204" pitchFamily="50" charset="-128"/>
                <a:ea typeface="ＭＳ Ｐゴシック" panose="020B0600070205080204" pitchFamily="50" charset="-128"/>
              </a:rPr>
              <a:t>-Tsai Chen,  Shih-Kai Liu</a:t>
            </a:r>
          </a:p>
          <a:p>
            <a:r>
              <a:rPr lang="en-US" altLang="ja-JP" dirty="0">
                <a:latin typeface="ＭＳ Ｐゴシック" panose="020B0600070205080204" pitchFamily="50" charset="-128"/>
                <a:ea typeface="ＭＳ Ｐゴシック" panose="020B0600070205080204" pitchFamily="50" charset="-128"/>
              </a:rPr>
              <a:t>Doctor, You Have Done Us a Disservice</a:t>
            </a:r>
          </a:p>
          <a:p>
            <a:pPr marL="0" indent="0">
              <a:buNone/>
            </a:pPr>
            <a:r>
              <a:rPr lang="en-US" altLang="ja-JP" dirty="0">
                <a:latin typeface="ＭＳ Ｐゴシック" panose="020B0600070205080204" pitchFamily="50" charset="-128"/>
                <a:ea typeface="ＭＳ Ｐゴシック" panose="020B0600070205080204" pitchFamily="50" charset="-128"/>
              </a:rPr>
              <a:t>   Lim </a:t>
            </a:r>
            <a:r>
              <a:rPr lang="en-US" altLang="ja-JP" dirty="0" err="1">
                <a:latin typeface="ＭＳ Ｐゴシック" panose="020B0600070205080204" pitchFamily="50" charset="-128"/>
                <a:ea typeface="ＭＳ Ｐゴシック" panose="020B0600070205080204" pitchFamily="50" charset="-128"/>
              </a:rPr>
              <a:t>Choon</a:t>
            </a:r>
            <a:r>
              <a:rPr lang="en-US" altLang="ja-JP" dirty="0">
                <a:latin typeface="ＭＳ Ｐゴシック" panose="020B0600070205080204" pitchFamily="50" charset="-128"/>
                <a:ea typeface="ＭＳ Ｐゴシック" panose="020B0600070205080204" pitchFamily="50" charset="-128"/>
              </a:rPr>
              <a:t> Guan</a:t>
            </a:r>
          </a:p>
        </p:txBody>
      </p:sp>
    </p:spTree>
    <p:extLst>
      <p:ext uri="{BB962C8B-B14F-4D97-AF65-F5344CB8AC3E}">
        <p14:creationId xmlns:p14="http://schemas.microsoft.com/office/powerpoint/2010/main" val="1740403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ＭＳ Ｐゴシック" panose="020B0600070205080204" pitchFamily="50" charset="-128"/>
                <a:ea typeface="ＭＳ Ｐゴシック" panose="020B0600070205080204" pitchFamily="50" charset="-128"/>
              </a:rPr>
              <a:t>弘前総会査読</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lstStyle/>
          <a:p>
            <a:r>
              <a:rPr kumimoji="1" lang="ja-JP" altLang="en-US" dirty="0">
                <a:latin typeface="ＭＳ Ｐゴシック" panose="020B0600070205080204" pitchFamily="50" charset="-128"/>
                <a:ea typeface="ＭＳ Ｐゴシック" panose="020B0600070205080204" pitchFamily="50" charset="-128"/>
              </a:rPr>
              <a:t>倫理委員会のメンバーを中心に弘前総会抄録の倫理的査読を行った。</a:t>
            </a:r>
          </a:p>
        </p:txBody>
      </p:sp>
    </p:spTree>
    <p:extLst>
      <p:ext uri="{BB962C8B-B14F-4D97-AF65-F5344CB8AC3E}">
        <p14:creationId xmlns:p14="http://schemas.microsoft.com/office/powerpoint/2010/main" val="3397506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583615-44C7-0CBE-A78A-18C8BAB274F0}"/>
              </a:ext>
            </a:extLst>
          </p:cNvPr>
          <p:cNvSpPr>
            <a:spLocks noGrp="1"/>
          </p:cNvSpPr>
          <p:nvPr>
            <p:ph type="title"/>
          </p:nvPr>
        </p:nvSpPr>
        <p:spPr/>
        <p:txBody>
          <a:bodyPr>
            <a:normAutofit/>
          </a:bodyPr>
          <a:lstStyle/>
          <a:p>
            <a:r>
              <a:rPr kumimoji="1" lang="ja-JP" altLang="en-US" sz="4000" dirty="0">
                <a:latin typeface="ＭＳ Ｐゴシック" panose="020B0600070205080204" pitchFamily="50" charset="-128"/>
                <a:ea typeface="ＭＳ Ｐゴシック" panose="020B0600070205080204" pitchFamily="50" charset="-128"/>
              </a:rPr>
              <a:t>弘前総会 倫理委員会セミナー</a:t>
            </a:r>
          </a:p>
        </p:txBody>
      </p:sp>
      <p:sp>
        <p:nvSpPr>
          <p:cNvPr id="3" name="コンテンツ プレースホルダー 2">
            <a:extLst>
              <a:ext uri="{FF2B5EF4-FFF2-40B4-BE49-F238E27FC236}">
                <a16:creationId xmlns:a16="http://schemas.microsoft.com/office/drawing/2014/main" id="{3206295E-AD12-FB4E-A302-449882BCFE97}"/>
              </a:ext>
            </a:extLst>
          </p:cNvPr>
          <p:cNvSpPr>
            <a:spLocks noGrp="1"/>
          </p:cNvSpPr>
          <p:nvPr>
            <p:ph idx="1"/>
          </p:nvPr>
        </p:nvSpPr>
        <p:spPr/>
        <p:txBody>
          <a:bodyPr>
            <a:noAutofit/>
          </a:bodyPr>
          <a:lstStyle/>
          <a:p>
            <a:pPr marL="0" indent="0">
              <a:buNone/>
            </a:pPr>
            <a:r>
              <a:rPr lang="en-US" altLang="ja-JP" sz="2400" dirty="0">
                <a:latin typeface="ＭＳ Ｐゴシック" panose="020B0600070205080204" pitchFamily="50" charset="-128"/>
                <a:ea typeface="ＭＳ Ｐゴシック" panose="020B0600070205080204" pitchFamily="50" charset="-128"/>
              </a:rPr>
              <a:t>11</a:t>
            </a:r>
            <a:r>
              <a:rPr lang="ja-JP" altLang="en-US" sz="2400" dirty="0">
                <a:latin typeface="ＭＳ Ｐゴシック" panose="020B0600070205080204" pitchFamily="50" charset="-128"/>
                <a:ea typeface="ＭＳ Ｐゴシック" panose="020B0600070205080204" pitchFamily="50" charset="-128"/>
              </a:rPr>
              <a:t>月</a:t>
            </a:r>
            <a:r>
              <a:rPr lang="en-US" altLang="ja-JP" sz="2400" dirty="0">
                <a:latin typeface="ＭＳ Ｐゴシック" panose="020B0600070205080204" pitchFamily="50" charset="-128"/>
                <a:ea typeface="ＭＳ Ｐゴシック" panose="020B0600070205080204" pitchFamily="50" charset="-128"/>
              </a:rPr>
              <a:t>16</a:t>
            </a:r>
            <a:r>
              <a:rPr lang="ja-JP" altLang="en-US" sz="2400" dirty="0">
                <a:latin typeface="ＭＳ Ｐゴシック" panose="020B0600070205080204" pitchFamily="50" charset="-128"/>
                <a:ea typeface="ＭＳ Ｐゴシック" panose="020B0600070205080204" pitchFamily="50" charset="-128"/>
              </a:rPr>
              <a:t>日（水） </a:t>
            </a:r>
            <a:r>
              <a:rPr lang="en-US" altLang="ja-JP" sz="2400">
                <a:latin typeface="ＭＳ Ｐゴシック" panose="020B0600070205080204" pitchFamily="50" charset="-128"/>
                <a:ea typeface="ＭＳ Ｐゴシック" panose="020B0600070205080204" pitchFamily="50" charset="-128"/>
              </a:rPr>
              <a:t>16:20-18:20</a:t>
            </a:r>
            <a:r>
              <a:rPr lang="ja-JP" altLang="en-US" sz="2400" dirty="0">
                <a:latin typeface="ＭＳ Ｐゴシック" panose="020B0600070205080204" pitchFamily="50" charset="-128"/>
                <a:ea typeface="ＭＳ Ｐゴシック" panose="020B0600070205080204" pitchFamily="50" charset="-128"/>
              </a:rPr>
              <a:t> </a:t>
            </a:r>
            <a:r>
              <a:rPr lang="en-US" altLang="ja-JP" sz="2400" dirty="0">
                <a:latin typeface="ＭＳ Ｐゴシック" panose="020B0600070205080204" pitchFamily="50" charset="-128"/>
                <a:ea typeface="ＭＳ Ｐゴシック" panose="020B0600070205080204" pitchFamily="50" charset="-128"/>
              </a:rPr>
              <a:t>C </a:t>
            </a:r>
            <a:r>
              <a:rPr lang="ja-JP" altLang="en-US" sz="2400" dirty="0">
                <a:latin typeface="ＭＳ Ｐゴシック" panose="020B0600070205080204" pitchFamily="50" charset="-128"/>
                <a:ea typeface="ＭＳ Ｐゴシック" panose="020B0600070205080204" pitchFamily="50" charset="-128"/>
              </a:rPr>
              <a:t>会場 </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テーマ「改正精神保健福祉法の倫理的課題」 </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司会：中西大介　太田順一郎</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児童精神科入院治療における倫理的課題（架空事例を通して） </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庄紀子（神奈川県立こども医療センター 児童思春期精神科） </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精神保健及び精神障害者福祉に関する法律の改正に伴い児童精神科入院治療の現場で起きていることー全国児童青年精神科医療施設協議会による、親が虐待者である場合の医療保護入院に関する実態調査から</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中西大介（三重県立子ども心身発達医療センター） </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児童相談所における精神保健福祉法改正に伴う現状と課題 </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小平かやの（東京都児童相談センター）</a:t>
            </a:r>
            <a:endParaRPr kumimoji="1" lang="ja-JP" altLang="en-US"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1654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7F941-9FC8-ACC2-AC2C-74B059942B97}"/>
              </a:ext>
            </a:extLst>
          </p:cNvPr>
          <p:cNvSpPr>
            <a:spLocks noGrp="1"/>
          </p:cNvSpPr>
          <p:nvPr>
            <p:ph type="title"/>
          </p:nvPr>
        </p:nvSpPr>
        <p:spPr/>
        <p:txBody>
          <a:bodyPr/>
          <a:lstStyle/>
          <a:p>
            <a:r>
              <a:rPr kumimoji="1" lang="ja-JP" altLang="en-US" dirty="0">
                <a:latin typeface="ＭＳ Ｐゴシック" panose="020B0600070205080204" pitchFamily="50" charset="-128"/>
                <a:ea typeface="ＭＳ Ｐゴシック" panose="020B0600070205080204" pitchFamily="50" charset="-128"/>
              </a:rPr>
              <a:t>委員構成</a:t>
            </a:r>
          </a:p>
        </p:txBody>
      </p:sp>
      <p:sp>
        <p:nvSpPr>
          <p:cNvPr id="3" name="コンテンツ プレースホルダー 2">
            <a:extLst>
              <a:ext uri="{FF2B5EF4-FFF2-40B4-BE49-F238E27FC236}">
                <a16:creationId xmlns:a16="http://schemas.microsoft.com/office/drawing/2014/main" id="{05B12BF1-8B05-3999-C747-663FFE3E6D25}"/>
              </a:ext>
            </a:extLst>
          </p:cNvPr>
          <p:cNvSpPr>
            <a:spLocks noGrp="1"/>
          </p:cNvSpPr>
          <p:nvPr>
            <p:ph idx="1"/>
          </p:nvPr>
        </p:nvSpPr>
        <p:spPr/>
        <p:txBody>
          <a:bodyPr vert="horz" lIns="91440" tIns="45720" rIns="91440" bIns="45720" rtlCol="0" anchor="t">
            <a:normAutofit/>
          </a:bodyPr>
          <a:lstStyle/>
          <a:p>
            <a:pPr rtl="0">
              <a:spcBef>
                <a:spcPts val="0"/>
              </a:spcBef>
              <a:spcAft>
                <a:spcPts val="0"/>
              </a:spcAft>
            </a:pPr>
            <a:r>
              <a:rPr lang="ja-JP" altLang="en-US" sz="3200" b="0" i="0" u="none" strike="noStrike">
                <a:solidFill>
                  <a:srgbClr val="000000"/>
                </a:solidFill>
                <a:effectLst/>
                <a:latin typeface="ＭＳ Ｐゴシック"/>
                <a:ea typeface="ＭＳ Ｐゴシック"/>
              </a:rPr>
              <a:t>安保千秋、安藤久美子、今村　明、太田順一郎、木村一優（委員長）、定本ゆきこ、関　正樹、高岡　健、田中容子、富田　拓、</a:t>
            </a:r>
            <a:r>
              <a:rPr lang="ja-JP" altLang="en-US" sz="3200">
                <a:solidFill>
                  <a:srgbClr val="000000"/>
                </a:solidFill>
                <a:latin typeface="ＭＳ Ｐゴシック"/>
                <a:ea typeface="ＭＳ Ｐゴシック"/>
              </a:rPr>
              <a:t>中西大介（担当理事）、</a:t>
            </a:r>
            <a:r>
              <a:rPr lang="ja-JP" altLang="en-US" sz="3200" b="0" i="0" u="none" strike="noStrike">
                <a:solidFill>
                  <a:srgbClr val="000000"/>
                </a:solidFill>
                <a:effectLst/>
                <a:latin typeface="ＭＳ Ｐゴシック"/>
                <a:ea typeface="ＭＳ Ｐゴシック"/>
              </a:rPr>
              <a:t>松田文雄、村上真紀</a:t>
            </a:r>
            <a:br>
              <a:rPr lang="ja-JP" altLang="en-US" dirty="0">
                <a:latin typeface="ＭＳ Ｐゴシック" panose="020B0600070205080204" pitchFamily="50" charset="-128"/>
                <a:ea typeface="ＭＳ Ｐゴシック" panose="020B0600070205080204" pitchFamily="50" charset="-128"/>
              </a:rPr>
            </a:b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8761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E7FE29-3F33-C178-90BE-C306B66EFFFD}"/>
              </a:ext>
            </a:extLst>
          </p:cNvPr>
          <p:cNvSpPr>
            <a:spLocks noGrp="1"/>
          </p:cNvSpPr>
          <p:nvPr>
            <p:ph type="title"/>
          </p:nvPr>
        </p:nvSpPr>
        <p:spPr/>
        <p:txBody>
          <a:bodyPr>
            <a:normAutofit/>
          </a:bodyPr>
          <a:lstStyle/>
          <a:p>
            <a:pPr rtl="0">
              <a:spcBef>
                <a:spcPts val="0"/>
              </a:spcBef>
              <a:spcAft>
                <a:spcPts val="0"/>
              </a:spcAft>
            </a:pPr>
            <a:r>
              <a:rPr lang="ja-JP" altLang="en-US" sz="4000" b="0" i="0" u="none" strike="noStrike" dirty="0">
                <a:solidFill>
                  <a:srgbClr val="000000"/>
                </a:solidFill>
                <a:effectLst/>
                <a:latin typeface="ＭＳ Ｐゴシック" panose="020B0600070205080204" pitchFamily="50" charset="-128"/>
                <a:ea typeface="ＭＳ Ｐゴシック" panose="020B0600070205080204" pitchFamily="50" charset="-128"/>
              </a:rPr>
              <a:t>研究倫理審査部会</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CB5A92C2-5FE3-5EEC-3A1F-C93B755C2CCC}"/>
              </a:ext>
            </a:extLst>
          </p:cNvPr>
          <p:cNvSpPr>
            <a:spLocks noGrp="1"/>
          </p:cNvSpPr>
          <p:nvPr>
            <p:ph idx="1"/>
          </p:nvPr>
        </p:nvSpPr>
        <p:spPr/>
        <p:txBody>
          <a:bodyPr>
            <a:normAutofit/>
          </a:bodyPr>
          <a:lstStyle/>
          <a:p>
            <a:pPr marL="0" indent="0">
              <a:buNone/>
            </a:pPr>
            <a:r>
              <a:rPr lang="ja-JP" altLang="en-US" sz="3200" dirty="0">
                <a:latin typeface="ＭＳ Ｐゴシック" panose="020B0600070205080204" pitchFamily="50" charset="-128"/>
                <a:ea typeface="ＭＳ Ｐゴシック" panose="020B0600070205080204" pitchFamily="50" charset="-128"/>
              </a:rPr>
              <a:t>研究倫理審査部会規約を策定した。</a:t>
            </a:r>
            <a:endParaRPr kumimoji="1" lang="ja-JP" altLang="en-US" sz="3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05378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ＭＳ Ｐゴシック" panose="020B0600070205080204" pitchFamily="50" charset="-128"/>
                <a:ea typeface="ＭＳ Ｐゴシック" panose="020B0600070205080204" pitchFamily="50" charset="-128"/>
              </a:rPr>
              <a:t>IACAPAP in Rio de Janeiro 2024</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lstStyle/>
          <a:p>
            <a:r>
              <a:rPr lang="en-US" altLang="ja-JP" dirty="0">
                <a:latin typeface="ＭＳ Ｐゴシック" panose="020B0600070205080204" pitchFamily="50" charset="-128"/>
                <a:ea typeface="ＭＳ Ｐゴシック" panose="020B0600070205080204" pitchFamily="50" charset="-128"/>
              </a:rPr>
              <a:t>Mental health and high-risk behavior (delinquency and suicide) among young people in Cambodia and Japan, -diverse eco-psychological settings within Asia</a:t>
            </a:r>
          </a:p>
          <a:p>
            <a:r>
              <a:rPr lang="en-US" altLang="ja-JP" dirty="0">
                <a:latin typeface="ＭＳ Ｐゴシック" panose="020B0600070205080204" pitchFamily="50" charset="-128"/>
                <a:ea typeface="ＭＳ Ｐゴシック" panose="020B0600070205080204" pitchFamily="50" charset="-128"/>
              </a:rPr>
              <a:t>Informed consent and related ethical issues in childhood and adolescence</a:t>
            </a:r>
          </a:p>
        </p:txBody>
      </p:sp>
    </p:spTree>
    <p:extLst>
      <p:ext uri="{BB962C8B-B14F-4D97-AF65-F5344CB8AC3E}">
        <p14:creationId xmlns:p14="http://schemas.microsoft.com/office/powerpoint/2010/main" val="42526495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ＭＳ Ｐゴシック" panose="020B0600070205080204" pitchFamily="50" charset="-128"/>
                <a:ea typeface="ＭＳ Ｐゴシック" panose="020B0600070205080204" pitchFamily="50" charset="-128"/>
              </a:rPr>
              <a:t>愛媛</a:t>
            </a:r>
            <a:r>
              <a:rPr kumimoji="1" lang="ja-JP" altLang="en-US">
                <a:latin typeface="ＭＳ Ｐゴシック" panose="020B0600070205080204" pitchFamily="50" charset="-128"/>
                <a:ea typeface="ＭＳ Ｐゴシック" panose="020B0600070205080204" pitchFamily="50" charset="-128"/>
              </a:rPr>
              <a:t>総会 倫理委員会セミナー</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p:txBody>
          <a:bodyPr>
            <a:noAutofit/>
          </a:bodyPr>
          <a:lstStyle/>
          <a:p>
            <a:r>
              <a:rPr lang="ja-JP" altLang="en-US" sz="2400" dirty="0">
                <a:latin typeface="ＭＳ Ｐゴシック" panose="020B0600070205080204" pitchFamily="50" charset="-128"/>
                <a:ea typeface="ＭＳ Ｐゴシック" panose="020B0600070205080204" pitchFamily="50" charset="-128"/>
              </a:rPr>
              <a:t>「児童青年期精神科入院治療における隔離・拘束をめぐる倫理的課題」</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solidFill>
                  <a:srgbClr val="000000"/>
                </a:solidFill>
                <a:latin typeface="ＭＳ Ｐゴシック" panose="020B0600070205080204" pitchFamily="50" charset="-128"/>
                <a:ea typeface="ＭＳ Ｐゴシック" panose="020B0600070205080204" pitchFamily="50" charset="-128"/>
              </a:rPr>
              <a:t>　</a:t>
            </a:r>
            <a:r>
              <a:rPr lang="en-US" altLang="ja-JP" sz="2400" dirty="0">
                <a:solidFill>
                  <a:srgbClr val="000000"/>
                </a:solidFill>
                <a:latin typeface="ＭＳ Ｐゴシック" panose="020B0600070205080204" pitchFamily="50" charset="-128"/>
                <a:ea typeface="ＭＳ Ｐゴシック" panose="020B0600070205080204" pitchFamily="50" charset="-128"/>
              </a:rPr>
              <a:t>10</a:t>
            </a:r>
            <a:r>
              <a:rPr lang="ja-JP" altLang="en-US" sz="2400" dirty="0">
                <a:solidFill>
                  <a:srgbClr val="000000"/>
                </a:solidFill>
                <a:latin typeface="ＭＳ Ｐゴシック" panose="020B0600070205080204" pitchFamily="50" charset="-128"/>
                <a:ea typeface="ＭＳ Ｐゴシック" panose="020B0600070205080204" pitchFamily="50" charset="-128"/>
              </a:rPr>
              <a:t>月</a:t>
            </a:r>
            <a:r>
              <a:rPr lang="en-US" altLang="ja-JP" sz="2400" dirty="0">
                <a:solidFill>
                  <a:srgbClr val="000000"/>
                </a:solidFill>
                <a:latin typeface="ＭＳ Ｐゴシック" panose="020B0600070205080204" pitchFamily="50" charset="-128"/>
                <a:ea typeface="ＭＳ Ｐゴシック" panose="020B0600070205080204" pitchFamily="50" charset="-128"/>
              </a:rPr>
              <a:t>18</a:t>
            </a:r>
            <a:r>
              <a:rPr lang="ja-JP" altLang="en-US" sz="2400" dirty="0">
                <a:solidFill>
                  <a:srgbClr val="000000"/>
                </a:solidFill>
                <a:latin typeface="ＭＳ Ｐゴシック" panose="020B0600070205080204" pitchFamily="50" charset="-128"/>
                <a:ea typeface="ＭＳ Ｐゴシック" panose="020B0600070205080204" pitchFamily="50" charset="-128"/>
              </a:rPr>
              <a:t>日（金） </a:t>
            </a:r>
            <a:r>
              <a:rPr lang="en-US" altLang="ja-JP" sz="2400" dirty="0">
                <a:solidFill>
                  <a:srgbClr val="000000"/>
                </a:solidFill>
                <a:latin typeface="ＭＳ Ｐゴシック" panose="020B0600070205080204" pitchFamily="50" charset="-128"/>
                <a:ea typeface="ＭＳ Ｐゴシック" panose="020B0600070205080204" pitchFamily="50" charset="-128"/>
              </a:rPr>
              <a:t>F</a:t>
            </a:r>
            <a:r>
              <a:rPr lang="ja-JP" altLang="en-US" sz="2400" dirty="0">
                <a:solidFill>
                  <a:srgbClr val="000000"/>
                </a:solidFill>
                <a:latin typeface="ＭＳ Ｐゴシック" panose="020B0600070205080204" pitchFamily="50" charset="-128"/>
                <a:ea typeface="ＭＳ Ｐゴシック" panose="020B0600070205080204" pitchFamily="50" charset="-128"/>
              </a:rPr>
              <a:t>会場</a:t>
            </a:r>
            <a:endParaRPr lang="ja-JP" altLang="en-US" sz="2400" dirty="0">
              <a:latin typeface="ＭＳ Ｐゴシック" panose="020B0600070205080204" pitchFamily="50" charset="-128"/>
              <a:ea typeface="ＭＳ Ｐゴシック" panose="020B0600070205080204" pitchFamily="50" charset="-128"/>
            </a:endParaRPr>
          </a:p>
          <a:p>
            <a:r>
              <a:rPr lang="ja-JP" altLang="en-US" sz="1800" dirty="0">
                <a:latin typeface="ＭＳ Ｐゴシック" panose="020B0600070205080204" pitchFamily="50" charset="-128"/>
                <a:ea typeface="ＭＳ Ｐゴシック" panose="020B0600070205080204" pitchFamily="50" charset="-128"/>
              </a:rPr>
              <a:t>司会　太田順一郎　</a:t>
            </a:r>
            <a:r>
              <a:rPr lang="ja-JP" altLang="en-US" sz="1800" dirty="0">
                <a:solidFill>
                  <a:srgbClr val="000000"/>
                </a:solidFill>
                <a:latin typeface="ＭＳ Ｐゴシック" panose="020B0600070205080204" pitchFamily="50" charset="-128"/>
                <a:ea typeface="ＭＳ Ｐゴシック" panose="020B0600070205080204" pitchFamily="50" charset="-128"/>
              </a:rPr>
              <a:t>河野美帆</a:t>
            </a:r>
            <a:endParaRPr lang="ja-JP" altLang="en-US" sz="1800" dirty="0">
              <a:latin typeface="ＭＳ Ｐゴシック" panose="020B0600070205080204" pitchFamily="50" charset="-128"/>
              <a:ea typeface="ＭＳ Ｐゴシック" panose="020B0600070205080204" pitchFamily="50" charset="-128"/>
            </a:endParaRPr>
          </a:p>
          <a:p>
            <a:r>
              <a:rPr lang="ja-JP" altLang="en-US" sz="1800" dirty="0">
                <a:latin typeface="ＭＳ Ｐゴシック" panose="020B0600070205080204" pitchFamily="50" charset="-128"/>
                <a:ea typeface="ＭＳ Ｐゴシック" panose="020B0600070205080204" pitchFamily="50" charset="-128"/>
              </a:rPr>
              <a:t>小児病院児童精神科病棟における隔離・拘束の現状と課題</a:t>
            </a:r>
          </a:p>
          <a:p>
            <a:pPr marL="0" indent="0">
              <a:buNone/>
            </a:pPr>
            <a:r>
              <a:rPr lang="ja-JP" altLang="en-US" sz="1800" dirty="0">
                <a:latin typeface="ＭＳ Ｐゴシック" panose="020B0600070205080204" pitchFamily="50" charset="-128"/>
                <a:ea typeface="ＭＳ Ｐゴシック" panose="020B0600070205080204" pitchFamily="50" charset="-128"/>
              </a:rPr>
              <a:t>　神奈川県立こども医療センター　庄　紀子</a:t>
            </a:r>
          </a:p>
          <a:p>
            <a:r>
              <a:rPr lang="ja-JP" altLang="en-US" sz="1800" dirty="0">
                <a:latin typeface="ＭＳ Ｐゴシック" panose="020B0600070205080204" pitchFamily="50" charset="-128"/>
                <a:ea typeface="ＭＳ Ｐゴシック" panose="020B0600070205080204" pitchFamily="50" charset="-128"/>
              </a:rPr>
              <a:t>急性期病棟の技法を用いた行動制限を減らす取り組み</a:t>
            </a:r>
          </a:p>
          <a:p>
            <a:pPr marL="0" indent="0">
              <a:buNone/>
            </a:pPr>
            <a:r>
              <a:rPr lang="ja-JP" altLang="en-US" sz="1800" dirty="0">
                <a:latin typeface="ＭＳ Ｐゴシック" panose="020B0600070205080204" pitchFamily="50" charset="-128"/>
                <a:ea typeface="ＭＳ Ｐゴシック" panose="020B0600070205080204" pitchFamily="50" charset="-128"/>
              </a:rPr>
              <a:t>　のぞえの丘病院　堀川直希　</a:t>
            </a:r>
          </a:p>
          <a:p>
            <a:r>
              <a:rPr lang="ja-JP" altLang="en-US" sz="1800" dirty="0">
                <a:latin typeface="ＭＳ Ｐゴシック" panose="020B0600070205080204" pitchFamily="50" charset="-128"/>
                <a:ea typeface="ＭＳ Ｐゴシック" panose="020B0600070205080204" pitchFamily="50" charset="-128"/>
              </a:rPr>
              <a:t>児童精神科入院治療における隔離拘束について考える－知的障害および行動障害を伴う自閉症児の入院治療からー</a:t>
            </a:r>
          </a:p>
          <a:p>
            <a:pPr marL="0" indent="0">
              <a:buNone/>
            </a:pPr>
            <a:r>
              <a:rPr lang="ja-JP" altLang="en-US" sz="1800" dirty="0">
                <a:latin typeface="ＭＳ Ｐゴシック" panose="020B0600070205080204" pitchFamily="50" charset="-128"/>
                <a:ea typeface="ＭＳ Ｐゴシック" panose="020B0600070205080204" pitchFamily="50" charset="-128"/>
              </a:rPr>
              <a:t>　三重県立子ども心身発達医療センター　　中西大介</a:t>
            </a:r>
          </a:p>
          <a:p>
            <a:r>
              <a:rPr lang="ja-JP" altLang="en-US" sz="1800" dirty="0">
                <a:latin typeface="ＭＳ Ｐゴシック" panose="020B0600070205080204" pitchFamily="50" charset="-128"/>
                <a:ea typeface="ＭＳ Ｐゴシック" panose="020B0600070205080204" pitchFamily="50" charset="-128"/>
              </a:rPr>
              <a:t>指定討論</a:t>
            </a:r>
          </a:p>
          <a:p>
            <a:pPr marL="0" indent="0">
              <a:buNone/>
            </a:pPr>
            <a:r>
              <a:rPr lang="ja-JP" altLang="en-US" sz="1800" dirty="0">
                <a:latin typeface="ＭＳ Ｐゴシック" panose="020B0600070205080204" pitchFamily="50" charset="-128"/>
                <a:ea typeface="ＭＳ Ｐゴシック" panose="020B0600070205080204" pitchFamily="50" charset="-128"/>
              </a:rPr>
              <a:t>　兵庫県立 ひょうご こころの医療センター　田中究</a:t>
            </a:r>
          </a:p>
          <a:p>
            <a:pPr marL="0" indent="0">
              <a:buNone/>
            </a:pPr>
            <a:br>
              <a:rPr lang="ja-JP" altLang="en-US" sz="2000" dirty="0">
                <a:latin typeface="ＭＳ Ｐゴシック" panose="020B0600070205080204" pitchFamily="50" charset="-128"/>
                <a:ea typeface="ＭＳ Ｐゴシック" panose="020B0600070205080204" pitchFamily="50" charset="-128"/>
              </a:rPr>
            </a:br>
            <a:endParaRPr kumimoji="1" lang="ja-JP" altLang="en-US" sz="2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10805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48F6DC-DD39-758A-7841-A5F097E60484}"/>
              </a:ext>
            </a:extLst>
          </p:cNvPr>
          <p:cNvSpPr>
            <a:spLocks noGrp="1"/>
          </p:cNvSpPr>
          <p:nvPr>
            <p:ph type="ctrTitle"/>
          </p:nvPr>
        </p:nvSpPr>
        <p:spPr>
          <a:xfrm>
            <a:off x="2212532" y="2605849"/>
            <a:ext cx="7766936" cy="1646302"/>
          </a:xfrm>
        </p:spPr>
        <p:txBody>
          <a:bodyPr>
            <a:normAutofit fontScale="90000"/>
          </a:bodyPr>
          <a:lstStyle/>
          <a:p>
            <a:pPr algn="ctr"/>
            <a:r>
              <a:rPr kumimoji="1" lang="ja-JP" altLang="en-US" sz="4800" dirty="0">
                <a:solidFill>
                  <a:schemeClr val="tx1"/>
                </a:solidFill>
              </a:rPr>
              <a:t>日本児童青年精神医学会</a:t>
            </a:r>
            <a:br>
              <a:rPr kumimoji="1" lang="en-US" altLang="ja-JP" sz="4800" dirty="0">
                <a:solidFill>
                  <a:schemeClr val="tx1"/>
                </a:solidFill>
              </a:rPr>
            </a:br>
            <a:r>
              <a:rPr kumimoji="1" lang="ja-JP" altLang="en-US" sz="4800" dirty="0">
                <a:solidFill>
                  <a:schemeClr val="tx1"/>
                </a:solidFill>
              </a:rPr>
              <a:t>災害対策委員会報告</a:t>
            </a:r>
            <a:br>
              <a:rPr kumimoji="1" lang="en-US" altLang="ja-JP" dirty="0"/>
            </a:br>
            <a:r>
              <a:rPr lang="en-US" altLang="ja-JP" sz="3200" dirty="0">
                <a:solidFill>
                  <a:schemeClr val="tx1"/>
                </a:solidFill>
              </a:rPr>
              <a:t>2023</a:t>
            </a:r>
            <a:r>
              <a:rPr lang="ja-JP" altLang="en-US" sz="3200" dirty="0">
                <a:solidFill>
                  <a:schemeClr val="tx1"/>
                </a:solidFill>
              </a:rPr>
              <a:t>年</a:t>
            </a:r>
            <a:r>
              <a:rPr lang="en-US" altLang="ja-JP" sz="3200" dirty="0">
                <a:solidFill>
                  <a:schemeClr val="tx1"/>
                </a:solidFill>
              </a:rPr>
              <a:t>4</a:t>
            </a:r>
            <a:r>
              <a:rPr lang="ja-JP" altLang="en-US" sz="3200" dirty="0">
                <a:solidFill>
                  <a:schemeClr val="tx1"/>
                </a:solidFill>
              </a:rPr>
              <a:t>月～</a:t>
            </a:r>
            <a:r>
              <a:rPr lang="en-US" altLang="ja-JP" sz="3200" dirty="0">
                <a:solidFill>
                  <a:schemeClr val="tx1"/>
                </a:solidFill>
              </a:rPr>
              <a:t>2024</a:t>
            </a:r>
            <a:r>
              <a:rPr lang="ja-JP" altLang="en-US" sz="3200" dirty="0">
                <a:solidFill>
                  <a:schemeClr val="tx1"/>
                </a:solidFill>
              </a:rPr>
              <a:t>年</a:t>
            </a:r>
            <a:r>
              <a:rPr lang="en-US" altLang="ja-JP" sz="3200" dirty="0">
                <a:solidFill>
                  <a:schemeClr val="tx1"/>
                </a:solidFill>
              </a:rPr>
              <a:t>3</a:t>
            </a:r>
            <a:r>
              <a:rPr lang="ja-JP" altLang="en-US" sz="3200" dirty="0">
                <a:solidFill>
                  <a:schemeClr val="tx1"/>
                </a:solidFill>
              </a:rPr>
              <a:t>月</a:t>
            </a:r>
            <a:endParaRPr kumimoji="1" lang="ja-JP" altLang="en-US" sz="3200" dirty="0">
              <a:solidFill>
                <a:schemeClr val="tx1"/>
              </a:solidFill>
            </a:endParaRPr>
          </a:p>
        </p:txBody>
      </p:sp>
    </p:spTree>
    <p:extLst>
      <p:ext uri="{BB962C8B-B14F-4D97-AF65-F5344CB8AC3E}">
        <p14:creationId xmlns:p14="http://schemas.microsoft.com/office/powerpoint/2010/main" val="1925527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329889-BBEF-E92D-BB93-0A3385A5FF5C}"/>
              </a:ext>
            </a:extLst>
          </p:cNvPr>
          <p:cNvSpPr>
            <a:spLocks noGrp="1"/>
          </p:cNvSpPr>
          <p:nvPr>
            <p:ph type="title"/>
          </p:nvPr>
        </p:nvSpPr>
        <p:spPr>
          <a:xfrm>
            <a:off x="1797666" y="538508"/>
            <a:ext cx="8596668" cy="762000"/>
          </a:xfrm>
        </p:spPr>
        <p:txBody>
          <a:bodyPr/>
          <a:lstStyle/>
          <a:p>
            <a:pPr algn="ctr"/>
            <a:r>
              <a:rPr kumimoji="1" lang="ja-JP" altLang="en-US" dirty="0">
                <a:solidFill>
                  <a:schemeClr val="tx1"/>
                </a:solidFill>
              </a:rPr>
              <a:t>委員会構成</a:t>
            </a:r>
          </a:p>
        </p:txBody>
      </p:sp>
      <p:sp>
        <p:nvSpPr>
          <p:cNvPr id="3" name="コンテンツ プレースホルダー 2">
            <a:extLst>
              <a:ext uri="{FF2B5EF4-FFF2-40B4-BE49-F238E27FC236}">
                <a16:creationId xmlns:a16="http://schemas.microsoft.com/office/drawing/2014/main" id="{7E377A6F-0739-FC34-2C81-E6A76DB7EA5C}"/>
              </a:ext>
            </a:extLst>
          </p:cNvPr>
          <p:cNvSpPr>
            <a:spLocks noGrp="1"/>
          </p:cNvSpPr>
          <p:nvPr>
            <p:ph idx="1"/>
          </p:nvPr>
        </p:nvSpPr>
        <p:spPr>
          <a:xfrm>
            <a:off x="495300" y="1760220"/>
            <a:ext cx="11201400" cy="4669762"/>
          </a:xfrm>
        </p:spPr>
        <p:txBody>
          <a:bodyPr>
            <a:normAutofit/>
          </a:bodyPr>
          <a:lstStyle/>
          <a:p>
            <a:pPr marL="0" indent="0">
              <a:buNone/>
            </a:pPr>
            <a:r>
              <a:rPr lang="ja-JP" altLang="en-US" dirty="0"/>
              <a:t>委員長：中西大介　　担当理事：小平雅基</a:t>
            </a:r>
            <a:endParaRPr lang="en-US" altLang="ja-JP" dirty="0"/>
          </a:p>
          <a:p>
            <a:pPr marL="0" indent="0">
              <a:buNone/>
            </a:pPr>
            <a:r>
              <a:rPr kumimoji="1" lang="ja-JP" altLang="en-US" dirty="0"/>
              <a:t>委員</a:t>
            </a:r>
            <a:endParaRPr kumimoji="1" lang="en-US" altLang="ja-JP" dirty="0"/>
          </a:p>
          <a:p>
            <a:pPr marL="0" indent="0">
              <a:buNone/>
            </a:pPr>
            <a:r>
              <a:rPr lang="ja-JP" altLang="en-US" dirty="0"/>
              <a:t>北海道地区：氏家　武</a:t>
            </a:r>
            <a:r>
              <a:rPr lang="en-US" altLang="ja-JP" dirty="0"/>
              <a:t>			</a:t>
            </a:r>
            <a:r>
              <a:rPr lang="ja-JP" altLang="en-US" dirty="0"/>
              <a:t>東北地区：林みづ穂・八木淳子</a:t>
            </a:r>
            <a:endParaRPr lang="en-US" altLang="ja-JP" dirty="0"/>
          </a:p>
          <a:p>
            <a:pPr marL="0" indent="0">
              <a:buNone/>
            </a:pPr>
            <a:r>
              <a:rPr kumimoji="1" lang="ja-JP" altLang="en-US" dirty="0"/>
              <a:t>関東地区</a:t>
            </a:r>
            <a:r>
              <a:rPr lang="ja-JP" altLang="en-US" dirty="0"/>
              <a:t>：岩垂喜貴・菊地祐子</a:t>
            </a:r>
            <a:r>
              <a:rPr lang="en-US" altLang="ja-JP" dirty="0"/>
              <a:t>	</a:t>
            </a:r>
            <a:r>
              <a:rPr lang="ja-JP" altLang="en-US" dirty="0"/>
              <a:t>甲信越地区：篠山大明</a:t>
            </a:r>
            <a:endParaRPr lang="en-US" altLang="ja-JP" dirty="0"/>
          </a:p>
          <a:p>
            <a:pPr marL="0" indent="0">
              <a:buNone/>
            </a:pPr>
            <a:r>
              <a:rPr kumimoji="1" lang="ja-JP" altLang="en-US" dirty="0"/>
              <a:t>東海地区：伊藤一之</a:t>
            </a:r>
            <a:r>
              <a:rPr kumimoji="1" lang="en-US" altLang="ja-JP" dirty="0"/>
              <a:t>			</a:t>
            </a:r>
            <a:r>
              <a:rPr kumimoji="1" lang="ja-JP" altLang="en-US" dirty="0"/>
              <a:t>中部地区：吉川　徹</a:t>
            </a:r>
            <a:endParaRPr kumimoji="1" lang="en-US" altLang="ja-JP" dirty="0"/>
          </a:p>
          <a:p>
            <a:pPr marL="0" indent="0">
              <a:buNone/>
            </a:pPr>
            <a:r>
              <a:rPr kumimoji="1" lang="ja-JP" altLang="en-US" dirty="0"/>
              <a:t>北陸地区：内藤暢茂</a:t>
            </a:r>
            <a:r>
              <a:rPr kumimoji="1" lang="en-US" altLang="ja-JP" dirty="0"/>
              <a:t>			</a:t>
            </a:r>
            <a:r>
              <a:rPr kumimoji="1" lang="ja-JP" altLang="en-US" dirty="0"/>
              <a:t>近畿地区：柴田真理子・田中　究</a:t>
            </a:r>
            <a:endParaRPr kumimoji="1" lang="en-US" altLang="ja-JP" dirty="0"/>
          </a:p>
          <a:p>
            <a:pPr marL="0" indent="0">
              <a:buNone/>
            </a:pPr>
            <a:r>
              <a:rPr lang="ja-JP" altLang="en-US" dirty="0"/>
              <a:t>中国地区：大重耕三</a:t>
            </a:r>
            <a:r>
              <a:rPr lang="en-US" altLang="ja-JP" dirty="0"/>
              <a:t>			</a:t>
            </a:r>
            <a:r>
              <a:rPr lang="ja-JP" altLang="en-US" dirty="0"/>
              <a:t>四国地区：中土井芳弘</a:t>
            </a:r>
            <a:endParaRPr lang="en-US" altLang="ja-JP" dirty="0"/>
          </a:p>
          <a:p>
            <a:pPr marL="0" indent="0">
              <a:buNone/>
            </a:pPr>
            <a:r>
              <a:rPr kumimoji="1" lang="ja-JP" altLang="en-US" dirty="0"/>
              <a:t>九州地区：清田晃生・田中恭子</a:t>
            </a:r>
          </a:p>
          <a:p>
            <a:pPr marL="0" indent="0">
              <a:buNone/>
            </a:pPr>
            <a:endParaRPr kumimoji="1" lang="en-US" altLang="ja-JP" sz="2800" dirty="0"/>
          </a:p>
        </p:txBody>
      </p:sp>
    </p:spTree>
    <p:extLst>
      <p:ext uri="{BB962C8B-B14F-4D97-AF65-F5344CB8AC3E}">
        <p14:creationId xmlns:p14="http://schemas.microsoft.com/office/powerpoint/2010/main" val="41090388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E8094CF-F808-2F0B-70B5-E58694817196}"/>
              </a:ext>
            </a:extLst>
          </p:cNvPr>
          <p:cNvSpPr>
            <a:spLocks noGrp="1"/>
          </p:cNvSpPr>
          <p:nvPr>
            <p:ph idx="1"/>
          </p:nvPr>
        </p:nvSpPr>
        <p:spPr>
          <a:xfrm>
            <a:off x="640080" y="307038"/>
            <a:ext cx="10713720" cy="6614762"/>
          </a:xfrm>
        </p:spPr>
        <p:txBody>
          <a:bodyPr>
            <a:normAutofit fontScale="77500" lnSpcReduction="20000"/>
          </a:bodyPr>
          <a:lstStyle/>
          <a:p>
            <a:pPr marL="514350" indent="-514350">
              <a:lnSpc>
                <a:spcPct val="100000"/>
              </a:lnSpc>
              <a:buFont typeface="+mj-lt"/>
              <a:buAutoNum type="arabicPeriod"/>
            </a:pPr>
            <a:r>
              <a:rPr kumimoji="1" lang="ja-JP" altLang="en-US" dirty="0"/>
              <a:t>災害支援</a:t>
            </a:r>
            <a:endParaRPr kumimoji="1" lang="en-US" altLang="ja-JP" dirty="0"/>
          </a:p>
          <a:p>
            <a:pPr marL="354013" indent="-354013">
              <a:lnSpc>
                <a:spcPct val="120000"/>
              </a:lnSpc>
              <a:buNone/>
            </a:pPr>
            <a:r>
              <a:rPr lang="ja-JP" altLang="en-US" dirty="0"/>
              <a:t>　</a:t>
            </a:r>
            <a:r>
              <a:rPr lang="en-US" altLang="ja-JP" sz="2600" dirty="0"/>
              <a:t>2024</a:t>
            </a:r>
            <a:r>
              <a:rPr lang="ja-JP" altLang="en-US" sz="2600" dirty="0"/>
              <a:t>年</a:t>
            </a:r>
            <a:r>
              <a:rPr lang="en-US" altLang="ja-JP" sz="2600" dirty="0"/>
              <a:t>1</a:t>
            </a:r>
            <a:r>
              <a:rPr lang="ja-JP" altLang="en-US" sz="2600" dirty="0"/>
              <a:t>月</a:t>
            </a:r>
            <a:r>
              <a:rPr lang="en-US" altLang="ja-JP" sz="2600" dirty="0"/>
              <a:t>1</a:t>
            </a:r>
            <a:r>
              <a:rPr lang="ja-JP" altLang="en-US" sz="2600" dirty="0"/>
              <a:t>日に発生した令和</a:t>
            </a:r>
            <a:r>
              <a:rPr lang="en-US" altLang="ja-JP" sz="2600" dirty="0"/>
              <a:t>6</a:t>
            </a:r>
            <a:r>
              <a:rPr lang="ja-JP" altLang="en-US" sz="2600" dirty="0"/>
              <a:t>年能登半島地震への対応</a:t>
            </a:r>
            <a:endParaRPr lang="en-US" altLang="ja-JP" sz="2600" dirty="0"/>
          </a:p>
          <a:p>
            <a:pPr marL="538163">
              <a:lnSpc>
                <a:spcPct val="120000"/>
              </a:lnSpc>
            </a:pPr>
            <a:r>
              <a:rPr lang="ja-JP" altLang="en-US" sz="2600" dirty="0"/>
              <a:t>災害対策委員及び災害対策協力員を通じ、情報収集を行い、学会としての対応について検討した。</a:t>
            </a:r>
            <a:endParaRPr lang="en-US" altLang="ja-JP" sz="2600" dirty="0"/>
          </a:p>
          <a:p>
            <a:pPr marL="309563" indent="0">
              <a:lnSpc>
                <a:spcPct val="120000"/>
              </a:lnSpc>
              <a:buNone/>
            </a:pPr>
            <a:r>
              <a:rPr lang="en-US" altLang="ja-JP" sz="2600" dirty="0"/>
              <a:t>※</a:t>
            </a:r>
            <a:r>
              <a:rPr lang="ja-JP" altLang="en-US" sz="2600" dirty="0"/>
              <a:t>ご協力頂きました災害対策協力員の先生、誠に有難うございました。</a:t>
            </a:r>
            <a:endParaRPr lang="en-US" altLang="ja-JP" sz="2600" dirty="0"/>
          </a:p>
          <a:p>
            <a:pPr marL="538163">
              <a:lnSpc>
                <a:spcPct val="120000"/>
              </a:lnSpc>
            </a:pPr>
            <a:r>
              <a:rPr lang="ja-JP" altLang="en-US" sz="2600" dirty="0"/>
              <a:t>精神神経学会、日本小児精神神経学会などと情報共有を図った。</a:t>
            </a:r>
            <a:endParaRPr lang="en-US" altLang="ja-JP" sz="2600" dirty="0"/>
          </a:p>
          <a:p>
            <a:pPr marL="538163">
              <a:lnSpc>
                <a:spcPct val="120000"/>
              </a:lnSpc>
            </a:pPr>
            <a:r>
              <a:rPr lang="ja-JP" altLang="en-US" sz="2600" dirty="0"/>
              <a:t>会員向け動画コンテンツ「危機的な状況を経験した子どもたちに私たちはなにができるのか？」を、作成者である福地成会員（東北医科薬科大学医学部精神科学教室）からご提案を受け一般公開した。</a:t>
            </a:r>
            <a:endParaRPr lang="en-US" altLang="ja-JP" sz="2600" dirty="0"/>
          </a:p>
          <a:p>
            <a:pPr marL="538163">
              <a:lnSpc>
                <a:spcPct val="120000"/>
              </a:lnSpc>
            </a:pPr>
            <a:r>
              <a:rPr lang="ja-JP" altLang="en-US" sz="2600" dirty="0"/>
              <a:t>被災地から要請があった際の支援者向け講演について、準備および整備・確認を行った。⇒　</a:t>
            </a:r>
            <a:r>
              <a:rPr lang="en-US" altLang="ja-JP" sz="2600" dirty="0"/>
              <a:t>2024</a:t>
            </a:r>
            <a:r>
              <a:rPr lang="ja-JP" altLang="en-US" sz="2600" dirty="0"/>
              <a:t>年</a:t>
            </a:r>
            <a:r>
              <a:rPr lang="en-US" altLang="ja-JP" sz="2600" dirty="0"/>
              <a:t>10</a:t>
            </a:r>
            <a:r>
              <a:rPr lang="ja-JP" altLang="en-US" sz="2600" dirty="0"/>
              <a:t>月</a:t>
            </a:r>
            <a:r>
              <a:rPr lang="en-US" altLang="ja-JP" sz="2600" dirty="0"/>
              <a:t>17</a:t>
            </a:r>
            <a:r>
              <a:rPr lang="ja-JP" altLang="en-US" sz="2600" dirty="0"/>
              <a:t>日時点で要請なし。</a:t>
            </a:r>
            <a:endParaRPr lang="en-US" altLang="ja-JP" sz="2600" dirty="0"/>
          </a:p>
          <a:p>
            <a:pPr marL="538163">
              <a:lnSpc>
                <a:spcPct val="120000"/>
              </a:lnSpc>
            </a:pPr>
            <a:r>
              <a:rPr lang="ja-JP" altLang="en-US" sz="2600" dirty="0"/>
              <a:t>学会としての支援について、</a:t>
            </a:r>
            <a:r>
              <a:rPr lang="en-US" altLang="ja-JP" sz="2600" dirty="0"/>
              <a:t>2024</a:t>
            </a:r>
            <a:r>
              <a:rPr lang="ja-JP" altLang="en-US" sz="2600" dirty="0"/>
              <a:t>年</a:t>
            </a:r>
            <a:r>
              <a:rPr lang="en-US" altLang="ja-JP" sz="2600" dirty="0"/>
              <a:t>3</a:t>
            </a:r>
            <a:r>
              <a:rPr lang="ja-JP" altLang="en-US" sz="2600" dirty="0"/>
              <a:t>月</a:t>
            </a:r>
            <a:r>
              <a:rPr lang="en-US" altLang="ja-JP" sz="2600" dirty="0"/>
              <a:t>1</a:t>
            </a:r>
            <a:r>
              <a:rPr lang="ja-JP" altLang="en-US" sz="2600" dirty="0"/>
              <a:t>日付、代表理事・災害対策委員長名で、石川県こころの健康センターを通じ被災地へ情報提供を行った。</a:t>
            </a:r>
            <a:endParaRPr lang="en-US" altLang="ja-JP" sz="2600" dirty="0"/>
          </a:p>
          <a:p>
            <a:pPr marL="354013" indent="-354013">
              <a:lnSpc>
                <a:spcPct val="120000"/>
              </a:lnSpc>
              <a:buNone/>
            </a:pPr>
            <a:r>
              <a:rPr lang="ja-JP" altLang="en-US" sz="2600" dirty="0"/>
              <a:t>　</a:t>
            </a:r>
            <a:endParaRPr lang="en-US" altLang="ja-JP" sz="2600" dirty="0"/>
          </a:p>
          <a:p>
            <a:pPr marL="354013" indent="-354013">
              <a:lnSpc>
                <a:spcPct val="120000"/>
              </a:lnSpc>
              <a:buNone/>
            </a:pPr>
            <a:r>
              <a:rPr lang="ja-JP" altLang="en-US" sz="2600" dirty="0"/>
              <a:t>     </a:t>
            </a:r>
            <a:r>
              <a:rPr lang="en-US" altLang="ja-JP" sz="2600" dirty="0"/>
              <a:t>2023</a:t>
            </a:r>
            <a:r>
              <a:rPr lang="ja-JP" altLang="en-US" sz="2600" dirty="0"/>
              <a:t>年度に発生した他の自然災害（</a:t>
            </a:r>
            <a:r>
              <a:rPr lang="en-US" altLang="ja-JP" sz="2600" dirty="0"/>
              <a:t>23</a:t>
            </a:r>
            <a:r>
              <a:rPr lang="ja-JP" altLang="en-US" sz="2600" dirty="0"/>
              <a:t>年</a:t>
            </a:r>
            <a:r>
              <a:rPr lang="en-US" altLang="ja-JP" sz="2600" dirty="0"/>
              <a:t>7</a:t>
            </a:r>
            <a:r>
              <a:rPr lang="ja-JP" altLang="en-US" sz="2600" dirty="0"/>
              <a:t>月秋田豪雨災害・</a:t>
            </a:r>
            <a:r>
              <a:rPr lang="en-US" altLang="ja-JP" sz="2600" dirty="0"/>
              <a:t> 23</a:t>
            </a:r>
            <a:r>
              <a:rPr lang="ja-JP" altLang="en-US" sz="2600" dirty="0"/>
              <a:t>年</a:t>
            </a:r>
            <a:r>
              <a:rPr lang="en-US" altLang="ja-JP" sz="2600" dirty="0"/>
              <a:t>7</a:t>
            </a:r>
            <a:r>
              <a:rPr lang="ja-JP" altLang="en-US" sz="2600" dirty="0"/>
              <a:t>月九州豪雨災害）について、委員および協力員と連携し情報収集した。</a:t>
            </a:r>
            <a:r>
              <a:rPr lang="en-US" altLang="ja-JP" sz="2600" dirty="0"/>
              <a:t>23</a:t>
            </a:r>
            <a:r>
              <a:rPr lang="ja-JP" altLang="en-US" sz="2600" dirty="0"/>
              <a:t>年度も複数の災害に見舞われたが、被災地から支援を要請されるものはなかった。</a:t>
            </a:r>
            <a:endParaRPr kumimoji="1" lang="en-US" altLang="ja-JP" sz="2600" dirty="0"/>
          </a:p>
        </p:txBody>
      </p:sp>
    </p:spTree>
    <p:extLst>
      <p:ext uri="{BB962C8B-B14F-4D97-AF65-F5344CB8AC3E}">
        <p14:creationId xmlns:p14="http://schemas.microsoft.com/office/powerpoint/2010/main" val="3554878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E8094CF-F808-2F0B-70B5-E58694817196}"/>
              </a:ext>
            </a:extLst>
          </p:cNvPr>
          <p:cNvSpPr>
            <a:spLocks noGrp="1"/>
          </p:cNvSpPr>
          <p:nvPr>
            <p:ph idx="1"/>
          </p:nvPr>
        </p:nvSpPr>
        <p:spPr>
          <a:xfrm>
            <a:off x="838199" y="713577"/>
            <a:ext cx="10761921" cy="5766435"/>
          </a:xfrm>
        </p:spPr>
        <p:txBody>
          <a:bodyPr>
            <a:normAutofit/>
          </a:bodyPr>
          <a:lstStyle/>
          <a:p>
            <a:pPr marL="0" indent="0">
              <a:buNone/>
            </a:pPr>
            <a:r>
              <a:rPr kumimoji="1" lang="en-US" altLang="ja-JP" dirty="0"/>
              <a:t>2</a:t>
            </a:r>
            <a:r>
              <a:rPr kumimoji="1" lang="ja-JP" altLang="en-US" dirty="0"/>
              <a:t>．委員会の開催</a:t>
            </a:r>
            <a:endParaRPr kumimoji="1" lang="en-US" altLang="ja-JP" dirty="0"/>
          </a:p>
          <a:p>
            <a:pPr marL="354013" indent="0">
              <a:buNone/>
            </a:pPr>
            <a:r>
              <a:rPr lang="en-US" altLang="ja-JP" dirty="0"/>
              <a:t>2023</a:t>
            </a:r>
            <a:r>
              <a:rPr lang="ja-JP" altLang="en-US" dirty="0"/>
              <a:t>年</a:t>
            </a:r>
            <a:r>
              <a:rPr lang="en-US" altLang="ja-JP" dirty="0"/>
              <a:t>4</a:t>
            </a:r>
            <a:r>
              <a:rPr lang="ja-JP" altLang="en-US" dirty="0"/>
              <a:t>月</a:t>
            </a:r>
            <a:r>
              <a:rPr lang="en-US" altLang="ja-JP" dirty="0"/>
              <a:t>6</a:t>
            </a:r>
            <a:r>
              <a:rPr lang="ja-JP" altLang="en-US" dirty="0"/>
              <a:t>日、</a:t>
            </a:r>
            <a:r>
              <a:rPr lang="en-US" altLang="ja-JP" dirty="0"/>
              <a:t>6</a:t>
            </a:r>
            <a:r>
              <a:rPr lang="ja-JP" altLang="en-US" dirty="0"/>
              <a:t>月</a:t>
            </a:r>
            <a:r>
              <a:rPr lang="en-US" altLang="ja-JP" dirty="0"/>
              <a:t>14</a:t>
            </a:r>
            <a:r>
              <a:rPr lang="ja-JP" altLang="en-US" dirty="0"/>
              <a:t>日、</a:t>
            </a:r>
            <a:r>
              <a:rPr lang="en-US" altLang="ja-JP" dirty="0"/>
              <a:t>9</a:t>
            </a:r>
            <a:r>
              <a:rPr lang="ja-JP" altLang="en-US" dirty="0"/>
              <a:t>月</a:t>
            </a:r>
            <a:r>
              <a:rPr lang="en-US" altLang="ja-JP" dirty="0"/>
              <a:t>13</a:t>
            </a:r>
            <a:r>
              <a:rPr lang="ja-JP" altLang="en-US" dirty="0"/>
              <a:t>日、</a:t>
            </a:r>
            <a:r>
              <a:rPr lang="en-US" altLang="ja-JP" dirty="0"/>
              <a:t>12</a:t>
            </a:r>
            <a:r>
              <a:rPr lang="ja-JP" altLang="en-US" dirty="0"/>
              <a:t>月</a:t>
            </a:r>
            <a:r>
              <a:rPr lang="en-US" altLang="ja-JP" dirty="0"/>
              <a:t>13</a:t>
            </a:r>
            <a:r>
              <a:rPr lang="ja-JP" altLang="en-US" dirty="0"/>
              <a:t>日、</a:t>
            </a:r>
            <a:r>
              <a:rPr lang="en-US" altLang="ja-JP" dirty="0"/>
              <a:t>2024</a:t>
            </a:r>
            <a:r>
              <a:rPr lang="ja-JP" altLang="en-US" dirty="0"/>
              <a:t>年</a:t>
            </a:r>
            <a:r>
              <a:rPr lang="en-US" altLang="ja-JP" dirty="0"/>
              <a:t>1</a:t>
            </a:r>
            <a:r>
              <a:rPr lang="ja-JP" altLang="en-US" dirty="0"/>
              <a:t>月</a:t>
            </a:r>
            <a:r>
              <a:rPr lang="en-US" altLang="ja-JP" dirty="0"/>
              <a:t>8</a:t>
            </a:r>
            <a:r>
              <a:rPr lang="ja-JP" altLang="en-US" dirty="0"/>
              <a:t>日、</a:t>
            </a:r>
            <a:r>
              <a:rPr lang="en-US" altLang="ja-JP" dirty="0"/>
              <a:t>2</a:t>
            </a:r>
            <a:r>
              <a:rPr lang="ja-JP" altLang="en-US" dirty="0"/>
              <a:t>月</a:t>
            </a:r>
            <a:r>
              <a:rPr lang="en-US" altLang="ja-JP" dirty="0"/>
              <a:t>14</a:t>
            </a:r>
            <a:r>
              <a:rPr lang="ja-JP" altLang="en-US" dirty="0"/>
              <a:t>日、</a:t>
            </a:r>
            <a:r>
              <a:rPr lang="en-US" altLang="ja-JP" dirty="0"/>
              <a:t>3</a:t>
            </a:r>
            <a:r>
              <a:rPr lang="ja-JP" altLang="en-US" dirty="0"/>
              <a:t>月</a:t>
            </a:r>
            <a:r>
              <a:rPr lang="en-US" altLang="ja-JP" dirty="0"/>
              <a:t>13</a:t>
            </a:r>
            <a:r>
              <a:rPr lang="ja-JP" altLang="en-US" dirty="0"/>
              <a:t>日に</a:t>
            </a:r>
            <a:r>
              <a:rPr lang="en-US" altLang="ja-JP" dirty="0"/>
              <a:t>Web</a:t>
            </a:r>
            <a:r>
              <a:rPr lang="ja-JP" altLang="en-US" dirty="0"/>
              <a:t>による委員会を開催した。</a:t>
            </a:r>
            <a:endParaRPr lang="en-US" altLang="ja-JP" dirty="0"/>
          </a:p>
          <a:p>
            <a:pPr marL="811213" indent="-457200"/>
            <a:r>
              <a:rPr lang="ja-JP" altLang="en-US" dirty="0"/>
              <a:t>令和</a:t>
            </a:r>
            <a:r>
              <a:rPr lang="en-US" altLang="ja-JP" dirty="0"/>
              <a:t>6</a:t>
            </a:r>
            <a:r>
              <a:rPr lang="ja-JP" altLang="en-US" dirty="0"/>
              <a:t>年能登半島地震を含め災害に関する情報共有および対応について検討、支援者支援講義の準備を行った。</a:t>
            </a:r>
            <a:endParaRPr lang="en-US" altLang="ja-JP" dirty="0"/>
          </a:p>
          <a:p>
            <a:pPr marL="811213" indent="-457200"/>
            <a:r>
              <a:rPr kumimoji="1" lang="ja-JP" altLang="en-US" dirty="0"/>
              <a:t>災害時における都道府県災害対策協力員との連携について。</a:t>
            </a:r>
            <a:endParaRPr kumimoji="1" lang="en-US" altLang="ja-JP" dirty="0"/>
          </a:p>
          <a:p>
            <a:pPr marL="811213" indent="-457200"/>
            <a:r>
              <a:rPr kumimoji="1" lang="ja-JP" altLang="en-US" dirty="0"/>
              <a:t>「災害時被災地支援者向け講義」資料公開に向けた検討を行い、</a:t>
            </a:r>
            <a:r>
              <a:rPr lang="en-US" altLang="ja-JP" dirty="0"/>
              <a:t>2023</a:t>
            </a:r>
            <a:r>
              <a:rPr lang="ja-JP" altLang="en-US" dirty="0"/>
              <a:t>年</a:t>
            </a:r>
            <a:r>
              <a:rPr lang="en-US" altLang="ja-JP" dirty="0"/>
              <a:t>12</a:t>
            </a:r>
            <a:r>
              <a:rPr lang="ja-JP" altLang="en-US" dirty="0"/>
              <a:t>月</a:t>
            </a:r>
            <a:r>
              <a:rPr lang="en-US" altLang="ja-JP" dirty="0"/>
              <a:t>1</a:t>
            </a:r>
            <a:r>
              <a:rPr lang="ja-JP" altLang="en-US" dirty="0"/>
              <a:t>日付で学会</a:t>
            </a:r>
            <a:r>
              <a:rPr lang="en-US" altLang="ja-JP" dirty="0"/>
              <a:t>HP</a:t>
            </a:r>
            <a:r>
              <a:rPr lang="ja-JP" altLang="en-US" dirty="0"/>
              <a:t>に公開した</a:t>
            </a:r>
            <a:r>
              <a:rPr kumimoji="1" lang="ja-JP" altLang="en-US" dirty="0"/>
              <a:t>。</a:t>
            </a:r>
            <a:endParaRPr kumimoji="1" lang="en-US" altLang="ja-JP" dirty="0"/>
          </a:p>
          <a:p>
            <a:pPr marL="811213" indent="-457200"/>
            <a:r>
              <a:rPr lang="ja-JP" altLang="en-US" dirty="0"/>
              <a:t>総会における委員会セミナーの計画。</a:t>
            </a:r>
            <a:endParaRPr lang="en-US" altLang="ja-JP" dirty="0"/>
          </a:p>
          <a:p>
            <a:pPr marL="0" indent="0">
              <a:buNone/>
            </a:pPr>
            <a:endParaRPr lang="en-US" altLang="ja-JP" dirty="0"/>
          </a:p>
          <a:p>
            <a:pPr marL="720725" indent="-720725">
              <a:buNone/>
            </a:pPr>
            <a:r>
              <a:rPr lang="ja-JP" altLang="en-US" dirty="0"/>
              <a:t>３．「災害時被災地支援者向け講義資料」を</a:t>
            </a:r>
            <a:r>
              <a:rPr lang="en-US" altLang="ja-JP" dirty="0"/>
              <a:t>2023</a:t>
            </a:r>
            <a:r>
              <a:rPr lang="ja-JP" altLang="en-US" dirty="0"/>
              <a:t>年</a:t>
            </a:r>
            <a:r>
              <a:rPr lang="en-US" altLang="ja-JP" dirty="0"/>
              <a:t>12</a:t>
            </a:r>
            <a:r>
              <a:rPr lang="ja-JP" altLang="en-US" dirty="0"/>
              <a:t>月</a:t>
            </a:r>
            <a:r>
              <a:rPr lang="en-US" altLang="ja-JP" dirty="0"/>
              <a:t>1</a:t>
            </a:r>
            <a:r>
              <a:rPr lang="ja-JP" altLang="en-US" dirty="0"/>
              <a:t>日学会</a:t>
            </a:r>
            <a:r>
              <a:rPr lang="en-US" altLang="ja-JP" dirty="0"/>
              <a:t>HP</a:t>
            </a:r>
            <a:r>
              <a:rPr lang="ja-JP" altLang="en-US" dirty="0"/>
              <a:t>上に公開した。</a:t>
            </a:r>
            <a:endParaRPr lang="en-US" altLang="ja-JP" dirty="0"/>
          </a:p>
          <a:p>
            <a:pPr marL="0" indent="0">
              <a:buNone/>
            </a:pPr>
            <a:endParaRPr lang="en-US" altLang="ja-JP" dirty="0"/>
          </a:p>
        </p:txBody>
      </p:sp>
    </p:spTree>
    <p:extLst>
      <p:ext uri="{BB962C8B-B14F-4D97-AF65-F5344CB8AC3E}">
        <p14:creationId xmlns:p14="http://schemas.microsoft.com/office/powerpoint/2010/main" val="18660990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B62EEEB-7A13-D4AD-8046-9D00B4EC53A0}"/>
              </a:ext>
            </a:extLst>
          </p:cNvPr>
          <p:cNvSpPr>
            <a:spLocks noGrp="1"/>
          </p:cNvSpPr>
          <p:nvPr>
            <p:ph idx="1"/>
          </p:nvPr>
        </p:nvSpPr>
        <p:spPr>
          <a:xfrm>
            <a:off x="397510" y="591264"/>
            <a:ext cx="11401425" cy="5959952"/>
          </a:xfrm>
        </p:spPr>
        <p:txBody>
          <a:bodyPr>
            <a:normAutofit fontScale="92500"/>
          </a:bodyPr>
          <a:lstStyle/>
          <a:p>
            <a:pPr marL="0" indent="0">
              <a:buNone/>
            </a:pPr>
            <a:r>
              <a:rPr kumimoji="1" lang="en-US" altLang="ja-JP" dirty="0">
                <a:latin typeface="+mn-ea"/>
              </a:rPr>
              <a:t>3</a:t>
            </a:r>
            <a:r>
              <a:rPr kumimoji="1" lang="ja-JP" altLang="en-US" dirty="0">
                <a:latin typeface="+mn-ea"/>
              </a:rPr>
              <a:t>．弘前総会における災害対策委員会セミナーの開催</a:t>
            </a:r>
            <a:r>
              <a:rPr lang="ja-JP" altLang="en-US" sz="2000" dirty="0">
                <a:latin typeface="+mn-ea"/>
              </a:rPr>
              <a:t>　</a:t>
            </a:r>
            <a:endParaRPr lang="en-US" altLang="ja-JP" sz="2000" dirty="0">
              <a:latin typeface="+mn-ea"/>
            </a:endParaRPr>
          </a:p>
          <a:p>
            <a:pPr marL="0" indent="0">
              <a:buNone/>
            </a:pPr>
            <a:endParaRPr kumimoji="1" lang="en-US" altLang="ja-JP" dirty="0">
              <a:latin typeface="+mn-ea"/>
            </a:endParaRPr>
          </a:p>
          <a:p>
            <a:pPr marL="0" indent="0">
              <a:buNone/>
            </a:pPr>
            <a:r>
              <a:rPr lang="ja-JP" altLang="en-US" sz="2400" dirty="0">
                <a:latin typeface="+mn-ea"/>
              </a:rPr>
              <a:t>　</a:t>
            </a:r>
            <a:r>
              <a:rPr lang="ja-JP" altLang="en-US" sz="2400" kern="100" dirty="0">
                <a:effectLst/>
                <a:latin typeface="+mn-ea"/>
                <a:cs typeface="Times New Roman" panose="02020603050405020304" pitchFamily="18" charset="0"/>
              </a:rPr>
              <a:t> 「</a:t>
            </a:r>
            <a:r>
              <a:rPr lang="en-US" altLang="ja-JP" sz="2400" kern="100" dirty="0">
                <a:effectLst/>
                <a:latin typeface="+mn-ea"/>
                <a:cs typeface="Times New Roman" panose="02020603050405020304" pitchFamily="18" charset="0"/>
              </a:rPr>
              <a:t>COVID-19</a:t>
            </a:r>
            <a:r>
              <a:rPr lang="ja-JP" altLang="ja-JP" sz="2400" kern="100" dirty="0">
                <a:effectLst/>
                <a:latin typeface="+mn-ea"/>
                <a:cs typeface="Times New Roman" panose="02020603050405020304" pitchFamily="18" charset="0"/>
              </a:rPr>
              <a:t>禍における子どもの育ち－現場からの声－</a:t>
            </a:r>
            <a:r>
              <a:rPr lang="ja-JP" altLang="en-US" sz="2400" kern="100" dirty="0">
                <a:effectLst/>
                <a:latin typeface="+mn-ea"/>
                <a:cs typeface="Times New Roman" panose="02020603050405020304" pitchFamily="18" charset="0"/>
              </a:rPr>
              <a:t>」 </a:t>
            </a:r>
            <a:endParaRPr lang="en-US" altLang="ja-JP" sz="2400" dirty="0">
              <a:latin typeface="+mn-ea"/>
            </a:endParaRPr>
          </a:p>
          <a:p>
            <a:pPr marL="0" indent="0" algn="l">
              <a:buNone/>
            </a:pPr>
            <a:r>
              <a:rPr kumimoji="1" lang="ja-JP" altLang="en-US" sz="2400" dirty="0">
                <a:latin typeface="+mn-ea"/>
              </a:rPr>
              <a:t>　</a:t>
            </a:r>
            <a:r>
              <a:rPr lang="ja-JP" altLang="ja-JP" sz="2400" kern="100" dirty="0">
                <a:effectLst/>
                <a:latin typeface="+mn-ea"/>
                <a:cs typeface="Times New Roman" panose="02020603050405020304" pitchFamily="18" charset="0"/>
              </a:rPr>
              <a:t>司会：岩垂 喜貴（医療法人財団青渓会 駒木野病院）</a:t>
            </a:r>
            <a:endParaRPr lang="en-US" altLang="ja-JP" sz="2400" kern="100" dirty="0">
              <a:effectLst/>
              <a:latin typeface="+mn-ea"/>
              <a:cs typeface="Times New Roman" panose="02020603050405020304" pitchFamily="18" charset="0"/>
            </a:endParaRPr>
          </a:p>
          <a:p>
            <a:pPr marL="0" indent="0" algn="l">
              <a:buNone/>
            </a:pPr>
            <a:r>
              <a:rPr lang="ja-JP" altLang="en-US" sz="2400" kern="100" dirty="0">
                <a:latin typeface="+mn-ea"/>
                <a:cs typeface="Times New Roman" panose="02020603050405020304" pitchFamily="18" charset="0"/>
              </a:rPr>
              <a:t>　　　　</a:t>
            </a:r>
            <a:r>
              <a:rPr lang="ja-JP" altLang="ja-JP" sz="2400" kern="100" dirty="0">
                <a:effectLst/>
                <a:latin typeface="+mn-ea"/>
                <a:cs typeface="Times New Roman" panose="02020603050405020304" pitchFamily="18" charset="0"/>
              </a:rPr>
              <a:t>中西 大介（三重県立子ども心身発達医療センター）</a:t>
            </a:r>
          </a:p>
          <a:p>
            <a:pPr indent="0" algn="l">
              <a:buNone/>
            </a:pPr>
            <a:r>
              <a:rPr lang="ja-JP" altLang="en-US" sz="2400" kern="100" dirty="0">
                <a:latin typeface="+mn-ea"/>
                <a:cs typeface="Times New Roman" panose="02020603050405020304" pitchFamily="18" charset="0"/>
              </a:rPr>
              <a:t>・</a:t>
            </a:r>
            <a:r>
              <a:rPr lang="en-US" altLang="ja-JP" sz="2400" kern="100" dirty="0">
                <a:effectLst/>
                <a:latin typeface="+mn-ea"/>
                <a:cs typeface="Times New Roman" panose="02020603050405020304" pitchFamily="18" charset="0"/>
              </a:rPr>
              <a:t>COVID-19</a:t>
            </a:r>
            <a:r>
              <a:rPr lang="ja-JP" altLang="ja-JP" sz="2400" kern="100" dirty="0">
                <a:effectLst/>
                <a:latin typeface="+mn-ea"/>
                <a:cs typeface="Times New Roman" panose="02020603050405020304" pitchFamily="18" charset="0"/>
              </a:rPr>
              <a:t>禍における子どもの育ち－児童精神科の立場から－</a:t>
            </a:r>
          </a:p>
          <a:p>
            <a:pPr indent="0" algn="l">
              <a:buNone/>
            </a:pPr>
            <a:r>
              <a:rPr lang="ja-JP" altLang="en-US" sz="2400" kern="100" dirty="0">
                <a:effectLst/>
                <a:latin typeface="+mn-ea"/>
                <a:cs typeface="Times New Roman" panose="02020603050405020304" pitchFamily="18" charset="0"/>
              </a:rPr>
              <a:t>　</a:t>
            </a:r>
            <a:r>
              <a:rPr lang="ja-JP" altLang="ja-JP" sz="2400" kern="100" dirty="0">
                <a:effectLst/>
                <a:latin typeface="+mn-ea"/>
                <a:cs typeface="Times New Roman" panose="02020603050405020304" pitchFamily="18" charset="0"/>
              </a:rPr>
              <a:t>桝屋二郎（東京医科大学精神医学分野</a:t>
            </a:r>
            <a:r>
              <a:rPr lang="en-US" altLang="ja-JP" sz="2400" kern="100" dirty="0">
                <a:effectLst/>
                <a:latin typeface="+mn-ea"/>
                <a:cs typeface="Times New Roman" panose="02020603050405020304" pitchFamily="18" charset="0"/>
              </a:rPr>
              <a:t>/</a:t>
            </a:r>
            <a:r>
              <a:rPr lang="ja-JP" altLang="ja-JP" sz="2400" kern="100" dirty="0">
                <a:effectLst/>
                <a:latin typeface="+mn-ea"/>
                <a:cs typeface="Times New Roman" panose="02020603050405020304" pitchFamily="18" charset="0"/>
              </a:rPr>
              <a:t>東京医科大学病院こどものこころ診療部門）</a:t>
            </a:r>
          </a:p>
          <a:p>
            <a:pPr indent="0" algn="l">
              <a:buNone/>
            </a:pPr>
            <a:r>
              <a:rPr lang="ja-JP" altLang="en-US" sz="2400" kern="100" dirty="0">
                <a:latin typeface="+mn-ea"/>
                <a:cs typeface="Times New Roman" panose="02020603050405020304" pitchFamily="18" charset="0"/>
              </a:rPr>
              <a:t>・</a:t>
            </a:r>
            <a:r>
              <a:rPr lang="ja-JP" altLang="ja-JP" sz="2400" kern="100" dirty="0">
                <a:effectLst/>
                <a:latin typeface="+mn-ea"/>
                <a:cs typeface="Times New Roman" panose="02020603050405020304" pitchFamily="18" charset="0"/>
              </a:rPr>
              <a:t>コロナ禍における周産期医療、保育所の現場から〜総合病院精神科医の立場として〜</a:t>
            </a:r>
          </a:p>
          <a:p>
            <a:pPr indent="0" algn="l">
              <a:buNone/>
            </a:pPr>
            <a:r>
              <a:rPr lang="ja-JP" altLang="ja-JP" sz="2400" kern="100" dirty="0">
                <a:effectLst/>
                <a:latin typeface="+mn-ea"/>
                <a:cs typeface="Times New Roman" panose="02020603050405020304" pitchFamily="18" charset="0"/>
              </a:rPr>
              <a:t>　柴田 真理子（兵庫県立尼崎総合医療センター精神科）</a:t>
            </a:r>
          </a:p>
          <a:p>
            <a:pPr indent="0" algn="l">
              <a:buNone/>
            </a:pPr>
            <a:r>
              <a:rPr lang="ja-JP" altLang="en-US" sz="2400" kern="100" dirty="0">
                <a:latin typeface="+mn-ea"/>
                <a:cs typeface="Times New Roman" panose="02020603050405020304" pitchFamily="18" charset="0"/>
              </a:rPr>
              <a:t>・</a:t>
            </a:r>
            <a:r>
              <a:rPr lang="ja-JP" altLang="ja-JP" sz="2400" kern="100" dirty="0">
                <a:effectLst/>
                <a:latin typeface="+mn-ea"/>
                <a:cs typeface="Times New Roman" panose="02020603050405020304" pitchFamily="18" charset="0"/>
              </a:rPr>
              <a:t>新型コロナと子どもの育ち～“コロナ禍”で見えてきた課題に対する取り組み報告～</a:t>
            </a:r>
            <a:endParaRPr lang="en-US" altLang="ja-JP" sz="2400" kern="100" dirty="0">
              <a:effectLst/>
              <a:latin typeface="+mn-ea"/>
              <a:cs typeface="Times New Roman" panose="02020603050405020304" pitchFamily="18" charset="0"/>
            </a:endParaRPr>
          </a:p>
          <a:p>
            <a:pPr indent="0" algn="l">
              <a:buNone/>
            </a:pPr>
            <a:r>
              <a:rPr lang="ja-JP" altLang="en-US" sz="2400" kern="100" dirty="0">
                <a:latin typeface="+mn-ea"/>
                <a:cs typeface="Times New Roman" panose="02020603050405020304" pitchFamily="18" charset="0"/>
              </a:rPr>
              <a:t>　</a:t>
            </a:r>
            <a:r>
              <a:rPr lang="ja-JP" altLang="ja-JP" sz="2400" kern="100" dirty="0">
                <a:effectLst/>
                <a:latin typeface="+mn-ea"/>
                <a:cs typeface="Times New Roman" panose="02020603050405020304" pitchFamily="18" charset="0"/>
              </a:rPr>
              <a:t>遠藤 香菜子（仙台市宮城野区保健福祉センター家庭健康課）</a:t>
            </a:r>
          </a:p>
          <a:p>
            <a:pPr indent="0" algn="l">
              <a:buNone/>
            </a:pPr>
            <a:r>
              <a:rPr lang="ja-JP" altLang="en-US" sz="2400" kern="100" dirty="0">
                <a:effectLst/>
                <a:latin typeface="+mn-ea"/>
                <a:cs typeface="Times New Roman" panose="02020603050405020304" pitchFamily="18" charset="0"/>
              </a:rPr>
              <a:t>・</a:t>
            </a:r>
            <a:r>
              <a:rPr lang="en-US" altLang="ja-JP" sz="2400" kern="100" dirty="0">
                <a:effectLst/>
                <a:latin typeface="+mn-ea"/>
                <a:cs typeface="Times New Roman" panose="02020603050405020304" pitchFamily="18" charset="0"/>
              </a:rPr>
              <a:t>COVID-19</a:t>
            </a:r>
            <a:r>
              <a:rPr lang="ja-JP" altLang="ja-JP" sz="2400" kern="100" dirty="0">
                <a:effectLst/>
                <a:latin typeface="+mn-ea"/>
                <a:cs typeface="Times New Roman" panose="02020603050405020304" pitchFamily="18" charset="0"/>
              </a:rPr>
              <a:t>禍における岩手県の子どもの様子―教育の現場から―</a:t>
            </a:r>
          </a:p>
          <a:p>
            <a:pPr marL="38100" indent="0" algn="l">
              <a:buNone/>
            </a:pPr>
            <a:r>
              <a:rPr lang="ja-JP" altLang="en-US" sz="2400" kern="100" dirty="0">
                <a:effectLst/>
                <a:latin typeface="+mn-ea"/>
                <a:cs typeface="Times New Roman" panose="02020603050405020304" pitchFamily="18" charset="0"/>
              </a:rPr>
              <a:t>　 </a:t>
            </a:r>
            <a:r>
              <a:rPr lang="ja-JP" altLang="ja-JP" sz="2400" kern="100" dirty="0">
                <a:effectLst/>
                <a:latin typeface="+mn-ea"/>
                <a:cs typeface="Times New Roman" panose="02020603050405020304" pitchFamily="18" charset="0"/>
              </a:rPr>
              <a:t>三浦 光子（岩手医科大学いわてこどもケアセンター・岩手県教委アドバイザー）</a:t>
            </a:r>
          </a:p>
          <a:p>
            <a:pPr marL="0" indent="0">
              <a:buNone/>
            </a:pPr>
            <a:endParaRPr kumimoji="1" lang="en-US" altLang="ja-JP" sz="2400" dirty="0">
              <a:latin typeface="+mn-ea"/>
            </a:endParaRPr>
          </a:p>
        </p:txBody>
      </p:sp>
    </p:spTree>
    <p:extLst>
      <p:ext uri="{BB962C8B-B14F-4D97-AF65-F5344CB8AC3E}">
        <p14:creationId xmlns:p14="http://schemas.microsoft.com/office/powerpoint/2010/main" val="22896063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BA6846-C9A5-A3CB-DF87-9611B08B838B}"/>
              </a:ext>
            </a:extLst>
          </p:cNvPr>
          <p:cNvSpPr>
            <a:spLocks noGrp="1"/>
          </p:cNvSpPr>
          <p:nvPr>
            <p:ph type="title"/>
          </p:nvPr>
        </p:nvSpPr>
        <p:spPr>
          <a:xfrm>
            <a:off x="767080" y="243205"/>
            <a:ext cx="10515600" cy="1504315"/>
          </a:xfrm>
        </p:spPr>
        <p:txBody>
          <a:bodyPr>
            <a:normAutofit fontScale="90000"/>
          </a:bodyPr>
          <a:lstStyle/>
          <a:p>
            <a:pPr algn="ctr"/>
            <a:r>
              <a:rPr kumimoji="1" lang="ja-JP" altLang="en-US" sz="3200" dirty="0">
                <a:latin typeface="+mn-ea"/>
                <a:ea typeface="+mn-ea"/>
              </a:rPr>
              <a:t>愛媛総会災害対策委員会セミナー</a:t>
            </a:r>
            <a:br>
              <a:rPr kumimoji="1" lang="en-US" altLang="ja-JP" sz="3200" dirty="0">
                <a:latin typeface="+mn-ea"/>
                <a:ea typeface="+mn-ea"/>
              </a:rPr>
            </a:br>
            <a:r>
              <a:rPr lang="ja-JP" altLang="en-US" sz="3200" dirty="0">
                <a:latin typeface="+mn-ea"/>
                <a:ea typeface="+mn-ea"/>
              </a:rPr>
              <a:t>「災害時における受援についてー実際に災害が起きた時ー」</a:t>
            </a:r>
            <a:br>
              <a:rPr lang="en-US" altLang="ja-JP" sz="3200" dirty="0">
                <a:latin typeface="+mn-ea"/>
                <a:ea typeface="+mn-ea"/>
              </a:rPr>
            </a:br>
            <a:r>
              <a:rPr lang="ja-JP" altLang="en-US" sz="3200" dirty="0">
                <a:latin typeface="+mn-ea"/>
                <a:ea typeface="+mn-ea"/>
              </a:rPr>
              <a:t>　　　　　　　</a:t>
            </a:r>
            <a:r>
              <a:rPr lang="en-US" altLang="ja-JP" sz="2700" dirty="0">
                <a:latin typeface="+mn-ea"/>
                <a:ea typeface="+mn-ea"/>
              </a:rPr>
              <a:t>2024</a:t>
            </a:r>
            <a:r>
              <a:rPr lang="ja-JP" altLang="en-US" sz="2700" dirty="0">
                <a:latin typeface="+mn-ea"/>
                <a:ea typeface="+mn-ea"/>
              </a:rPr>
              <a:t>年</a:t>
            </a:r>
            <a:r>
              <a:rPr lang="en-US" altLang="ja-JP" sz="2700" dirty="0">
                <a:latin typeface="+mn-ea"/>
                <a:ea typeface="+mn-ea"/>
              </a:rPr>
              <a:t>10</a:t>
            </a:r>
            <a:r>
              <a:rPr lang="ja-JP" altLang="en-US" sz="2700" dirty="0">
                <a:latin typeface="+mn-ea"/>
                <a:ea typeface="+mn-ea"/>
              </a:rPr>
              <a:t>月</a:t>
            </a:r>
            <a:r>
              <a:rPr lang="en-US" altLang="ja-JP" sz="2700" dirty="0">
                <a:latin typeface="+mn-ea"/>
                <a:ea typeface="+mn-ea"/>
              </a:rPr>
              <a:t>19</a:t>
            </a:r>
            <a:r>
              <a:rPr lang="ja-JP" altLang="en-US" sz="2700" dirty="0">
                <a:latin typeface="+mn-ea"/>
                <a:ea typeface="+mn-ea"/>
              </a:rPr>
              <a:t>日</a:t>
            </a:r>
            <a:r>
              <a:rPr lang="en-US" altLang="ja-JP" sz="2700" dirty="0">
                <a:latin typeface="+mn-ea"/>
                <a:ea typeface="+mn-ea"/>
              </a:rPr>
              <a:t>8</a:t>
            </a:r>
            <a:r>
              <a:rPr lang="ja-JP" altLang="en-US" sz="2700" dirty="0">
                <a:latin typeface="+mn-ea"/>
                <a:ea typeface="+mn-ea"/>
              </a:rPr>
              <a:t>：</a:t>
            </a:r>
            <a:r>
              <a:rPr lang="en-US" altLang="ja-JP" sz="2700" dirty="0">
                <a:latin typeface="+mn-ea"/>
                <a:ea typeface="+mn-ea"/>
              </a:rPr>
              <a:t>50</a:t>
            </a:r>
            <a:r>
              <a:rPr lang="ja-JP" altLang="en-US" sz="2700" dirty="0">
                <a:latin typeface="+mn-ea"/>
                <a:ea typeface="+mn-ea"/>
              </a:rPr>
              <a:t>～</a:t>
            </a:r>
            <a:r>
              <a:rPr lang="en-US" altLang="ja-JP" sz="2700" dirty="0">
                <a:latin typeface="+mn-ea"/>
                <a:ea typeface="+mn-ea"/>
              </a:rPr>
              <a:t>10</a:t>
            </a:r>
            <a:r>
              <a:rPr lang="ja-JP" altLang="en-US" sz="2700" dirty="0">
                <a:latin typeface="+mn-ea"/>
                <a:ea typeface="+mn-ea"/>
              </a:rPr>
              <a:t>：</a:t>
            </a:r>
            <a:r>
              <a:rPr lang="en-US" altLang="ja-JP" sz="2700" dirty="0">
                <a:latin typeface="+mn-ea"/>
                <a:ea typeface="+mn-ea"/>
              </a:rPr>
              <a:t>50</a:t>
            </a:r>
            <a:r>
              <a:rPr lang="ja-JP" altLang="en-US" sz="2700" dirty="0">
                <a:latin typeface="+mn-ea"/>
                <a:ea typeface="+mn-ea"/>
              </a:rPr>
              <a:t>　 １</a:t>
            </a:r>
            <a:r>
              <a:rPr lang="en-US" altLang="ja-JP" sz="2700" dirty="0">
                <a:latin typeface="+mn-ea"/>
                <a:ea typeface="+mn-ea"/>
              </a:rPr>
              <a:t>F</a:t>
            </a:r>
            <a:r>
              <a:rPr lang="ja-JP" altLang="en-US" sz="2700" dirty="0">
                <a:latin typeface="+mn-ea"/>
                <a:ea typeface="+mn-ea"/>
              </a:rPr>
              <a:t>サブホール</a:t>
            </a:r>
            <a:r>
              <a:rPr lang="en-US" altLang="ja-JP" sz="2700" dirty="0">
                <a:latin typeface="+mn-ea"/>
                <a:ea typeface="+mn-ea"/>
              </a:rPr>
              <a:t>B</a:t>
            </a:r>
            <a:r>
              <a:rPr lang="ja-JP" altLang="en-US" sz="2700" dirty="0">
                <a:latin typeface="+mn-ea"/>
                <a:ea typeface="+mn-ea"/>
              </a:rPr>
              <a:t>会場　　　　　　　</a:t>
            </a:r>
            <a:endParaRPr kumimoji="1" lang="ja-JP" altLang="en-US" sz="2700" dirty="0">
              <a:latin typeface="+mn-ea"/>
              <a:ea typeface="+mn-ea"/>
            </a:endParaRPr>
          </a:p>
        </p:txBody>
      </p:sp>
      <p:sp>
        <p:nvSpPr>
          <p:cNvPr id="3" name="コンテンツ プレースホルダー 2">
            <a:extLst>
              <a:ext uri="{FF2B5EF4-FFF2-40B4-BE49-F238E27FC236}">
                <a16:creationId xmlns:a16="http://schemas.microsoft.com/office/drawing/2014/main" id="{E4A65EB8-1F48-0BCD-99BE-554D15B49487}"/>
              </a:ext>
            </a:extLst>
          </p:cNvPr>
          <p:cNvSpPr>
            <a:spLocks noGrp="1"/>
          </p:cNvSpPr>
          <p:nvPr>
            <p:ph idx="1"/>
          </p:nvPr>
        </p:nvSpPr>
        <p:spPr>
          <a:xfrm>
            <a:off x="1031240" y="1849120"/>
            <a:ext cx="10515600" cy="5110480"/>
          </a:xfrm>
        </p:spPr>
        <p:txBody>
          <a:bodyPr>
            <a:normAutofit fontScale="92500" lnSpcReduction="10000"/>
          </a:bodyPr>
          <a:lstStyle/>
          <a:p>
            <a:pPr marL="0" indent="0">
              <a:buNone/>
            </a:pPr>
            <a:r>
              <a:rPr lang="ja-JP" altLang="ja-JP" dirty="0">
                <a:latin typeface="+mn-ea"/>
              </a:rPr>
              <a:t>司会：大重耕三（</a:t>
            </a:r>
            <a:r>
              <a:rPr lang="ja-JP" altLang="en-US" dirty="0">
                <a:latin typeface="+mn-ea"/>
              </a:rPr>
              <a:t>地方独立行政法人　</a:t>
            </a:r>
            <a:r>
              <a:rPr lang="ja-JP" altLang="ja-JP" dirty="0">
                <a:latin typeface="+mn-ea"/>
              </a:rPr>
              <a:t>岡山県精神科医療センター）</a:t>
            </a:r>
            <a:endParaRPr lang="en-US" altLang="ja-JP" dirty="0">
              <a:latin typeface="+mn-ea"/>
            </a:endParaRPr>
          </a:p>
          <a:p>
            <a:pPr marL="2417763" indent="-2417763">
              <a:buNone/>
            </a:pPr>
            <a:r>
              <a:rPr lang="ja-JP" altLang="en-US" dirty="0">
                <a:latin typeface="+mn-ea"/>
              </a:rPr>
              <a:t>　　　</a:t>
            </a:r>
            <a:r>
              <a:rPr lang="ja-JP" altLang="ja-JP" dirty="0">
                <a:latin typeface="+mn-ea"/>
              </a:rPr>
              <a:t>八木淳子（岩手医科大学</a:t>
            </a:r>
            <a:r>
              <a:rPr lang="ja-JP" altLang="en-US" dirty="0">
                <a:latin typeface="+mn-ea"/>
              </a:rPr>
              <a:t>医学部神経精神科講座</a:t>
            </a:r>
            <a:r>
              <a:rPr lang="en-US" altLang="ja-JP" dirty="0">
                <a:latin typeface="+mn-ea"/>
              </a:rPr>
              <a:t>/</a:t>
            </a:r>
            <a:r>
              <a:rPr lang="ja-JP" altLang="en-US" dirty="0">
                <a:latin typeface="+mn-ea"/>
              </a:rPr>
              <a:t>岩手医科大学付属病院児童精神科</a:t>
            </a:r>
            <a:r>
              <a:rPr lang="ja-JP" altLang="ja-JP" dirty="0">
                <a:latin typeface="+mn-ea"/>
              </a:rPr>
              <a:t>）</a:t>
            </a:r>
          </a:p>
          <a:p>
            <a:r>
              <a:rPr lang="ja-JP" altLang="ja-JP" dirty="0">
                <a:latin typeface="+mn-ea"/>
              </a:rPr>
              <a:t>阪神</a:t>
            </a:r>
            <a:r>
              <a:rPr lang="ja-JP" altLang="en-US" dirty="0">
                <a:latin typeface="+mn-ea"/>
              </a:rPr>
              <a:t>・</a:t>
            </a:r>
            <a:r>
              <a:rPr lang="ja-JP" altLang="ja-JP" dirty="0">
                <a:latin typeface="+mn-ea"/>
              </a:rPr>
              <a:t>淡路大震災の経験から</a:t>
            </a:r>
            <a:r>
              <a:rPr lang="ja-JP" altLang="en-US" dirty="0">
                <a:latin typeface="+mn-ea"/>
              </a:rPr>
              <a:t>～受援という課題</a:t>
            </a:r>
            <a:endParaRPr lang="en-US" altLang="ja-JP" dirty="0">
              <a:latin typeface="+mn-ea"/>
            </a:endParaRPr>
          </a:p>
          <a:p>
            <a:pPr marL="0" indent="0">
              <a:buNone/>
            </a:pPr>
            <a:r>
              <a:rPr lang="ja-JP" altLang="en-US" dirty="0">
                <a:latin typeface="+mn-ea"/>
              </a:rPr>
              <a:t>　　</a:t>
            </a:r>
            <a:r>
              <a:rPr lang="ja-JP" altLang="ja-JP" dirty="0">
                <a:latin typeface="+mn-ea"/>
              </a:rPr>
              <a:t>田中　究（兵庫県立ひょうごこころの医療センター）</a:t>
            </a:r>
          </a:p>
          <a:p>
            <a:r>
              <a:rPr lang="ja-JP" altLang="ja-JP" dirty="0">
                <a:latin typeface="+mn-ea"/>
              </a:rPr>
              <a:t>東日本大震災における受援</a:t>
            </a:r>
            <a:endParaRPr lang="en-US" altLang="ja-JP" dirty="0">
              <a:latin typeface="+mn-ea"/>
            </a:endParaRPr>
          </a:p>
          <a:p>
            <a:pPr marL="0" indent="0">
              <a:buNone/>
            </a:pPr>
            <a:r>
              <a:rPr lang="ja-JP" altLang="en-US" dirty="0">
                <a:latin typeface="+mn-ea"/>
              </a:rPr>
              <a:t>　　</a:t>
            </a:r>
            <a:r>
              <a:rPr lang="ja-JP" altLang="ja-JP" dirty="0">
                <a:latin typeface="+mn-ea"/>
              </a:rPr>
              <a:t>林みづ穂（仙台市精神保健福祉総合センター）</a:t>
            </a:r>
          </a:p>
          <a:p>
            <a:r>
              <a:rPr lang="ja-JP" altLang="ja-JP" dirty="0">
                <a:latin typeface="+mn-ea"/>
              </a:rPr>
              <a:t>熊本地震</a:t>
            </a:r>
            <a:r>
              <a:rPr lang="ja-JP" altLang="en-US" dirty="0">
                <a:latin typeface="+mn-ea"/>
              </a:rPr>
              <a:t>の経験から</a:t>
            </a:r>
            <a:endParaRPr lang="en-US" altLang="ja-JP" dirty="0">
              <a:latin typeface="+mn-ea"/>
            </a:endParaRPr>
          </a:p>
          <a:p>
            <a:pPr marL="0" indent="0">
              <a:buNone/>
            </a:pPr>
            <a:r>
              <a:rPr lang="ja-JP" altLang="en-US" dirty="0">
                <a:latin typeface="+mn-ea"/>
              </a:rPr>
              <a:t>　　</a:t>
            </a:r>
            <a:r>
              <a:rPr lang="ja-JP" altLang="ja-JP" dirty="0">
                <a:latin typeface="+mn-ea"/>
              </a:rPr>
              <a:t>田中恭子（国立病院機構</a:t>
            </a:r>
            <a:r>
              <a:rPr lang="ja-JP" altLang="en-US" dirty="0">
                <a:latin typeface="+mn-ea"/>
              </a:rPr>
              <a:t>　</a:t>
            </a:r>
            <a:r>
              <a:rPr lang="ja-JP" altLang="ja-JP" dirty="0">
                <a:latin typeface="+mn-ea"/>
              </a:rPr>
              <a:t>菊池病院）</a:t>
            </a:r>
          </a:p>
          <a:p>
            <a:r>
              <a:rPr lang="ja-JP" altLang="ja-JP" dirty="0">
                <a:latin typeface="+mn-ea"/>
              </a:rPr>
              <a:t>令和</a:t>
            </a:r>
            <a:r>
              <a:rPr lang="en-US" altLang="ja-JP" dirty="0">
                <a:latin typeface="+mn-ea"/>
              </a:rPr>
              <a:t>6</a:t>
            </a:r>
            <a:r>
              <a:rPr lang="ja-JP" altLang="ja-JP" dirty="0">
                <a:latin typeface="+mn-ea"/>
              </a:rPr>
              <a:t>年能登半島地震の経験から</a:t>
            </a:r>
            <a:endParaRPr lang="en-US" altLang="ja-JP" dirty="0">
              <a:latin typeface="+mn-ea"/>
            </a:endParaRPr>
          </a:p>
          <a:p>
            <a:pPr marL="0" indent="0">
              <a:buNone/>
            </a:pPr>
            <a:r>
              <a:rPr lang="ja-JP" altLang="en-US" dirty="0">
                <a:latin typeface="+mn-ea"/>
              </a:rPr>
              <a:t>　　</a:t>
            </a:r>
            <a:r>
              <a:rPr lang="ja-JP" altLang="ja-JP" dirty="0">
                <a:latin typeface="+mn-ea"/>
              </a:rPr>
              <a:t>内藤暢茂（</a:t>
            </a:r>
            <a:r>
              <a:rPr lang="ja-JP" altLang="en-US" dirty="0">
                <a:latin typeface="+mn-ea"/>
              </a:rPr>
              <a:t>社会福祉法人　金沢市民生協会</a:t>
            </a:r>
            <a:r>
              <a:rPr lang="ja-JP" altLang="ja-JP" dirty="0">
                <a:latin typeface="+mn-ea"/>
              </a:rPr>
              <a:t>ときわ病院）</a:t>
            </a:r>
          </a:p>
          <a:p>
            <a:pPr marL="0" indent="0">
              <a:buNone/>
            </a:pPr>
            <a:endParaRPr kumimoji="1" lang="ja-JP" altLang="en-US" dirty="0">
              <a:latin typeface="+mn-ea"/>
            </a:endParaRPr>
          </a:p>
        </p:txBody>
      </p:sp>
    </p:spTree>
    <p:extLst>
      <p:ext uri="{BB962C8B-B14F-4D97-AF65-F5344CB8AC3E}">
        <p14:creationId xmlns:p14="http://schemas.microsoft.com/office/powerpoint/2010/main" val="4732230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sz="5300" dirty="0"/>
              <a:t>国際委員会</a:t>
            </a:r>
            <a:br>
              <a:rPr kumimoji="1" lang="en-US" altLang="ja-JP" dirty="0"/>
            </a:br>
            <a:br>
              <a:rPr kumimoji="1" lang="en-US" altLang="ja-JP" dirty="0"/>
            </a:br>
            <a:endParaRPr kumimoji="1" lang="ja-JP" altLang="en-US" dirty="0"/>
          </a:p>
        </p:txBody>
      </p:sp>
    </p:spTree>
    <p:extLst>
      <p:ext uri="{BB962C8B-B14F-4D97-AF65-F5344CB8AC3E}">
        <p14:creationId xmlns:p14="http://schemas.microsoft.com/office/powerpoint/2010/main" val="4093500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6D0262-1E9E-FF69-5CF5-80F30C98830E}"/>
              </a:ext>
            </a:extLst>
          </p:cNvPr>
          <p:cNvSpPr>
            <a:spLocks noGrp="1"/>
          </p:cNvSpPr>
          <p:nvPr>
            <p:ph type="title"/>
          </p:nvPr>
        </p:nvSpPr>
        <p:spPr/>
        <p:txBody>
          <a:bodyPr>
            <a:normAutofit/>
          </a:bodyPr>
          <a:lstStyle/>
          <a:p>
            <a:pPr rtl="0">
              <a:spcBef>
                <a:spcPts val="0"/>
              </a:spcBef>
              <a:spcAft>
                <a:spcPts val="0"/>
              </a:spcAft>
            </a:pPr>
            <a:r>
              <a:rPr lang="ja-JP" altLang="en-US" b="0" i="0" u="none" strike="noStrike" dirty="0">
                <a:solidFill>
                  <a:srgbClr val="000000"/>
                </a:solidFill>
                <a:effectLst/>
                <a:latin typeface="ＭＳ Ｐゴシック"/>
                <a:ea typeface="ＭＳ Ｐゴシック"/>
              </a:rPr>
              <a:t>開催日</a:t>
            </a:r>
            <a:r>
              <a:rPr lang="ja-JP" altLang="en-US" i="0" u="none" strike="noStrike" dirty="0">
                <a:solidFill>
                  <a:srgbClr val="000000"/>
                </a:solidFill>
                <a:latin typeface="ＭＳ Ｐゴシック"/>
                <a:ea typeface="ＭＳ Ｐゴシック"/>
              </a:rPr>
              <a:t>（</a:t>
            </a:r>
            <a:r>
              <a:rPr lang="en-US" altLang="ja-JP" dirty="0">
                <a:solidFill>
                  <a:srgbClr val="000000"/>
                </a:solidFill>
                <a:latin typeface="ＭＳ Ｐゴシック"/>
                <a:ea typeface="ＭＳ Ｐゴシック"/>
              </a:rPr>
              <a:t>2023</a:t>
            </a:r>
            <a:r>
              <a:rPr lang="ja-JP" altLang="en-US" i="0" u="none" strike="noStrike" dirty="0">
                <a:solidFill>
                  <a:srgbClr val="000000"/>
                </a:solidFill>
                <a:latin typeface="ＭＳ Ｐゴシック"/>
                <a:ea typeface="ＭＳ Ｐゴシック"/>
              </a:rPr>
              <a:t>年度 </a:t>
            </a:r>
            <a:r>
              <a:rPr lang="en-US" altLang="ja-JP" i="0" u="none" strike="noStrike" dirty="0">
                <a:solidFill>
                  <a:srgbClr val="000000"/>
                </a:solidFill>
                <a:latin typeface="ＭＳ Ｐゴシック"/>
                <a:ea typeface="ＭＳ Ｐゴシック"/>
              </a:rPr>
              <a:t>2024</a:t>
            </a:r>
            <a:r>
              <a:rPr lang="ja-JP" altLang="en-US" i="0" u="none" strike="noStrike" dirty="0">
                <a:solidFill>
                  <a:srgbClr val="000000"/>
                </a:solidFill>
                <a:latin typeface="ＭＳ Ｐゴシック"/>
                <a:ea typeface="ＭＳ Ｐゴシック"/>
              </a:rPr>
              <a:t>年度）</a:t>
            </a:r>
            <a:endParaRPr kumimoji="1" lang="ja-JP" altLang="en-US" dirty="0">
              <a:latin typeface="ＭＳ Ｐゴシック"/>
              <a:ea typeface="ＭＳ Ｐゴシック"/>
            </a:endParaRPr>
          </a:p>
        </p:txBody>
      </p:sp>
      <p:sp>
        <p:nvSpPr>
          <p:cNvPr id="3" name="コンテンツ プレースホルダー 2">
            <a:extLst>
              <a:ext uri="{FF2B5EF4-FFF2-40B4-BE49-F238E27FC236}">
                <a16:creationId xmlns:a16="http://schemas.microsoft.com/office/drawing/2014/main" id="{FF0F1CA4-7AD4-FF26-7B74-126647047A80}"/>
              </a:ext>
            </a:extLst>
          </p:cNvPr>
          <p:cNvSpPr>
            <a:spLocks noGrp="1"/>
          </p:cNvSpPr>
          <p:nvPr>
            <p:ph idx="1"/>
          </p:nvPr>
        </p:nvSpPr>
        <p:spPr/>
        <p:txBody>
          <a:bodyPr vert="horz" lIns="91440" tIns="45720" rIns="91440" bIns="45720" rtlCol="0" anchor="t">
            <a:normAutofit/>
          </a:bodyPr>
          <a:lstStyle/>
          <a:p>
            <a:pPr rtl="0">
              <a:spcBef>
                <a:spcPts val="0"/>
              </a:spcBef>
              <a:spcAft>
                <a:spcPts val="0"/>
              </a:spcAft>
            </a:pPr>
            <a:r>
              <a:rPr lang="en-US" altLang="ja-JP" sz="3200" dirty="0">
                <a:solidFill>
                  <a:srgbClr val="000000"/>
                </a:solidFill>
                <a:latin typeface="ＭＳ Ｐゴシック"/>
                <a:ea typeface="ＭＳ Ｐゴシック"/>
              </a:rPr>
              <a:t>2023</a:t>
            </a:r>
            <a:r>
              <a:rPr lang="ja-JP" altLang="en-US" sz="3200" b="0" i="0" u="none" strike="noStrike" dirty="0">
                <a:solidFill>
                  <a:srgbClr val="000000"/>
                </a:solidFill>
                <a:effectLst/>
                <a:latin typeface="ＭＳ Ｐゴシック"/>
                <a:ea typeface="ＭＳ Ｐゴシック"/>
              </a:rPr>
              <a:t>年</a:t>
            </a:r>
            <a:r>
              <a:rPr lang="en-US" altLang="ja-JP" sz="3200" b="0" i="0" u="none" strike="noStrike" dirty="0">
                <a:solidFill>
                  <a:srgbClr val="000000"/>
                </a:solidFill>
                <a:effectLst/>
                <a:latin typeface="ＭＳ Ｐゴシック"/>
                <a:ea typeface="ＭＳ Ｐゴシック"/>
              </a:rPr>
              <a:t>4</a:t>
            </a:r>
            <a:r>
              <a:rPr lang="ja-JP" altLang="en-US" sz="3200" b="0" i="0" u="none" strike="noStrike" dirty="0">
                <a:solidFill>
                  <a:srgbClr val="000000"/>
                </a:solidFill>
                <a:effectLst/>
                <a:latin typeface="ＭＳ Ｐゴシック"/>
                <a:ea typeface="ＭＳ Ｐゴシック"/>
              </a:rPr>
              <a:t>月</a:t>
            </a:r>
            <a:r>
              <a:rPr lang="en-US" altLang="ja-JP" sz="3200" dirty="0">
                <a:solidFill>
                  <a:srgbClr val="000000"/>
                </a:solidFill>
                <a:latin typeface="ＭＳ Ｐゴシック"/>
                <a:ea typeface="ＭＳ Ｐゴシック"/>
              </a:rPr>
              <a:t>2</a:t>
            </a:r>
            <a:r>
              <a:rPr lang="ja-JP" altLang="en-US" sz="3200" b="0" i="0" u="none" strike="noStrike" dirty="0">
                <a:solidFill>
                  <a:srgbClr val="000000"/>
                </a:solidFill>
                <a:effectLst/>
                <a:latin typeface="ＭＳ Ｐゴシック"/>
                <a:ea typeface="ＭＳ Ｐゴシック"/>
              </a:rPr>
              <a:t>日　</a:t>
            </a:r>
            <a:r>
              <a:rPr lang="en-US" altLang="ja-JP" sz="3200" b="0" i="0" u="none" strike="noStrike" dirty="0">
                <a:solidFill>
                  <a:srgbClr val="000000"/>
                </a:solidFill>
                <a:effectLst/>
                <a:latin typeface="ＭＳ Ｐゴシック"/>
                <a:ea typeface="ＭＳ Ｐゴシック"/>
              </a:rPr>
              <a:t>6</a:t>
            </a:r>
            <a:r>
              <a:rPr lang="ja-JP" altLang="en-US" sz="3200" b="0" i="0" u="none" strike="noStrike" dirty="0">
                <a:solidFill>
                  <a:srgbClr val="000000"/>
                </a:solidFill>
                <a:effectLst/>
                <a:latin typeface="ＭＳ Ｐゴシック"/>
                <a:ea typeface="ＭＳ Ｐゴシック"/>
              </a:rPr>
              <a:t>月</a:t>
            </a:r>
            <a:r>
              <a:rPr lang="en-US" altLang="ja-JP" sz="3200" dirty="0">
                <a:solidFill>
                  <a:srgbClr val="000000"/>
                </a:solidFill>
                <a:latin typeface="ＭＳ Ｐゴシック"/>
                <a:ea typeface="ＭＳ Ｐゴシック"/>
              </a:rPr>
              <a:t>18</a:t>
            </a:r>
            <a:r>
              <a:rPr lang="ja-JP" altLang="en-US" sz="3200" b="0" i="0" u="none" strike="noStrike" dirty="0">
                <a:solidFill>
                  <a:srgbClr val="000000"/>
                </a:solidFill>
                <a:effectLst/>
                <a:latin typeface="ＭＳ Ｐゴシック"/>
                <a:ea typeface="ＭＳ Ｐゴシック"/>
              </a:rPr>
              <a:t>日　</a:t>
            </a:r>
            <a:r>
              <a:rPr lang="en-US" altLang="ja-JP" sz="3200" dirty="0">
                <a:solidFill>
                  <a:srgbClr val="000000"/>
                </a:solidFill>
                <a:latin typeface="ＭＳ Ｐゴシック"/>
                <a:ea typeface="ＭＳ Ｐゴシック"/>
              </a:rPr>
              <a:t>8</a:t>
            </a:r>
            <a:r>
              <a:rPr lang="ja-JP" altLang="en-US" sz="3200" b="0" i="0" u="none" strike="noStrike" dirty="0">
                <a:solidFill>
                  <a:srgbClr val="000000"/>
                </a:solidFill>
                <a:effectLst/>
                <a:latin typeface="ＭＳ Ｐゴシック"/>
                <a:ea typeface="ＭＳ Ｐゴシック"/>
              </a:rPr>
              <a:t>月</a:t>
            </a:r>
            <a:r>
              <a:rPr lang="en-US" altLang="ja-JP" sz="3200" dirty="0">
                <a:solidFill>
                  <a:srgbClr val="000000"/>
                </a:solidFill>
                <a:latin typeface="ＭＳ Ｐゴシック"/>
                <a:ea typeface="ＭＳ Ｐゴシック"/>
              </a:rPr>
              <a:t>13</a:t>
            </a:r>
            <a:r>
              <a:rPr lang="ja-JP" altLang="en-US" sz="3200" b="0" i="0" u="none" strike="noStrike" dirty="0">
                <a:solidFill>
                  <a:srgbClr val="000000"/>
                </a:solidFill>
                <a:effectLst/>
                <a:latin typeface="ＭＳ Ｐゴシック"/>
                <a:ea typeface="ＭＳ Ｐゴシック"/>
              </a:rPr>
              <a:t>日　</a:t>
            </a:r>
            <a:r>
              <a:rPr lang="en-US" altLang="ja-JP" sz="3200" b="0" i="0" u="none" strike="noStrike" dirty="0">
                <a:solidFill>
                  <a:srgbClr val="000000"/>
                </a:solidFill>
                <a:effectLst/>
                <a:latin typeface="ＭＳ Ｐゴシック"/>
                <a:ea typeface="ＭＳ Ｐゴシック"/>
              </a:rPr>
              <a:t>10</a:t>
            </a:r>
            <a:r>
              <a:rPr lang="ja-JP" altLang="en-US" sz="3200" b="0" i="0" u="none" strike="noStrike" dirty="0">
                <a:solidFill>
                  <a:srgbClr val="000000"/>
                </a:solidFill>
                <a:effectLst/>
                <a:latin typeface="ＭＳ Ｐゴシック"/>
                <a:ea typeface="ＭＳ Ｐゴシック"/>
              </a:rPr>
              <a:t>月</a:t>
            </a:r>
            <a:r>
              <a:rPr lang="en-US" altLang="ja-JP" sz="3200" dirty="0">
                <a:solidFill>
                  <a:srgbClr val="000000"/>
                </a:solidFill>
                <a:latin typeface="ＭＳ Ｐゴシック"/>
                <a:ea typeface="ＭＳ Ｐゴシック"/>
              </a:rPr>
              <a:t>29</a:t>
            </a:r>
            <a:r>
              <a:rPr lang="ja-JP" altLang="en-US" sz="3200" b="0" i="0" u="none" strike="noStrike" dirty="0">
                <a:solidFill>
                  <a:srgbClr val="000000"/>
                </a:solidFill>
                <a:effectLst/>
                <a:latin typeface="ＭＳ Ｐゴシック"/>
                <a:ea typeface="ＭＳ Ｐゴシック"/>
              </a:rPr>
              <a:t>日 </a:t>
            </a:r>
            <a:r>
              <a:rPr lang="en-US" altLang="ja-JP" sz="3200" b="0" i="0" u="none" strike="noStrike" dirty="0">
                <a:solidFill>
                  <a:srgbClr val="000000"/>
                </a:solidFill>
                <a:effectLst/>
                <a:latin typeface="ＭＳ Ｐゴシック"/>
                <a:ea typeface="ＭＳ Ｐゴシック"/>
              </a:rPr>
              <a:t>12</a:t>
            </a:r>
            <a:r>
              <a:rPr lang="ja-JP" altLang="en-US" sz="3200" b="0" i="0" u="none" strike="noStrike" dirty="0">
                <a:solidFill>
                  <a:srgbClr val="000000"/>
                </a:solidFill>
                <a:effectLst/>
                <a:latin typeface="ＭＳ Ｐゴシック"/>
                <a:ea typeface="ＭＳ Ｐゴシック"/>
              </a:rPr>
              <a:t>月</a:t>
            </a:r>
            <a:r>
              <a:rPr lang="en-US" altLang="ja-JP" sz="3200" b="0" i="0" u="none" strike="noStrike" dirty="0">
                <a:solidFill>
                  <a:srgbClr val="000000"/>
                </a:solidFill>
                <a:effectLst/>
                <a:latin typeface="ＭＳ Ｐゴシック"/>
                <a:ea typeface="ＭＳ Ｐゴシック"/>
              </a:rPr>
              <a:t>10</a:t>
            </a:r>
            <a:r>
              <a:rPr lang="ja-JP" altLang="en-US" sz="3200" b="0" i="0" u="none" strike="noStrike" dirty="0">
                <a:solidFill>
                  <a:srgbClr val="000000"/>
                </a:solidFill>
                <a:effectLst/>
                <a:latin typeface="ＭＳ Ｐゴシック"/>
                <a:ea typeface="ＭＳ Ｐゴシック"/>
              </a:rPr>
              <a:t>日</a:t>
            </a:r>
            <a:endParaRPr lang="ja-JP" altLang="en-US" sz="3200" b="0" dirty="0">
              <a:effectLst/>
              <a:latin typeface="ＭＳ Ｐゴシック"/>
              <a:ea typeface="ＭＳ Ｐゴシック"/>
            </a:endParaRPr>
          </a:p>
          <a:p>
            <a:pPr rtl="0">
              <a:spcBef>
                <a:spcPts val="0"/>
              </a:spcBef>
              <a:spcAft>
                <a:spcPts val="0"/>
              </a:spcAft>
            </a:pPr>
            <a:r>
              <a:rPr lang="en-US" altLang="ja-JP" sz="3200" b="0" i="0" u="none" strike="noStrike">
                <a:solidFill>
                  <a:srgbClr val="000000"/>
                </a:solidFill>
                <a:effectLst/>
                <a:latin typeface="ＭＳ Ｐゴシック"/>
                <a:ea typeface="ＭＳ Ｐゴシック"/>
              </a:rPr>
              <a:t>2024</a:t>
            </a:r>
            <a:r>
              <a:rPr lang="ja-JP" altLang="en-US" sz="3200" b="0" i="0" u="none" strike="noStrike">
                <a:solidFill>
                  <a:srgbClr val="000000"/>
                </a:solidFill>
                <a:effectLst/>
                <a:latin typeface="ＭＳ Ｐゴシック"/>
                <a:ea typeface="ＭＳ Ｐゴシック"/>
              </a:rPr>
              <a:t>年</a:t>
            </a:r>
            <a:r>
              <a:rPr lang="en-US" altLang="ja-JP" sz="3200" b="0" i="0" u="none" strike="noStrike" dirty="0">
                <a:solidFill>
                  <a:srgbClr val="000000"/>
                </a:solidFill>
                <a:effectLst/>
                <a:latin typeface="ＭＳ Ｐゴシック"/>
                <a:ea typeface="ＭＳ Ｐゴシック"/>
              </a:rPr>
              <a:t>1</a:t>
            </a:r>
            <a:r>
              <a:rPr lang="ja-JP" altLang="en-US" sz="3200" b="0" i="0" u="none" strike="noStrike" dirty="0">
                <a:solidFill>
                  <a:srgbClr val="000000"/>
                </a:solidFill>
                <a:effectLst/>
                <a:latin typeface="ＭＳ Ｐゴシック"/>
                <a:ea typeface="ＭＳ Ｐゴシック"/>
              </a:rPr>
              <a:t>月</a:t>
            </a:r>
            <a:r>
              <a:rPr lang="ja-JP" altLang="en-US" sz="3200" dirty="0">
                <a:solidFill>
                  <a:srgbClr val="000000"/>
                </a:solidFill>
                <a:latin typeface="ＭＳ Ｐゴシック"/>
                <a:ea typeface="ＭＳ Ｐゴシック"/>
              </a:rPr>
              <a:t>2</a:t>
            </a:r>
            <a:r>
              <a:rPr lang="en-US" altLang="ja-JP" sz="3200" dirty="0">
                <a:solidFill>
                  <a:srgbClr val="000000"/>
                </a:solidFill>
                <a:latin typeface="ＭＳ Ｐゴシック"/>
                <a:ea typeface="ＭＳ Ｐゴシック"/>
              </a:rPr>
              <a:t>8</a:t>
            </a:r>
            <a:r>
              <a:rPr lang="ja-JP" altLang="en-US" sz="3200" b="0" i="0" u="none" strike="noStrike" dirty="0">
                <a:solidFill>
                  <a:srgbClr val="000000"/>
                </a:solidFill>
                <a:effectLst/>
                <a:latin typeface="ＭＳ Ｐゴシック"/>
                <a:ea typeface="ＭＳ Ｐゴシック"/>
              </a:rPr>
              <a:t>日 </a:t>
            </a:r>
            <a:r>
              <a:rPr lang="en-US" altLang="ja-JP" sz="3200" b="0" i="0" u="none" strike="noStrike" dirty="0">
                <a:solidFill>
                  <a:srgbClr val="000000"/>
                </a:solidFill>
                <a:effectLst/>
                <a:latin typeface="ＭＳ Ｐゴシック"/>
                <a:ea typeface="ＭＳ Ｐゴシック"/>
              </a:rPr>
              <a:t>3</a:t>
            </a:r>
            <a:r>
              <a:rPr lang="ja-JP" altLang="en-US" sz="3200" b="0" i="0" u="none" strike="noStrike" dirty="0">
                <a:solidFill>
                  <a:srgbClr val="000000"/>
                </a:solidFill>
                <a:effectLst/>
                <a:latin typeface="ＭＳ Ｐゴシック"/>
                <a:ea typeface="ＭＳ Ｐゴシック"/>
              </a:rPr>
              <a:t>月</a:t>
            </a:r>
            <a:r>
              <a:rPr lang="en-US" altLang="ja-JP" sz="3200" b="0" i="0" u="none" strike="noStrike" dirty="0">
                <a:solidFill>
                  <a:srgbClr val="000000"/>
                </a:solidFill>
                <a:effectLst/>
                <a:latin typeface="ＭＳ Ｐゴシック"/>
                <a:ea typeface="ＭＳ Ｐゴシック"/>
              </a:rPr>
              <a:t>20</a:t>
            </a:r>
            <a:r>
              <a:rPr lang="ja-JP" altLang="en-US" sz="3200" b="0" i="0" u="none" strike="noStrike" dirty="0">
                <a:solidFill>
                  <a:srgbClr val="000000"/>
                </a:solidFill>
                <a:effectLst/>
                <a:latin typeface="ＭＳ Ｐゴシック"/>
                <a:ea typeface="ＭＳ Ｐゴシック"/>
              </a:rPr>
              <a:t>日</a:t>
            </a:r>
            <a:endParaRPr lang="en-US" altLang="ja-JP" sz="3200" b="0" i="0" u="none" strike="noStrike" dirty="0">
              <a:solidFill>
                <a:srgbClr val="000000"/>
              </a:solidFill>
              <a:effectLst/>
              <a:latin typeface="ＭＳ Ｐゴシック"/>
              <a:ea typeface="ＭＳ Ｐゴシック"/>
            </a:endParaRPr>
          </a:p>
          <a:p>
            <a:pPr rtl="0">
              <a:spcBef>
                <a:spcPts val="0"/>
              </a:spcBef>
              <a:spcAft>
                <a:spcPts val="0"/>
              </a:spcAft>
            </a:pPr>
            <a:endParaRPr lang="ja-JP" altLang="en-US" sz="3200" b="0" dirty="0">
              <a:effectLst/>
              <a:latin typeface="ＭＳ Ｐゴシック" panose="020B0600070205080204" pitchFamily="50" charset="-128"/>
              <a:ea typeface="ＭＳ Ｐゴシック" panose="020B0600070205080204" pitchFamily="50" charset="-128"/>
            </a:endParaRPr>
          </a:p>
          <a:p>
            <a:pPr rtl="0">
              <a:spcBef>
                <a:spcPts val="0"/>
              </a:spcBef>
              <a:spcAft>
                <a:spcPts val="0"/>
              </a:spcAft>
            </a:pPr>
            <a:r>
              <a:rPr lang="ja-JP" altLang="en-US" sz="3200" b="0" i="0" u="none" strike="noStrike" dirty="0">
                <a:solidFill>
                  <a:srgbClr val="000000"/>
                </a:solidFill>
                <a:effectLst/>
                <a:latin typeface="ＭＳ Ｐゴシック" panose="020B0600070205080204" pitchFamily="50" charset="-128"/>
                <a:ea typeface="ＭＳ Ｐゴシック" panose="020B0600070205080204" pitchFamily="50" charset="-128"/>
              </a:rPr>
              <a:t>全て</a:t>
            </a:r>
            <a:r>
              <a:rPr lang="en-US" altLang="ja-JP" sz="3200" b="0" i="0" u="none" strike="noStrike" dirty="0">
                <a:solidFill>
                  <a:srgbClr val="000000"/>
                </a:solidFill>
                <a:effectLst/>
                <a:latin typeface="ＭＳ Ｐゴシック" panose="020B0600070205080204" pitchFamily="50" charset="-128"/>
                <a:ea typeface="ＭＳ Ｐゴシック" panose="020B0600070205080204" pitchFamily="50" charset="-128"/>
              </a:rPr>
              <a:t>WEB</a:t>
            </a:r>
            <a:r>
              <a:rPr lang="ja-JP" altLang="en-US" sz="3200" b="0" i="0" u="none" strike="noStrike" dirty="0">
                <a:solidFill>
                  <a:srgbClr val="000000"/>
                </a:solidFill>
                <a:effectLst/>
                <a:latin typeface="ＭＳ Ｐゴシック" panose="020B0600070205080204" pitchFamily="50" charset="-128"/>
                <a:ea typeface="ＭＳ Ｐゴシック" panose="020B0600070205080204" pitchFamily="50" charset="-128"/>
              </a:rPr>
              <a:t>開催</a:t>
            </a:r>
            <a:endParaRPr lang="en-US" altLang="ja-JP" sz="3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rtl="0">
              <a:spcBef>
                <a:spcPts val="0"/>
              </a:spcBef>
              <a:spcAft>
                <a:spcPts val="0"/>
              </a:spcAft>
            </a:pPr>
            <a:endParaRPr lang="en-US" altLang="ja-JP" sz="3200" dirty="0">
              <a:solidFill>
                <a:srgbClr val="000000"/>
              </a:solidFill>
              <a:latin typeface="ＭＳ Ｐゴシック" panose="020B0600070205080204" pitchFamily="50" charset="-128"/>
              <a:ea typeface="ＭＳ Ｐゴシック" panose="020B0600070205080204" pitchFamily="50" charset="-128"/>
            </a:endParaRPr>
          </a:p>
          <a:p>
            <a:pPr>
              <a:spcBef>
                <a:spcPts val="0"/>
              </a:spcBef>
            </a:pPr>
            <a:r>
              <a:rPr lang="en-US" altLang="ja-JP" sz="3200" dirty="0">
                <a:latin typeface="ＭＳ Ｐゴシック" panose="020B0600070205080204" pitchFamily="50" charset="-128"/>
                <a:ea typeface="ＭＳ Ｐゴシック" panose="020B0600070205080204" pitchFamily="50" charset="-128"/>
              </a:rPr>
              <a:t>2024</a:t>
            </a:r>
            <a:r>
              <a:rPr lang="ja-JP" altLang="en-US" sz="3200" dirty="0">
                <a:latin typeface="ＭＳ Ｐゴシック" panose="020B0600070205080204" pitchFamily="50" charset="-128"/>
                <a:ea typeface="ＭＳ Ｐゴシック" panose="020B0600070205080204" pitchFamily="50" charset="-128"/>
              </a:rPr>
              <a:t>年</a:t>
            </a:r>
            <a:r>
              <a:rPr lang="en-US" altLang="ja-JP" sz="3200" dirty="0">
                <a:latin typeface="ＭＳ Ｐゴシック" panose="020B0600070205080204" pitchFamily="50" charset="-128"/>
                <a:ea typeface="ＭＳ Ｐゴシック" panose="020B0600070205080204" pitchFamily="50" charset="-128"/>
              </a:rPr>
              <a:t>6</a:t>
            </a:r>
            <a:r>
              <a:rPr lang="ja-JP" altLang="en-US" sz="3200" dirty="0">
                <a:latin typeface="ＭＳ Ｐゴシック" panose="020B0600070205080204" pitchFamily="50" charset="-128"/>
                <a:ea typeface="ＭＳ Ｐゴシック" panose="020B0600070205080204" pitchFamily="50" charset="-128"/>
              </a:rPr>
              <a:t>月</a:t>
            </a:r>
            <a:r>
              <a:rPr lang="en-US" altLang="ja-JP" sz="3200" dirty="0">
                <a:latin typeface="ＭＳ Ｐゴシック" panose="020B0600070205080204" pitchFamily="50" charset="-128"/>
                <a:ea typeface="ＭＳ Ｐゴシック" panose="020B0600070205080204" pitchFamily="50" charset="-128"/>
              </a:rPr>
              <a:t>23</a:t>
            </a:r>
            <a:r>
              <a:rPr lang="ja-JP" altLang="en-US" sz="3200" dirty="0">
                <a:latin typeface="ＭＳ Ｐゴシック" panose="020B0600070205080204" pitchFamily="50" charset="-128"/>
                <a:ea typeface="ＭＳ Ｐゴシック" panose="020B0600070205080204" pitchFamily="50" charset="-128"/>
              </a:rPr>
              <a:t>日　</a:t>
            </a:r>
            <a:r>
              <a:rPr lang="en-US" altLang="ja-JP" sz="3200" dirty="0">
                <a:latin typeface="ＭＳ Ｐゴシック" panose="020B0600070205080204" pitchFamily="50" charset="-128"/>
                <a:ea typeface="ＭＳ Ｐゴシック" panose="020B0600070205080204" pitchFamily="50" charset="-128"/>
              </a:rPr>
              <a:t>8</a:t>
            </a:r>
            <a:r>
              <a:rPr lang="ja-JP" altLang="en-US" sz="3200" dirty="0">
                <a:latin typeface="ＭＳ Ｐゴシック" panose="020B0600070205080204" pitchFamily="50" charset="-128"/>
                <a:ea typeface="ＭＳ Ｐゴシック" panose="020B0600070205080204" pitchFamily="50" charset="-128"/>
              </a:rPr>
              <a:t>月</a:t>
            </a:r>
            <a:r>
              <a:rPr lang="en-US" altLang="ja-JP" sz="3200" dirty="0">
                <a:latin typeface="ＭＳ Ｐゴシック" panose="020B0600070205080204" pitchFamily="50" charset="-128"/>
                <a:ea typeface="ＭＳ Ｐゴシック" panose="020B0600070205080204" pitchFamily="50" charset="-128"/>
              </a:rPr>
              <a:t>4</a:t>
            </a:r>
            <a:r>
              <a:rPr lang="ja-JP" altLang="en-US" sz="3200" dirty="0">
                <a:latin typeface="ＭＳ Ｐゴシック" panose="020B0600070205080204" pitchFamily="50" charset="-128"/>
                <a:ea typeface="ＭＳ Ｐゴシック" panose="020B0600070205080204" pitchFamily="50" charset="-128"/>
              </a:rPr>
              <a:t>日　ハイブリッド開催　</a:t>
            </a:r>
            <a:r>
              <a:rPr lang="en-US" altLang="ja-JP" sz="3200" dirty="0">
                <a:latin typeface="ＭＳ Ｐゴシック" panose="020B0600070205080204" pitchFamily="50" charset="-128"/>
                <a:ea typeface="ＭＳ Ｐゴシック" panose="020B0600070205080204" pitchFamily="50" charset="-128"/>
              </a:rPr>
              <a:t>10</a:t>
            </a:r>
            <a:r>
              <a:rPr lang="ja-JP" altLang="en-US" sz="3200" dirty="0">
                <a:latin typeface="ＭＳ Ｐゴシック" panose="020B0600070205080204" pitchFamily="50" charset="-128"/>
                <a:ea typeface="ＭＳ Ｐゴシック" panose="020B0600070205080204" pitchFamily="50" charset="-128"/>
              </a:rPr>
              <a:t>月</a:t>
            </a:r>
            <a:r>
              <a:rPr lang="en-US" altLang="ja-JP" sz="3200" dirty="0">
                <a:latin typeface="ＭＳ Ｐゴシック" panose="020B0600070205080204" pitchFamily="50" charset="-128"/>
                <a:ea typeface="ＭＳ Ｐゴシック" panose="020B0600070205080204" pitchFamily="50" charset="-128"/>
              </a:rPr>
              <a:t>6</a:t>
            </a:r>
            <a:r>
              <a:rPr lang="ja-JP" altLang="en-US" sz="3200" dirty="0">
                <a:latin typeface="ＭＳ Ｐゴシック" panose="020B0600070205080204" pitchFamily="50" charset="-128"/>
                <a:ea typeface="ＭＳ Ｐゴシック" panose="020B0600070205080204" pitchFamily="50" charset="-128"/>
              </a:rPr>
              <a:t>日 </a:t>
            </a:r>
            <a:r>
              <a:rPr lang="en-US" altLang="ja-JP" sz="3200" dirty="0">
                <a:latin typeface="ＭＳ Ｐゴシック" panose="020B0600070205080204" pitchFamily="50" charset="-128"/>
                <a:ea typeface="ＭＳ Ｐゴシック" panose="020B0600070205080204" pitchFamily="50" charset="-128"/>
              </a:rPr>
              <a:t>WEB</a:t>
            </a:r>
            <a:br>
              <a:rPr lang="ja-JP" altLang="en-US" sz="3200" dirty="0">
                <a:latin typeface="ＭＳ Ｐゴシック" panose="020B0600070205080204" pitchFamily="50" charset="-128"/>
                <a:ea typeface="ＭＳ Ｐゴシック" panose="020B0600070205080204" pitchFamily="50" charset="-128"/>
              </a:rPr>
            </a:br>
            <a:endParaRPr kumimoji="1" lang="ja-JP" altLang="en-US" sz="3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564723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90264"/>
            <a:ext cx="8229600" cy="1143000"/>
          </a:xfrm>
        </p:spPr>
        <p:txBody>
          <a:bodyPr/>
          <a:lstStyle/>
          <a:p>
            <a:r>
              <a:rPr kumimoji="1" lang="ja-JP" altLang="en-US" dirty="0"/>
              <a:t>委員会の構成と活動</a:t>
            </a:r>
          </a:p>
        </p:txBody>
      </p:sp>
      <p:sp>
        <p:nvSpPr>
          <p:cNvPr id="3" name="コンテンツ プレースホルダー 2"/>
          <p:cNvSpPr>
            <a:spLocks noGrp="1"/>
          </p:cNvSpPr>
          <p:nvPr>
            <p:ph idx="1"/>
          </p:nvPr>
        </p:nvSpPr>
        <p:spPr>
          <a:xfrm>
            <a:off x="1981200" y="908720"/>
            <a:ext cx="8640960" cy="5832648"/>
          </a:xfrm>
        </p:spPr>
        <p:txBody>
          <a:bodyPr/>
          <a:lstStyle/>
          <a:p>
            <a:r>
              <a:rPr kumimoji="1" lang="ja-JP" altLang="en-US" dirty="0"/>
              <a:t>委員長</a:t>
            </a:r>
            <a:r>
              <a:rPr kumimoji="1" lang="en-US" altLang="ja-JP" dirty="0"/>
              <a:t>		</a:t>
            </a:r>
            <a:r>
              <a:rPr kumimoji="1" lang="ja-JP" altLang="en-US" dirty="0"/>
              <a:t>中村和彦</a:t>
            </a:r>
            <a:endParaRPr kumimoji="1" lang="en-US" altLang="ja-JP" dirty="0"/>
          </a:p>
          <a:p>
            <a:r>
              <a:rPr lang="ja-JP" altLang="en-US" dirty="0"/>
              <a:t>担当理事　</a:t>
            </a:r>
            <a:r>
              <a:rPr lang="en-US" altLang="ja-JP" dirty="0"/>
              <a:t>	</a:t>
            </a:r>
            <a:r>
              <a:rPr lang="ja-JP" altLang="en-US" dirty="0"/>
              <a:t>金生由紀子</a:t>
            </a:r>
            <a:endParaRPr lang="en-US" altLang="ja-JP" dirty="0"/>
          </a:p>
          <a:p>
            <a:r>
              <a:rPr kumimoji="1" lang="ja-JP" altLang="en-US" dirty="0"/>
              <a:t>委員</a:t>
            </a:r>
            <a:r>
              <a:rPr kumimoji="1" lang="en-US" altLang="ja-JP" dirty="0"/>
              <a:t>		</a:t>
            </a:r>
            <a:r>
              <a:rPr lang="ja-JP" altLang="en-US" dirty="0"/>
              <a:t>小野善郎、齊藤</a:t>
            </a:r>
            <a:r>
              <a:rPr kumimoji="1" lang="ja-JP" altLang="en-US" dirty="0"/>
              <a:t>卓弥</a:t>
            </a:r>
            <a:r>
              <a:rPr lang="ja-JP" altLang="en-US" dirty="0"/>
              <a:t>、</a:t>
            </a:r>
            <a:r>
              <a:rPr kumimoji="1" lang="ja-JP" altLang="en-US" dirty="0"/>
              <a:t>島内智子、　</a:t>
            </a:r>
            <a:endParaRPr kumimoji="1" lang="en-US" altLang="ja-JP" dirty="0"/>
          </a:p>
          <a:p>
            <a:pPr marL="0" indent="0">
              <a:buNone/>
            </a:pPr>
            <a:r>
              <a:rPr kumimoji="1" lang="ja-JP" altLang="en-US" dirty="0"/>
              <a:t>　　　　　　　　　　柿元真知、熊崎博一、高橋長秀</a:t>
            </a:r>
            <a:endParaRPr kumimoji="1" lang="en-US" altLang="ja-JP" dirty="0"/>
          </a:p>
        </p:txBody>
      </p:sp>
      <p:sp>
        <p:nvSpPr>
          <p:cNvPr id="4" name="テキスト ボックス 3"/>
          <p:cNvSpPr txBox="1"/>
          <p:nvPr/>
        </p:nvSpPr>
        <p:spPr>
          <a:xfrm>
            <a:off x="1775520" y="3316304"/>
            <a:ext cx="8640960" cy="2246769"/>
          </a:xfrm>
          <a:prstGeom prst="rect">
            <a:avLst/>
          </a:prstGeom>
          <a:noFill/>
        </p:spPr>
        <p:txBody>
          <a:bodyPr wrap="square" lIns="91440" tIns="45720" rIns="91440" bIns="45720" rtlCol="0" anchor="t">
            <a:spAutoFit/>
          </a:bodyPr>
          <a:lstStyle/>
          <a:p>
            <a:r>
              <a:rPr lang="ja-JP" altLang="en-US" sz="2800" dirty="0">
                <a:solidFill>
                  <a:prstClr val="black"/>
                </a:solidFill>
                <a:latin typeface="Calibri"/>
                <a:ea typeface="ＭＳ Ｐゴシック" panose="020B0600070205080204" pitchFamily="50" charset="-128"/>
              </a:rPr>
              <a:t>討議事項について委員会を開催した。</a:t>
            </a:r>
            <a:endParaRPr lang="en-US" altLang="ja-JP" sz="2800" dirty="0">
              <a:solidFill>
                <a:prstClr val="black"/>
              </a:solidFill>
              <a:latin typeface="Calibri"/>
              <a:ea typeface="ＭＳ Ｐゴシック" panose="020B0600070205080204" pitchFamily="50" charset="-128"/>
            </a:endParaRPr>
          </a:p>
          <a:p>
            <a:r>
              <a:rPr lang="ja-JP" altLang="en-US" sz="2800" dirty="0">
                <a:solidFill>
                  <a:prstClr val="black"/>
                </a:solidFill>
                <a:latin typeface="Calibri"/>
                <a:ea typeface="ＭＳ Ｐゴシック"/>
              </a:rPr>
              <a:t>＊</a:t>
            </a:r>
            <a:r>
              <a:rPr lang="en-US" altLang="ja-JP" sz="2800" dirty="0">
                <a:solidFill>
                  <a:prstClr val="black"/>
                </a:solidFill>
                <a:latin typeface="MS PGothic"/>
                <a:ea typeface="ＭＳ Ｐゴシック"/>
              </a:rPr>
              <a:t>IACAPAP</a:t>
            </a:r>
            <a:r>
              <a:rPr lang="ja-JP" altLang="en-US" sz="2800" dirty="0">
                <a:solidFill>
                  <a:prstClr val="black"/>
                </a:solidFill>
                <a:latin typeface="MS PGothic"/>
                <a:ea typeface="ＭＳ Ｐゴシック"/>
              </a:rPr>
              <a:t>、</a:t>
            </a:r>
            <a:r>
              <a:rPr lang="en-US" altLang="ja-JP" sz="2800" dirty="0">
                <a:solidFill>
                  <a:prstClr val="black"/>
                </a:solidFill>
                <a:latin typeface="MS PGothic"/>
                <a:ea typeface="ＭＳ Ｐゴシック"/>
              </a:rPr>
              <a:t>ASCAPAP</a:t>
            </a:r>
            <a:r>
              <a:rPr lang="ja-JP" altLang="en-US" sz="2800" dirty="0">
                <a:solidFill>
                  <a:prstClr val="black"/>
                </a:solidFill>
                <a:latin typeface="Calibri"/>
                <a:ea typeface="ＭＳ Ｐゴシック"/>
              </a:rPr>
              <a:t>をはじめとする国際学会との持続的に安定した関係を構築する。国際学会への会員の参加の動機づけを高める地道な活動。海外演者による、委員会セミナーの継続。</a:t>
            </a:r>
            <a:endParaRPr lang="ja-JP" altLang="en-US" dirty="0">
              <a:solidFill>
                <a:prstClr val="black"/>
              </a:solidFill>
              <a:latin typeface="Calibri"/>
              <a:ea typeface="ＭＳ Ｐゴシック"/>
            </a:endParaRPr>
          </a:p>
        </p:txBody>
      </p:sp>
    </p:spTree>
    <p:extLst>
      <p:ext uri="{BB962C8B-B14F-4D97-AF65-F5344CB8AC3E}">
        <p14:creationId xmlns:p14="http://schemas.microsoft.com/office/powerpoint/2010/main" val="15603571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4040A07-4EF3-016F-F859-6AA604C63331}"/>
              </a:ext>
            </a:extLst>
          </p:cNvPr>
          <p:cNvSpPr>
            <a:spLocks noGrp="1"/>
          </p:cNvSpPr>
          <p:nvPr>
            <p:ph idx="1"/>
          </p:nvPr>
        </p:nvSpPr>
        <p:spPr>
          <a:xfrm>
            <a:off x="1981200" y="764705"/>
            <a:ext cx="8229600" cy="4525963"/>
          </a:xfrm>
        </p:spPr>
        <p:txBody>
          <a:bodyPr>
            <a:normAutofit/>
          </a:bodyPr>
          <a:lstStyle/>
          <a:p>
            <a:r>
              <a:rPr kumimoji="1" lang="ja-JP" altLang="en-US" dirty="0"/>
              <a:t>開催日</a:t>
            </a:r>
            <a:endParaRPr kumimoji="1" lang="en-US" altLang="ja-JP" dirty="0"/>
          </a:p>
          <a:p>
            <a:pPr marL="0" indent="0">
              <a:buNone/>
            </a:pPr>
            <a:endParaRPr lang="en-US" altLang="ja-JP" dirty="0"/>
          </a:p>
          <a:p>
            <a:pPr marL="0" indent="0">
              <a:buNone/>
            </a:pPr>
            <a:r>
              <a:rPr kumimoji="1" lang="en-US" altLang="ja-JP" dirty="0"/>
              <a:t>2023</a:t>
            </a:r>
            <a:r>
              <a:rPr kumimoji="1" lang="ja-JP" altLang="en-US" dirty="0"/>
              <a:t>年度　</a:t>
            </a:r>
            <a:r>
              <a:rPr kumimoji="1" lang="en-US" altLang="ja-JP" dirty="0"/>
              <a:t>2023</a:t>
            </a:r>
            <a:r>
              <a:rPr kumimoji="1" lang="ja-JP" altLang="en-US" dirty="0"/>
              <a:t>年</a:t>
            </a:r>
            <a:r>
              <a:rPr kumimoji="1" lang="en-US" altLang="ja-JP" dirty="0"/>
              <a:t>5</a:t>
            </a:r>
            <a:r>
              <a:rPr kumimoji="1" lang="ja-JP" altLang="en-US" dirty="0"/>
              <a:t>月</a:t>
            </a:r>
            <a:r>
              <a:rPr kumimoji="1" lang="en-US" altLang="ja-JP" dirty="0"/>
              <a:t>26</a:t>
            </a:r>
            <a:r>
              <a:rPr kumimoji="1" lang="ja-JP" altLang="en-US" dirty="0"/>
              <a:t>日、</a:t>
            </a:r>
            <a:r>
              <a:rPr kumimoji="1" lang="en-US" altLang="ja-JP" dirty="0"/>
              <a:t>9</a:t>
            </a:r>
            <a:r>
              <a:rPr kumimoji="1" lang="ja-JP" altLang="en-US" dirty="0"/>
              <a:t>月メール会議、　　</a:t>
            </a:r>
            <a:endParaRPr kumimoji="1" lang="en-US" altLang="ja-JP" dirty="0"/>
          </a:p>
          <a:p>
            <a:pPr marL="0" indent="0">
              <a:buNone/>
            </a:pPr>
            <a:r>
              <a:rPr lang="ja-JP" altLang="en-US" dirty="0"/>
              <a:t>　　　　　　 　</a:t>
            </a:r>
            <a:r>
              <a:rPr kumimoji="1" lang="en-US" altLang="ja-JP" dirty="0"/>
              <a:t>12</a:t>
            </a:r>
            <a:r>
              <a:rPr kumimoji="1" lang="ja-JP" altLang="en-US" dirty="0"/>
              <a:t>月</a:t>
            </a:r>
            <a:r>
              <a:rPr kumimoji="1" lang="en-US" altLang="ja-JP" dirty="0"/>
              <a:t>13</a:t>
            </a:r>
            <a:r>
              <a:rPr kumimoji="1" lang="ja-JP" altLang="en-US" dirty="0"/>
              <a:t>日ｰ</a:t>
            </a:r>
            <a:r>
              <a:rPr kumimoji="1" lang="en-US" altLang="ja-JP" dirty="0"/>
              <a:t>15</a:t>
            </a:r>
            <a:r>
              <a:rPr kumimoji="1" lang="ja-JP" altLang="en-US" dirty="0"/>
              <a:t>日メール会議</a:t>
            </a:r>
            <a:endParaRPr kumimoji="1" lang="en-US" altLang="ja-JP" dirty="0"/>
          </a:p>
          <a:p>
            <a:pPr marL="0" indent="0">
              <a:buNone/>
            </a:pPr>
            <a:r>
              <a:rPr kumimoji="1" lang="ja-JP" altLang="en-US" dirty="0"/>
              <a:t>　　　　　　　 </a:t>
            </a:r>
            <a:r>
              <a:rPr kumimoji="1" lang="en-US" altLang="ja-JP" dirty="0"/>
              <a:t>2024</a:t>
            </a:r>
            <a:r>
              <a:rPr kumimoji="1" lang="ja-JP" altLang="en-US" dirty="0"/>
              <a:t>年</a:t>
            </a:r>
            <a:r>
              <a:rPr kumimoji="1" lang="en-US" altLang="ja-JP" dirty="0"/>
              <a:t>2</a:t>
            </a:r>
            <a:r>
              <a:rPr kumimoji="1" lang="ja-JP" altLang="en-US" dirty="0"/>
              <a:t>月</a:t>
            </a:r>
            <a:r>
              <a:rPr kumimoji="1" lang="en-US" altLang="ja-JP" dirty="0"/>
              <a:t>1</a:t>
            </a:r>
            <a:r>
              <a:rPr kumimoji="1" lang="ja-JP" altLang="en-US" dirty="0"/>
              <a:t>日</a:t>
            </a:r>
            <a:endParaRPr lang="en-US" altLang="ja-JP" dirty="0"/>
          </a:p>
          <a:p>
            <a:pPr marL="0" indent="0">
              <a:buNone/>
            </a:pPr>
            <a:r>
              <a:rPr kumimoji="1" lang="en-US" altLang="ja-JP" dirty="0"/>
              <a:t>2024</a:t>
            </a:r>
            <a:r>
              <a:rPr kumimoji="1" lang="ja-JP" altLang="en-US" dirty="0"/>
              <a:t>年度　</a:t>
            </a:r>
            <a:r>
              <a:rPr kumimoji="1" lang="en-US" altLang="ja-JP" dirty="0"/>
              <a:t>2024</a:t>
            </a:r>
            <a:r>
              <a:rPr kumimoji="1" lang="ja-JP" altLang="en-US" dirty="0"/>
              <a:t>年</a:t>
            </a:r>
            <a:r>
              <a:rPr kumimoji="1" lang="en-US" altLang="ja-JP" dirty="0"/>
              <a:t>4</a:t>
            </a:r>
            <a:r>
              <a:rPr kumimoji="1" lang="ja-JP" altLang="en-US" dirty="0"/>
              <a:t>月</a:t>
            </a:r>
            <a:r>
              <a:rPr kumimoji="1" lang="en-US" altLang="ja-JP" dirty="0"/>
              <a:t>3</a:t>
            </a:r>
            <a:r>
              <a:rPr kumimoji="1" lang="ja-JP" altLang="en-US" dirty="0"/>
              <a:t>日、</a:t>
            </a:r>
            <a:r>
              <a:rPr kumimoji="1" lang="en-US" altLang="ja-JP" dirty="0"/>
              <a:t>6</a:t>
            </a:r>
            <a:r>
              <a:rPr kumimoji="1" lang="ja-JP" altLang="en-US" dirty="0"/>
              <a:t>月</a:t>
            </a:r>
            <a:r>
              <a:rPr kumimoji="1" lang="en-US" altLang="ja-JP" dirty="0"/>
              <a:t>25</a:t>
            </a:r>
            <a:r>
              <a:rPr kumimoji="1" lang="ja-JP" altLang="en-US" dirty="0"/>
              <a:t>日、</a:t>
            </a:r>
            <a:r>
              <a:rPr kumimoji="1" lang="en-US" altLang="ja-JP" dirty="0"/>
              <a:t>8</a:t>
            </a:r>
            <a:r>
              <a:rPr kumimoji="1" lang="ja-JP" altLang="en-US" dirty="0"/>
              <a:t>月</a:t>
            </a:r>
            <a:r>
              <a:rPr lang="en-US" altLang="ja-JP" dirty="0"/>
              <a:t>26</a:t>
            </a:r>
            <a:r>
              <a:rPr lang="ja-JP" altLang="en-US" dirty="0"/>
              <a:t>日</a:t>
            </a:r>
            <a:endParaRPr lang="en-US" altLang="ja-JP" dirty="0"/>
          </a:p>
          <a:p>
            <a:pPr marL="0" indent="0">
              <a:buNone/>
            </a:pPr>
            <a:endParaRPr kumimoji="1" lang="ja-JP" altLang="en-US" dirty="0"/>
          </a:p>
        </p:txBody>
      </p:sp>
    </p:spTree>
    <p:extLst>
      <p:ext uri="{BB962C8B-B14F-4D97-AF65-F5344CB8AC3E}">
        <p14:creationId xmlns:p14="http://schemas.microsoft.com/office/powerpoint/2010/main" val="28385818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C65DBF5-F439-4D33-AB6F-54BA9BECAD3E}"/>
              </a:ext>
            </a:extLst>
          </p:cNvPr>
          <p:cNvSpPr>
            <a:spLocks noGrp="1"/>
          </p:cNvSpPr>
          <p:nvPr>
            <p:ph idx="1"/>
          </p:nvPr>
        </p:nvSpPr>
        <p:spPr>
          <a:xfrm>
            <a:off x="1631504" y="260648"/>
            <a:ext cx="8928992" cy="6741368"/>
          </a:xfrm>
        </p:spPr>
        <p:txBody>
          <a:bodyPr vert="horz" lIns="91440" tIns="45720" rIns="91440" bIns="45720" rtlCol="0" anchor="t">
            <a:normAutofit fontScale="70000" lnSpcReduction="20000"/>
          </a:bodyPr>
          <a:lstStyle/>
          <a:p>
            <a:pPr marL="0" indent="0">
              <a:buNone/>
            </a:pPr>
            <a:r>
              <a:rPr lang="en-US" altLang="ja-JP" dirty="0">
                <a:latin typeface="MS PGothic"/>
                <a:ea typeface="MS PGothic"/>
              </a:rPr>
              <a:t>1</a:t>
            </a:r>
            <a:r>
              <a:rPr lang="ja-JP" altLang="en-US" dirty="0">
                <a:latin typeface="MS PGothic"/>
                <a:ea typeface="MS PGothic"/>
              </a:rPr>
              <a:t>．国際学会連絡・国際交流基金運営委員会 の委員会名の変更と活動内容の変更 を行った。国際交流基金については、委員会の裁量の範囲外であるので、名称から外すことになり、日本精神神経学会に合わせて、「国際委員会」となった。 活動内容については現状にそくした内容に変更した。</a:t>
            </a:r>
            <a:endParaRPr lang="en-US" altLang="ja-JP" dirty="0">
              <a:latin typeface="MS PGothic"/>
              <a:ea typeface="MS PGothic"/>
            </a:endParaRPr>
          </a:p>
          <a:p>
            <a:pPr marL="0" indent="0">
              <a:buNone/>
            </a:pPr>
            <a:endParaRPr lang="en-US" altLang="ja-JP" dirty="0">
              <a:latin typeface="MS PGothic"/>
              <a:ea typeface="MS PGothic"/>
            </a:endParaRPr>
          </a:p>
          <a:p>
            <a:pPr marL="0" indent="0">
              <a:buNone/>
            </a:pPr>
            <a:r>
              <a:rPr lang="en-US" altLang="ja-JP" dirty="0">
                <a:latin typeface="MS PGothic"/>
                <a:ea typeface="MS PGothic"/>
              </a:rPr>
              <a:t>2. IACAPAP2024 Brazil </a:t>
            </a:r>
            <a:r>
              <a:rPr lang="ja-JP" altLang="en-US" dirty="0">
                <a:latin typeface="MS PGothic"/>
                <a:ea typeface="MS PGothic"/>
              </a:rPr>
              <a:t>について 、委員の金生先生は </a:t>
            </a:r>
            <a:r>
              <a:rPr lang="en-US" altLang="ja-JP" dirty="0">
                <a:latin typeface="MS PGothic"/>
                <a:ea typeface="MS PGothic"/>
              </a:rPr>
              <a:t>Vice President </a:t>
            </a:r>
            <a:r>
              <a:rPr lang="ja-JP" altLang="en-US" dirty="0">
                <a:latin typeface="MS PGothic"/>
                <a:ea typeface="MS PGothic"/>
              </a:rPr>
              <a:t>として会議に出席した。</a:t>
            </a:r>
            <a:r>
              <a:rPr lang="en-US" altLang="ja-JP" dirty="0">
                <a:latin typeface="MS PGothic"/>
                <a:ea typeface="MS PGothic"/>
              </a:rPr>
              <a:t>IACAPAP</a:t>
            </a:r>
            <a:r>
              <a:rPr lang="ja-JP" altLang="en-US" dirty="0">
                <a:latin typeface="MS PGothic"/>
                <a:ea typeface="MS PGothic"/>
              </a:rPr>
              <a:t>の開催地は、</a:t>
            </a:r>
            <a:r>
              <a:rPr lang="en-US" altLang="ja-JP" dirty="0">
                <a:latin typeface="MS PGothic"/>
                <a:ea typeface="MS PGothic"/>
              </a:rPr>
              <a:t>2026</a:t>
            </a:r>
            <a:r>
              <a:rPr lang="ja-JP" altLang="en-US" dirty="0">
                <a:latin typeface="MS PGothic"/>
                <a:ea typeface="MS PGothic"/>
              </a:rPr>
              <a:t>年ハンブルグ、</a:t>
            </a:r>
            <a:r>
              <a:rPr lang="en-US" altLang="ja-JP" dirty="0">
                <a:latin typeface="MS PGothic"/>
                <a:ea typeface="MS PGothic"/>
              </a:rPr>
              <a:t>2028</a:t>
            </a:r>
            <a:r>
              <a:rPr lang="ja-JP" altLang="en-US" dirty="0">
                <a:latin typeface="MS PGothic"/>
                <a:ea typeface="MS PGothic"/>
              </a:rPr>
              <a:t>年オークランドが決まった。</a:t>
            </a:r>
            <a:r>
              <a:rPr lang="en-US" altLang="ja-JP" dirty="0">
                <a:latin typeface="MS PGothic"/>
                <a:ea typeface="MS PGothic"/>
              </a:rPr>
              <a:t>2030</a:t>
            </a:r>
            <a:r>
              <a:rPr lang="ja-JP" altLang="en-US" dirty="0">
                <a:latin typeface="MS PGothic"/>
                <a:ea typeface="MS PGothic"/>
              </a:rPr>
              <a:t>年に日本の誘致を考えていることを伝えたが、インド・アフリカなどの立候補もあった。</a:t>
            </a:r>
            <a:r>
              <a:rPr lang="en-US" altLang="ja-JP" dirty="0">
                <a:latin typeface="MS PGothic"/>
                <a:ea typeface="MS PGothic"/>
              </a:rPr>
              <a:t>2030</a:t>
            </a:r>
            <a:r>
              <a:rPr lang="ja-JP" altLang="en-US" dirty="0">
                <a:latin typeface="MS PGothic"/>
                <a:ea typeface="MS PGothic"/>
              </a:rPr>
              <a:t>年の</a:t>
            </a:r>
            <a:r>
              <a:rPr lang="en-US" altLang="ja-JP" dirty="0">
                <a:latin typeface="MS PGothic"/>
                <a:ea typeface="MS PGothic"/>
              </a:rPr>
              <a:t>IACAPAP</a:t>
            </a:r>
            <a:r>
              <a:rPr lang="ja-JP" altLang="en-US" dirty="0">
                <a:latin typeface="MS PGothic"/>
                <a:ea typeface="MS PGothic"/>
              </a:rPr>
              <a:t>誘致の方針について理事会で承認。開催誘致については国際委員会で検討していくことになった。</a:t>
            </a:r>
            <a:endParaRPr lang="en-US" altLang="ja-JP" dirty="0">
              <a:latin typeface="MS PGothic"/>
              <a:ea typeface="MS PGothic"/>
            </a:endParaRPr>
          </a:p>
          <a:p>
            <a:pPr marL="0" indent="0">
              <a:buNone/>
            </a:pPr>
            <a:endParaRPr lang="en-US" altLang="ja-JP" dirty="0">
              <a:latin typeface="MS PGothic"/>
              <a:ea typeface="MS PGothic"/>
            </a:endParaRPr>
          </a:p>
          <a:p>
            <a:pPr marL="0" indent="0">
              <a:buNone/>
            </a:pPr>
            <a:r>
              <a:rPr lang="en-US" altLang="ja-JP" dirty="0">
                <a:latin typeface="MS PGothic"/>
                <a:ea typeface="MS PGothic"/>
              </a:rPr>
              <a:t>3.</a:t>
            </a:r>
            <a:r>
              <a:rPr lang="ja-JP" altLang="en-US" dirty="0">
                <a:latin typeface="MS PGothic"/>
                <a:ea typeface="MS PGothic"/>
              </a:rPr>
              <a:t>来年の韓国の</a:t>
            </a:r>
            <a:r>
              <a:rPr lang="en-US" altLang="ja-JP" dirty="0">
                <a:latin typeface="MS PGothic"/>
                <a:ea typeface="MS PGothic"/>
              </a:rPr>
              <a:t>ASCAPAP</a:t>
            </a:r>
            <a:r>
              <a:rPr lang="ja-JP" altLang="en-US" dirty="0">
                <a:latin typeface="MS PGothic"/>
                <a:ea typeface="MS PGothic"/>
              </a:rPr>
              <a:t>について、日程が</a:t>
            </a:r>
            <a:r>
              <a:rPr lang="en-US" altLang="ja-JP" dirty="0">
                <a:latin typeface="MS PGothic"/>
                <a:ea typeface="MS PGothic"/>
              </a:rPr>
              <a:t>2025</a:t>
            </a:r>
            <a:r>
              <a:rPr lang="ja-JP" altLang="en-US" dirty="0">
                <a:latin typeface="MS PGothic"/>
                <a:ea typeface="MS PGothic"/>
              </a:rPr>
              <a:t>年</a:t>
            </a:r>
            <a:r>
              <a:rPr lang="en-US" altLang="ja-JP" dirty="0">
                <a:latin typeface="MS PGothic"/>
                <a:ea typeface="MS PGothic"/>
              </a:rPr>
              <a:t>11</a:t>
            </a:r>
            <a:r>
              <a:rPr lang="ja-JP" altLang="en-US" dirty="0">
                <a:latin typeface="MS PGothic"/>
                <a:ea typeface="MS PGothic"/>
              </a:rPr>
              <a:t>月</a:t>
            </a:r>
            <a:r>
              <a:rPr lang="en-US" altLang="ja-JP" dirty="0">
                <a:latin typeface="MS PGothic"/>
                <a:ea typeface="MS PGothic"/>
              </a:rPr>
              <a:t>13</a:t>
            </a:r>
            <a:r>
              <a:rPr lang="ja-JP" altLang="en-US" dirty="0">
                <a:latin typeface="MS PGothic"/>
                <a:ea typeface="MS PGothic"/>
              </a:rPr>
              <a:t>日－</a:t>
            </a:r>
            <a:r>
              <a:rPr lang="en-US" altLang="ja-JP" dirty="0">
                <a:latin typeface="MS PGothic"/>
                <a:ea typeface="MS PGothic"/>
              </a:rPr>
              <a:t>15</a:t>
            </a:r>
            <a:r>
              <a:rPr lang="ja-JP" altLang="en-US" dirty="0">
                <a:latin typeface="MS PGothic"/>
                <a:ea typeface="MS PGothic"/>
              </a:rPr>
              <a:t>日と福井の当学会と重なり、日本からの出席者は少なくなる。日韓の若手によるシンポジウムを企画し、学会員の若手の公募を行い、</a:t>
            </a:r>
            <a:r>
              <a:rPr lang="en-US" altLang="ja-JP" dirty="0">
                <a:latin typeface="MS PGothic"/>
                <a:ea typeface="MS PGothic"/>
              </a:rPr>
              <a:t>on line</a:t>
            </a:r>
            <a:r>
              <a:rPr lang="ja-JP" altLang="en-US" dirty="0">
                <a:latin typeface="MS PGothic"/>
                <a:ea typeface="MS PGothic"/>
              </a:rPr>
              <a:t>を含めて検討していくことになった。その他、福井総会での国際委員会セミナーはどのような形にするかが今後の委員会の検討課題である。</a:t>
            </a:r>
            <a:endParaRPr lang="en-US" altLang="ja-JP" dirty="0">
              <a:latin typeface="MS PGothic"/>
              <a:ea typeface="MS PGothic"/>
            </a:endParaRPr>
          </a:p>
          <a:p>
            <a:pPr marL="0" indent="0">
              <a:buNone/>
            </a:pPr>
            <a:endParaRPr lang="en-US" altLang="ja-JP" dirty="0">
              <a:latin typeface="MS PGothic"/>
              <a:ea typeface="MS PGothic"/>
            </a:endParaRPr>
          </a:p>
          <a:p>
            <a:pPr marL="0" indent="0">
              <a:buNone/>
            </a:pPr>
            <a:r>
              <a:rPr lang="ja-JP" altLang="en-US" dirty="0">
                <a:latin typeface="MS PGothic"/>
                <a:ea typeface="MS PGothic"/>
              </a:rPr>
              <a:t>４．日本の当学会の活動をどのように世界に発信していくかが課題である。委員の小野先生は長年、</a:t>
            </a:r>
            <a:r>
              <a:rPr lang="en-US" altLang="ja-JP" dirty="0">
                <a:latin typeface="MS PGothic"/>
                <a:ea typeface="MS PGothic"/>
              </a:rPr>
              <a:t>IACAPAP</a:t>
            </a:r>
            <a:r>
              <a:rPr lang="ja-JP" altLang="en-US" dirty="0">
                <a:latin typeface="MS PGothic"/>
                <a:ea typeface="MS PGothic"/>
              </a:rPr>
              <a:t>でコレスポンデン（通信員）との役割を担っており、今後国際委員会では当学会の様子などを</a:t>
            </a:r>
            <a:r>
              <a:rPr lang="en-US" altLang="ja-JP" dirty="0">
                <a:latin typeface="MS PGothic"/>
                <a:ea typeface="MS PGothic"/>
              </a:rPr>
              <a:t>IACAPAP</a:t>
            </a:r>
            <a:r>
              <a:rPr lang="ja-JP" altLang="en-US" dirty="0">
                <a:latin typeface="MS PGothic"/>
                <a:ea typeface="MS PGothic"/>
              </a:rPr>
              <a:t>の</a:t>
            </a:r>
            <a:r>
              <a:rPr lang="en-US" altLang="ja-JP" dirty="0">
                <a:latin typeface="MS PGothic"/>
                <a:ea typeface="MS PGothic"/>
              </a:rPr>
              <a:t>Bulletin</a:t>
            </a:r>
            <a:r>
              <a:rPr lang="ja-JP" altLang="en-US" dirty="0">
                <a:latin typeface="MS PGothic"/>
                <a:ea typeface="MS PGothic"/>
              </a:rPr>
              <a:t>に発信する。</a:t>
            </a:r>
          </a:p>
          <a:p>
            <a:pPr marL="0" indent="0">
              <a:buNone/>
            </a:pPr>
            <a:endParaRPr lang="en-US" altLang="ja-JP" dirty="0">
              <a:latin typeface="MS PGothic"/>
              <a:ea typeface="MS PGothic"/>
            </a:endParaRPr>
          </a:p>
          <a:p>
            <a:pPr marL="0" indent="0">
              <a:buNone/>
            </a:pPr>
            <a:endParaRPr lang="ja-JP" altLang="en-US" dirty="0">
              <a:latin typeface="MS PGothic"/>
              <a:ea typeface="MS PGothic"/>
            </a:endParaRPr>
          </a:p>
          <a:p>
            <a:pPr marL="0" indent="0">
              <a:buNone/>
            </a:pPr>
            <a:endParaRPr lang="en-US" altLang="ja-JP" dirty="0">
              <a:latin typeface="MS PGothic"/>
              <a:ea typeface="MS PGothic"/>
            </a:endParaRPr>
          </a:p>
        </p:txBody>
      </p:sp>
    </p:spTree>
    <p:extLst>
      <p:ext uri="{BB962C8B-B14F-4D97-AF65-F5344CB8AC3E}">
        <p14:creationId xmlns:p14="http://schemas.microsoft.com/office/powerpoint/2010/main" val="8797184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19536" y="936247"/>
            <a:ext cx="8640960" cy="5877129"/>
          </a:xfrm>
        </p:spPr>
        <p:txBody>
          <a:bodyPr>
            <a:normAutofit fontScale="70000" lnSpcReduction="20000"/>
          </a:bodyPr>
          <a:lstStyle/>
          <a:p>
            <a:pPr marL="0" indent="0">
              <a:buNone/>
            </a:pPr>
            <a:r>
              <a:rPr lang="ja-JP" altLang="en-US" sz="3300" dirty="0">
                <a:latin typeface="+mn-ea"/>
              </a:rPr>
              <a:t>「</a:t>
            </a:r>
            <a:r>
              <a:rPr lang="en-US" altLang="ja-JP" sz="3300" dirty="0">
                <a:latin typeface="+mn-ea"/>
              </a:rPr>
              <a:t>Clinical practice and research on Neurodevelopmental Disorders in Asia</a:t>
            </a:r>
            <a:r>
              <a:rPr lang="ja-JP" altLang="en-US" sz="3300" dirty="0">
                <a:latin typeface="+mn-ea"/>
              </a:rPr>
              <a:t>（アジアにおける神経発達症の臨床と研究</a:t>
            </a:r>
            <a:r>
              <a:rPr lang="en-US" altLang="ja-JP" sz="3300" dirty="0">
                <a:latin typeface="+mn-ea"/>
              </a:rPr>
              <a:t>)</a:t>
            </a:r>
            <a:r>
              <a:rPr lang="ja-JP" altLang="en-US" sz="3300" dirty="0">
                <a:latin typeface="+mn-ea"/>
              </a:rPr>
              <a:t>」</a:t>
            </a:r>
          </a:p>
          <a:p>
            <a:pPr marL="0" indent="0">
              <a:buNone/>
            </a:pPr>
            <a:endParaRPr lang="en-US" altLang="ja-JP" sz="3300" dirty="0">
              <a:latin typeface="+mn-ea"/>
            </a:endParaRPr>
          </a:p>
          <a:p>
            <a:pPr marL="0" indent="0">
              <a:buNone/>
            </a:pPr>
            <a:r>
              <a:rPr lang="ja-JP" altLang="en-US" sz="3300" dirty="0">
                <a:latin typeface="+mn-ea"/>
              </a:rPr>
              <a:t>日時：</a:t>
            </a:r>
            <a:r>
              <a:rPr lang="en-US" altLang="ja-JP" sz="3300" dirty="0">
                <a:latin typeface="+mn-ea"/>
              </a:rPr>
              <a:t>10/19(</a:t>
            </a:r>
            <a:r>
              <a:rPr lang="ja-JP" altLang="en-US" sz="3300" dirty="0">
                <a:latin typeface="+mn-ea"/>
              </a:rPr>
              <a:t>土</a:t>
            </a:r>
            <a:r>
              <a:rPr lang="en-US" altLang="ja-JP" sz="3300" dirty="0">
                <a:latin typeface="+mn-ea"/>
              </a:rPr>
              <a:t>) 8:50-10:50</a:t>
            </a:r>
          </a:p>
          <a:p>
            <a:pPr marL="0" indent="0">
              <a:buNone/>
            </a:pPr>
            <a:endParaRPr lang="en-US" altLang="ja-JP" sz="3300" dirty="0">
              <a:latin typeface="+mn-ea"/>
            </a:endParaRPr>
          </a:p>
          <a:p>
            <a:pPr marL="0" indent="0">
              <a:buNone/>
            </a:pPr>
            <a:r>
              <a:rPr lang="ja-JP" altLang="en-US" sz="3300" dirty="0">
                <a:latin typeface="+mn-ea"/>
              </a:rPr>
              <a:t>司会：柿元 真知（三重県立子ども心身発達医療センター）</a:t>
            </a:r>
          </a:p>
          <a:p>
            <a:pPr marL="0" indent="0">
              <a:buNone/>
            </a:pPr>
            <a:r>
              <a:rPr lang="ja-JP" altLang="en-US" sz="3300" dirty="0">
                <a:latin typeface="+mn-ea"/>
              </a:rPr>
              <a:t>冒頭挨拶：中村 和彦（弘前大学）</a:t>
            </a:r>
          </a:p>
          <a:p>
            <a:pPr marL="0" indent="0">
              <a:buNone/>
            </a:pPr>
            <a:endParaRPr lang="en-US" altLang="ja-JP" sz="3300" dirty="0">
              <a:latin typeface="+mn-ea"/>
            </a:endParaRPr>
          </a:p>
          <a:p>
            <a:pPr marL="0" indent="0">
              <a:buNone/>
            </a:pPr>
            <a:r>
              <a:rPr lang="ja-JP" altLang="en-US" sz="3300" dirty="0">
                <a:latin typeface="+mn-ea"/>
              </a:rPr>
              <a:t>演者：奥山 純子（東京農工大 保健管理センター）、石島 洋輔（医療法人成精会刈谷病院）、</a:t>
            </a:r>
          </a:p>
          <a:p>
            <a:pPr marL="0" indent="0">
              <a:buNone/>
            </a:pPr>
            <a:r>
              <a:rPr lang="en-US" altLang="ja-JP" sz="3300" dirty="0">
                <a:latin typeface="+mn-ea"/>
              </a:rPr>
              <a:t>Johanna </a:t>
            </a:r>
            <a:r>
              <a:rPr lang="en-US" altLang="ja-JP" sz="3300" dirty="0" err="1">
                <a:latin typeface="+mn-ea"/>
              </a:rPr>
              <a:t>Inhyang</a:t>
            </a:r>
            <a:r>
              <a:rPr lang="en-US" altLang="ja-JP" sz="3300" dirty="0">
                <a:latin typeface="+mn-ea"/>
              </a:rPr>
              <a:t> Kim</a:t>
            </a:r>
            <a:r>
              <a:rPr lang="ja-JP" altLang="en-US" sz="3300" dirty="0">
                <a:latin typeface="+mn-ea"/>
              </a:rPr>
              <a:t>（</a:t>
            </a:r>
            <a:r>
              <a:rPr lang="en-US" altLang="ja-JP" sz="3300" dirty="0" err="1">
                <a:latin typeface="+mn-ea"/>
              </a:rPr>
              <a:t>Hanyang</a:t>
            </a:r>
            <a:r>
              <a:rPr lang="en-US" altLang="ja-JP" sz="3300" dirty="0">
                <a:latin typeface="+mn-ea"/>
              </a:rPr>
              <a:t> University College of Medicine</a:t>
            </a:r>
            <a:r>
              <a:rPr lang="ja-JP" altLang="en-US" sz="3300" dirty="0">
                <a:latin typeface="+mn-ea"/>
              </a:rPr>
              <a:t>／</a:t>
            </a:r>
            <a:r>
              <a:rPr lang="en-US" altLang="ja-JP" sz="3300" dirty="0">
                <a:latin typeface="+mn-ea"/>
              </a:rPr>
              <a:t>Seoul National University Hospital</a:t>
            </a:r>
            <a:r>
              <a:rPr lang="ja-JP" altLang="en-US" sz="3300" dirty="0">
                <a:latin typeface="+mn-ea"/>
              </a:rPr>
              <a:t>／非会員）</a:t>
            </a:r>
          </a:p>
          <a:p>
            <a:pPr marL="0" indent="0">
              <a:buNone/>
            </a:pPr>
            <a:endParaRPr lang="en-US" altLang="ja-JP" sz="3300" dirty="0">
              <a:latin typeface="+mn-ea"/>
            </a:endParaRPr>
          </a:p>
          <a:p>
            <a:pPr marL="0" indent="0">
              <a:buNone/>
            </a:pPr>
            <a:r>
              <a:rPr lang="ja-JP" altLang="en-US" sz="3300" dirty="0">
                <a:latin typeface="+mn-ea"/>
              </a:rPr>
              <a:t>総合討論の司会：高橋 長秀（国立精神・神経医療研究センター）</a:t>
            </a:r>
          </a:p>
          <a:p>
            <a:pPr marL="0" indent="0">
              <a:buNone/>
            </a:pPr>
            <a:r>
              <a:rPr lang="ja-JP" altLang="en-US" sz="3300" dirty="0">
                <a:latin typeface="+mn-ea"/>
              </a:rPr>
              <a:t>コメント：金生 由紀子（東京大学）、</a:t>
            </a:r>
            <a:r>
              <a:rPr lang="en-US" altLang="ja-JP" sz="3300" dirty="0">
                <a:latin typeface="+mn-ea"/>
              </a:rPr>
              <a:t>Kim Bung-</a:t>
            </a:r>
            <a:r>
              <a:rPr lang="en-US" altLang="ja-JP" sz="3300" dirty="0" err="1">
                <a:latin typeface="+mn-ea"/>
              </a:rPr>
              <a:t>Nyun</a:t>
            </a:r>
            <a:r>
              <a:rPr lang="ja-JP" altLang="en-US" sz="3300" dirty="0">
                <a:latin typeface="+mn-ea"/>
              </a:rPr>
              <a:t>（</a:t>
            </a:r>
            <a:r>
              <a:rPr lang="en-US" altLang="ja-JP" sz="3300" dirty="0">
                <a:latin typeface="+mn-ea"/>
              </a:rPr>
              <a:t>Seoul National University</a:t>
            </a:r>
            <a:r>
              <a:rPr lang="ja-JP" altLang="en-US" sz="3300" dirty="0">
                <a:latin typeface="+mn-ea"/>
              </a:rPr>
              <a:t>／</a:t>
            </a:r>
            <a:r>
              <a:rPr lang="en-US" altLang="ja-JP" sz="3300" dirty="0">
                <a:latin typeface="+mn-ea"/>
              </a:rPr>
              <a:t>SNU Hospital</a:t>
            </a:r>
            <a:r>
              <a:rPr lang="ja-JP" altLang="en-US" sz="3300" dirty="0">
                <a:latin typeface="+mn-ea"/>
              </a:rPr>
              <a:t>）</a:t>
            </a:r>
          </a:p>
          <a:p>
            <a:pPr marL="0" indent="0">
              <a:buNone/>
            </a:pPr>
            <a:r>
              <a:rPr lang="ja-JP" altLang="en-US" sz="3300" dirty="0">
                <a:latin typeface="+mn-ea"/>
              </a:rPr>
              <a:t>閉会挨拶：小野 善郎（おのクリニック）</a:t>
            </a:r>
          </a:p>
          <a:p>
            <a:pPr lvl="1"/>
            <a:endParaRPr lang="ja-JP" altLang="en-US" sz="3500" dirty="0"/>
          </a:p>
        </p:txBody>
      </p:sp>
      <p:sp>
        <p:nvSpPr>
          <p:cNvPr id="5" name="タイトル 4">
            <a:extLst>
              <a:ext uri="{FF2B5EF4-FFF2-40B4-BE49-F238E27FC236}">
                <a16:creationId xmlns:a16="http://schemas.microsoft.com/office/drawing/2014/main" id="{74FE0B10-E9B7-3499-951F-58FF84343D8E}"/>
              </a:ext>
            </a:extLst>
          </p:cNvPr>
          <p:cNvSpPr>
            <a:spLocks noGrp="1"/>
          </p:cNvSpPr>
          <p:nvPr>
            <p:ph type="title"/>
          </p:nvPr>
        </p:nvSpPr>
        <p:spPr>
          <a:xfrm>
            <a:off x="1991544" y="116632"/>
            <a:ext cx="7931224" cy="634082"/>
          </a:xfrm>
        </p:spPr>
        <p:txBody>
          <a:bodyPr>
            <a:normAutofit/>
          </a:bodyPr>
          <a:lstStyle/>
          <a:p>
            <a:r>
              <a:rPr lang="ja-JP" altLang="en-US" sz="2800" dirty="0"/>
              <a:t>国際委員会セミナー</a:t>
            </a:r>
          </a:p>
        </p:txBody>
      </p:sp>
    </p:spTree>
    <p:extLst>
      <p:ext uri="{BB962C8B-B14F-4D97-AF65-F5344CB8AC3E}">
        <p14:creationId xmlns:p14="http://schemas.microsoft.com/office/powerpoint/2010/main" val="481410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141850-9C81-9E05-F3B4-94F0E5620E20}"/>
              </a:ext>
            </a:extLst>
          </p:cNvPr>
          <p:cNvSpPr>
            <a:spLocks noGrp="1"/>
          </p:cNvSpPr>
          <p:nvPr>
            <p:ph type="ctrTitle"/>
          </p:nvPr>
        </p:nvSpPr>
        <p:spPr/>
        <p:txBody>
          <a:bodyPr>
            <a:normAutofit/>
          </a:bodyPr>
          <a:lstStyle/>
          <a:p>
            <a:r>
              <a:rPr lang="ja-JP" altLang="en-US" sz="66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薬事委員会</a:t>
            </a:r>
          </a:p>
        </p:txBody>
      </p:sp>
      <p:sp>
        <p:nvSpPr>
          <p:cNvPr id="3" name="字幕 2">
            <a:extLst>
              <a:ext uri="{FF2B5EF4-FFF2-40B4-BE49-F238E27FC236}">
                <a16:creationId xmlns:a16="http://schemas.microsoft.com/office/drawing/2014/main" id="{B7B107E7-27DA-A34B-09D6-D26BC074A791}"/>
              </a:ext>
            </a:extLst>
          </p:cNvPr>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27959033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1FA093-9434-22B7-C320-2533871AD406}"/>
              </a:ext>
            </a:extLst>
          </p:cNvPr>
          <p:cNvSpPr>
            <a:spLocks noGrp="1"/>
          </p:cNvSpPr>
          <p:nvPr>
            <p:ph type="title"/>
          </p:nvPr>
        </p:nvSpPr>
        <p:spPr>
          <a:xfrm>
            <a:off x="1985705" y="333763"/>
            <a:ext cx="7773338" cy="818814"/>
          </a:xfrm>
        </p:spPr>
        <p:txBody>
          <a:bodyPr>
            <a:normAutofit/>
          </a:bodyPr>
          <a:lstStyle/>
          <a:p>
            <a:pPr algn="ctr"/>
            <a:r>
              <a:rPr lang="ja-JP" altLang="en-US" sz="3200" dirty="0">
                <a:solidFill>
                  <a:schemeClr val="accent1"/>
                </a:solidFill>
                <a:latin typeface="UD デジタル 教科書体 NK-R" panose="02020400000000000000" pitchFamily="18" charset="-128"/>
                <a:ea typeface="UD デジタル 教科書体 NK-R" panose="02020400000000000000" pitchFamily="18" charset="-128"/>
              </a:rPr>
              <a:t>委員会の構成及び開催日時</a:t>
            </a:r>
          </a:p>
        </p:txBody>
      </p:sp>
      <p:sp>
        <p:nvSpPr>
          <p:cNvPr id="3" name="コンテンツ プレースホルダー 2">
            <a:extLst>
              <a:ext uri="{FF2B5EF4-FFF2-40B4-BE49-F238E27FC236}">
                <a16:creationId xmlns:a16="http://schemas.microsoft.com/office/drawing/2014/main" id="{0012546A-2EC8-0B9F-1C93-EE6A042072CD}"/>
              </a:ext>
            </a:extLst>
          </p:cNvPr>
          <p:cNvSpPr>
            <a:spLocks noGrp="1"/>
          </p:cNvSpPr>
          <p:nvPr>
            <p:ph sz="quarter" idx="13"/>
          </p:nvPr>
        </p:nvSpPr>
        <p:spPr>
          <a:xfrm>
            <a:off x="1659467" y="1152577"/>
            <a:ext cx="8890000" cy="3132260"/>
          </a:xfrm>
          <a:ln w="38100"/>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委員会構成</a:t>
            </a:r>
            <a:r>
              <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2022</a:t>
            </a:r>
            <a:r>
              <a:rPr lang="ja-JP" altLang="en-US"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a:t>
            </a:r>
            <a:r>
              <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11</a:t>
            </a:r>
            <a:r>
              <a:rPr lang="ja-JP" altLang="en-US"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月以降）</a:t>
            </a:r>
            <a:endParaRPr lang="en-US" altLang="ja-JP"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indent="0" algn="just">
              <a:buNone/>
            </a:pPr>
            <a:r>
              <a:rPr lang="ja-JP"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委員長：根來秀樹</a:t>
            </a:r>
          </a:p>
          <a:p>
            <a:pPr marL="0" indent="0" algn="just">
              <a:buNone/>
            </a:pPr>
            <a:r>
              <a:rPr lang="ja-JP"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担当理事：辻井農亜</a:t>
            </a:r>
          </a:p>
          <a:p>
            <a:pPr marL="0" indent="0" algn="just">
              <a:buNone/>
            </a:pPr>
            <a:r>
              <a:rPr lang="ja-JP"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委員</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宇佐美政英、藤田純一</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堀内史枝</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木原弘晶</a:t>
            </a: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indent="0" algn="just">
              <a:buNone/>
            </a:pPr>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岡﨑</a:t>
            </a:r>
            <a:r>
              <a:rPr lang="ja-JP" altLang="ja-JP"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康輔　</a:t>
            </a:r>
          </a:p>
          <a:p>
            <a:endParaRPr kumimoji="1" lang="ja-JP" altLang="en-US" dirty="0"/>
          </a:p>
        </p:txBody>
      </p:sp>
      <p:sp>
        <p:nvSpPr>
          <p:cNvPr id="5" name="テキスト ボックス 4">
            <a:extLst>
              <a:ext uri="{FF2B5EF4-FFF2-40B4-BE49-F238E27FC236}">
                <a16:creationId xmlns:a16="http://schemas.microsoft.com/office/drawing/2014/main" id="{34D65E41-99E2-FE8F-7AB6-FD14C1E87E86}"/>
              </a:ext>
            </a:extLst>
          </p:cNvPr>
          <p:cNvSpPr txBox="1"/>
          <p:nvPr/>
        </p:nvSpPr>
        <p:spPr>
          <a:xfrm>
            <a:off x="1549400" y="4284837"/>
            <a:ext cx="8890000" cy="2146742"/>
          </a:xfrm>
          <a:prstGeom prst="rect">
            <a:avLst/>
          </a:prstGeom>
          <a:noFill/>
        </p:spPr>
        <p:txBody>
          <a:bodyPr wrap="square" rtlCol="0">
            <a:spAutoFit/>
          </a:bodyPr>
          <a:lstStyle/>
          <a:p>
            <a:pPr algn="just" defTabSz="457200"/>
            <a:r>
              <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開催日時</a:t>
            </a:r>
            <a:r>
              <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algn="just" defTabSz="457200"/>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2023</a:t>
            </a:r>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年度＞</a:t>
            </a:r>
            <a:r>
              <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2023</a:t>
            </a:r>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a:t>
            </a:r>
            <a:r>
              <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5</a:t>
            </a:r>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月</a:t>
            </a:r>
            <a:r>
              <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10</a:t>
            </a:r>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日（</a:t>
            </a:r>
            <a:r>
              <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web</a:t>
            </a:r>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会議）、</a:t>
            </a:r>
            <a:r>
              <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7</a:t>
            </a:r>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月</a:t>
            </a:r>
            <a:r>
              <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12</a:t>
            </a:r>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日（メール審議）、</a:t>
            </a:r>
            <a:r>
              <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8</a:t>
            </a:r>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月</a:t>
            </a:r>
            <a:r>
              <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28</a:t>
            </a:r>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日（</a:t>
            </a:r>
            <a:r>
              <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web</a:t>
            </a:r>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会議）、</a:t>
            </a:r>
            <a:r>
              <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10</a:t>
            </a:r>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月</a:t>
            </a:r>
            <a:r>
              <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4</a:t>
            </a:r>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日（メール審議）、</a:t>
            </a:r>
            <a:endPar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defTabSz="457200"/>
            <a:r>
              <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202</a:t>
            </a:r>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４年１月１０日（メール審議）、</a:t>
            </a:r>
            <a:r>
              <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a:t>
            </a:r>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月</a:t>
            </a:r>
            <a:r>
              <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28</a:t>
            </a:r>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日（</a:t>
            </a:r>
            <a:r>
              <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web</a:t>
            </a:r>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会議）、</a:t>
            </a:r>
            <a:endPar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defTabSz="457200"/>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2024</a:t>
            </a:r>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年度＞７月</a:t>
            </a:r>
            <a:r>
              <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10</a:t>
            </a:r>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日（メール審議）、</a:t>
            </a:r>
            <a:r>
              <a:rPr kumimoji="0" lang="en-US"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10</a:t>
            </a:r>
            <a:r>
              <a:rPr kumimoji="0" lang="ja-JP" altLang="en-US"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月３日（メール審議）</a:t>
            </a:r>
            <a:endParaRPr kumimoji="0" lang="ja-JP" altLang="ja-JP" sz="2400" kern="100" dirty="0">
              <a:solidFill>
                <a:prstClr val="black"/>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defTabSz="457200"/>
            <a:endParaRPr kumimoji="0" lang="ja-JP" altLang="en-US" sz="1350"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41431398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30D476-A9AD-590C-F743-D36593624F1E}"/>
              </a:ext>
            </a:extLst>
          </p:cNvPr>
          <p:cNvSpPr>
            <a:spLocks noGrp="1"/>
          </p:cNvSpPr>
          <p:nvPr>
            <p:ph type="title"/>
          </p:nvPr>
        </p:nvSpPr>
        <p:spPr>
          <a:xfrm>
            <a:off x="1853262" y="215901"/>
            <a:ext cx="7773338" cy="501650"/>
          </a:xfrm>
        </p:spPr>
        <p:txBody>
          <a:bodyPr>
            <a:normAutofit fontScale="90000"/>
          </a:bodyPr>
          <a:lstStyle/>
          <a:p>
            <a:pPr algn="ctr"/>
            <a:r>
              <a:rPr kumimoji="1" lang="ja-JP" altLang="en-US"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２０２３年度活動報告①</a:t>
            </a:r>
          </a:p>
        </p:txBody>
      </p:sp>
      <p:sp>
        <p:nvSpPr>
          <p:cNvPr id="3" name="コンテンツ プレースホルダー 2">
            <a:extLst>
              <a:ext uri="{FF2B5EF4-FFF2-40B4-BE49-F238E27FC236}">
                <a16:creationId xmlns:a16="http://schemas.microsoft.com/office/drawing/2014/main" id="{B14C2D72-3896-7406-16A7-6DD95E4AD9E1}"/>
              </a:ext>
            </a:extLst>
          </p:cNvPr>
          <p:cNvSpPr>
            <a:spLocks noGrp="1"/>
          </p:cNvSpPr>
          <p:nvPr>
            <p:ph sz="quarter" idx="13"/>
          </p:nvPr>
        </p:nvSpPr>
        <p:spPr>
          <a:xfrm>
            <a:off x="1524001" y="1030819"/>
            <a:ext cx="9144000" cy="5742515"/>
          </a:xfrm>
        </p:spPr>
        <p:txBody>
          <a:bodyPr>
            <a:normAutofit fontScale="25000" lnSpcReduction="20000"/>
          </a:bodyPr>
          <a:lstStyle/>
          <a:p>
            <a:pPr marL="0" indent="0">
              <a:buNone/>
            </a:pPr>
            <a:r>
              <a:rPr lang="ja-JP" altLang="ja-JP" sz="14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弘前総会薬事委員会セミナー</a:t>
            </a:r>
            <a:endParaRPr lang="en-US" altLang="ja-JP" sz="14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indent="0">
              <a:buNone/>
            </a:pPr>
            <a:r>
              <a:rPr lang="ja-JP" altLang="ja-JP" sz="112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「改訂された注意欠如・多動症－</a:t>
            </a:r>
            <a:r>
              <a:rPr lang="en-US" altLang="ja-JP" sz="112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ADHD</a:t>
            </a:r>
            <a:r>
              <a:rPr lang="ja-JP" altLang="ja-JP" sz="112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－の診断・治療ガイドラインをどのように臨床に活かすか」</a:t>
            </a:r>
          </a:p>
          <a:p>
            <a:pPr marL="0" indent="0">
              <a:buNone/>
            </a:pPr>
            <a:r>
              <a:rPr lang="ja-JP" altLang="ja-JP"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司会・コーディネーター：根來秀樹、辻井</a:t>
            </a:r>
            <a:r>
              <a:rPr lang="ja-JP" altLang="ja-JP" sz="9600" kern="1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農亜</a:t>
            </a:r>
            <a:endParaRPr lang="en-US" altLang="ja-JP" sz="9600" kern="1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endParaRPr>
          </a:p>
          <a:p>
            <a:pPr marL="0" indent="0">
              <a:buNone/>
            </a:pPr>
            <a:r>
              <a:rPr lang="ja-JP" altLang="en-US"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9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 ADHD</a:t>
            </a:r>
            <a:r>
              <a:rPr lang="ja-JP" altLang="ja-JP" sz="9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概論</a:t>
            </a:r>
          </a:p>
          <a:p>
            <a:pPr indent="0">
              <a:buNone/>
            </a:pPr>
            <a:r>
              <a:rPr lang="ja-JP" altLang="ja-JP"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宇佐美政英</a:t>
            </a:r>
            <a:r>
              <a:rPr lang="ja-JP" altLang="en-US"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国立国際医療研究センター国府台病院児童精神科</a:t>
            </a:r>
            <a:r>
              <a:rPr lang="ja-JP" altLang="en-US"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0">
              <a:buNone/>
            </a:pPr>
            <a:r>
              <a:rPr lang="en-US" altLang="ja-JP" sz="9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a:t>
            </a:r>
            <a:r>
              <a:rPr lang="ja-JP" altLang="ja-JP" sz="9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9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ADHD</a:t>
            </a:r>
            <a:r>
              <a:rPr lang="ja-JP" altLang="ja-JP" sz="9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の非薬物療法</a:t>
            </a:r>
          </a:p>
          <a:p>
            <a:pPr indent="0">
              <a:buNone/>
            </a:pPr>
            <a:r>
              <a:rPr lang="ja-JP" altLang="ja-JP"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岡﨑康輔</a:t>
            </a:r>
            <a:r>
              <a:rPr lang="ja-JP" altLang="en-US"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一般財団法人信貴山病院　ハートランドしぎさん</a:t>
            </a:r>
            <a:r>
              <a:rPr lang="ja-JP" altLang="en-US"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0">
              <a:buNone/>
            </a:pPr>
            <a:r>
              <a:rPr lang="en-US" altLang="ja-JP" sz="9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a:t>
            </a:r>
            <a:r>
              <a:rPr lang="ja-JP" altLang="ja-JP" sz="9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9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ADHD</a:t>
            </a:r>
            <a:r>
              <a:rPr lang="ja-JP" altLang="ja-JP" sz="9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治療における非中枢神経刺激薬の役割</a:t>
            </a:r>
          </a:p>
          <a:p>
            <a:pPr indent="0">
              <a:buNone/>
            </a:pPr>
            <a:r>
              <a:rPr lang="ja-JP" altLang="ja-JP"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木原弘晶</a:t>
            </a:r>
            <a:r>
              <a:rPr lang="ja-JP" altLang="en-US"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金沢医科大学病院　精神神経科</a:t>
            </a:r>
            <a:r>
              <a:rPr lang="ja-JP" altLang="en-US"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0">
              <a:buNone/>
            </a:pPr>
            <a:r>
              <a:rPr lang="en-US" altLang="ja-JP" sz="9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4</a:t>
            </a:r>
            <a:r>
              <a:rPr lang="ja-JP" altLang="ja-JP" sz="9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9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ADHD</a:t>
            </a:r>
            <a:r>
              <a:rPr lang="ja-JP" altLang="ja-JP" sz="9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治療における中枢神経刺激薬の役割</a:t>
            </a:r>
          </a:p>
          <a:p>
            <a:pPr indent="0">
              <a:buNone/>
            </a:pPr>
            <a:r>
              <a:rPr lang="ja-JP" altLang="ja-JP"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堀内史枝</a:t>
            </a:r>
            <a:r>
              <a:rPr lang="ja-JP" altLang="en-US"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愛媛大学大学院医学系研究科　児童精神医学講座</a:t>
            </a:r>
            <a:r>
              <a:rPr lang="ja-JP" altLang="en-US"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0">
              <a:buNone/>
            </a:pPr>
            <a:r>
              <a:rPr lang="en-US" altLang="ja-JP" sz="9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5</a:t>
            </a:r>
            <a:r>
              <a:rPr lang="ja-JP" altLang="ja-JP" sz="9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．益と害のバランスを踏まえた中枢神経刺激薬の処方</a:t>
            </a:r>
          </a:p>
          <a:p>
            <a:pPr marL="0" indent="0">
              <a:buNone/>
            </a:pPr>
            <a:r>
              <a:rPr lang="ja-JP" altLang="ja-JP"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藤田純一</a:t>
            </a:r>
            <a:r>
              <a:rPr lang="ja-JP" altLang="en-US"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横浜市立大学附属病院児童精神科</a:t>
            </a:r>
            <a:r>
              <a:rPr lang="ja-JP" altLang="en-US"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indent="0" algn="just">
              <a:buNone/>
            </a:pPr>
            <a:r>
              <a:rPr lang="en-US" altLang="ja-JP"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altLang="ja-JP" sz="9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31757045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CA5771-5508-2F66-68BD-92A7492EF964}"/>
              </a:ext>
            </a:extLst>
          </p:cNvPr>
          <p:cNvSpPr>
            <a:spLocks noGrp="1"/>
          </p:cNvSpPr>
          <p:nvPr>
            <p:ph type="title"/>
          </p:nvPr>
        </p:nvSpPr>
        <p:spPr>
          <a:xfrm>
            <a:off x="2152650" y="365127"/>
            <a:ext cx="7886700" cy="727074"/>
          </a:xfrm>
        </p:spPr>
        <p:txBody>
          <a:bodyPr/>
          <a:lstStyle/>
          <a:p>
            <a:pPr algn="ctr"/>
            <a:r>
              <a:rPr kumimoji="1" lang="en-US" altLang="ja-JP"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2023</a:t>
            </a:r>
            <a:r>
              <a:rPr kumimoji="1" lang="ja-JP" altLang="en-US"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年度活動報告②</a:t>
            </a:r>
          </a:p>
        </p:txBody>
      </p:sp>
      <p:pic>
        <p:nvPicPr>
          <p:cNvPr id="7" name="図 6" descr="グラフィカル ユーザー インターフェイス, テキスト, アプリケーション, メール&#10;&#10;自動的に生成された説明">
            <a:extLst>
              <a:ext uri="{FF2B5EF4-FFF2-40B4-BE49-F238E27FC236}">
                <a16:creationId xmlns:a16="http://schemas.microsoft.com/office/drawing/2014/main" id="{9423DC96-F397-7474-BFFB-CA7059F5C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563" y="1092202"/>
            <a:ext cx="5109104" cy="5647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コンテンツ プレースホルダー 2">
            <a:extLst>
              <a:ext uri="{FF2B5EF4-FFF2-40B4-BE49-F238E27FC236}">
                <a16:creationId xmlns:a16="http://schemas.microsoft.com/office/drawing/2014/main" id="{C83C2061-88ED-DA54-B811-C177BB354B9C}"/>
              </a:ext>
            </a:extLst>
          </p:cNvPr>
          <p:cNvSpPr>
            <a:spLocks noGrp="1"/>
          </p:cNvSpPr>
          <p:nvPr>
            <p:ph idx="1"/>
          </p:nvPr>
        </p:nvSpPr>
        <p:spPr>
          <a:xfrm>
            <a:off x="6796813" y="1092202"/>
            <a:ext cx="3852333" cy="5647265"/>
          </a:xfrm>
          <a:ln w="38100"/>
        </p:spPr>
        <p:style>
          <a:lnRef idx="2">
            <a:schemeClr val="accent1"/>
          </a:lnRef>
          <a:fillRef idx="1">
            <a:schemeClr val="lt1"/>
          </a:fillRef>
          <a:effectRef idx="0">
            <a:schemeClr val="accent1"/>
          </a:effectRef>
          <a:fontRef idx="minor">
            <a:schemeClr val="dk1"/>
          </a:fontRef>
        </p:style>
        <p:txBody>
          <a:bodyPr anchor="ctr">
            <a:normAutofit fontScale="92500"/>
          </a:bodyPr>
          <a:lstStyle/>
          <a:p>
            <a:pPr algn="just">
              <a:lnSpc>
                <a:spcPts val="3000"/>
              </a:lnSpc>
            </a:pPr>
            <a:r>
              <a:rPr lang="ja-JP" altLang="ja-JP" sz="2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精神疾患をもつ若年者（</a:t>
            </a:r>
            <a:r>
              <a:rPr lang="en-US" altLang="ja-JP" sz="2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18</a:t>
            </a:r>
            <a:r>
              <a:rPr lang="ja-JP" altLang="ja-JP" sz="2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歳未満）に対する</a:t>
            </a:r>
            <a:r>
              <a:rPr lang="en-US" altLang="ja-JP" sz="2400" kern="100" dirty="0" err="1">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rTMS</a:t>
            </a:r>
            <a:r>
              <a:rPr lang="ja-JP" altLang="ja-JP" sz="2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療法の有効性をみた臨床試験を</a:t>
            </a:r>
            <a:r>
              <a:rPr lang="ja-JP" altLang="en-US" sz="2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2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PubMed</a:t>
            </a:r>
            <a:r>
              <a:rPr lang="ja-JP" altLang="en-US" sz="2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を用いて系統的レビューを行ったところ</a:t>
            </a:r>
            <a:r>
              <a:rPr lang="ja-JP" altLang="ja-JP" sz="2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ほとんどの試験はパイロットスタディであり、その対象者は少なく、また</a:t>
            </a:r>
            <a:r>
              <a:rPr lang="en-US" altLang="ja-JP" sz="2400" kern="100" dirty="0" err="1">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rTMS</a:t>
            </a:r>
            <a:r>
              <a:rPr lang="ja-JP" altLang="ja-JP" sz="2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のプロトコールは統一されていなかった。</a:t>
            </a:r>
            <a:endParaRPr lang="en-US" altLang="ja-JP" sz="2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3000"/>
              </a:lnSpc>
            </a:pPr>
            <a:r>
              <a:rPr lang="ja-JP" altLang="ja-JP" sz="2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このことから現時点では</a:t>
            </a:r>
            <a:r>
              <a:rPr lang="en-US" altLang="ja-JP" sz="2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18</a:t>
            </a:r>
            <a:r>
              <a:rPr lang="ja-JP" altLang="ja-JP" sz="2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歳未満の若年者に対する</a:t>
            </a:r>
            <a:r>
              <a:rPr lang="en-US" altLang="ja-JP" sz="2400" kern="100" dirty="0" err="1">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rTMS</a:t>
            </a:r>
            <a:r>
              <a:rPr lang="ja-JP" altLang="ja-JP" sz="2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療法のエビデンスは不十分であると考えられた。</a:t>
            </a:r>
          </a:p>
        </p:txBody>
      </p:sp>
    </p:spTree>
    <p:extLst>
      <p:ext uri="{BB962C8B-B14F-4D97-AF65-F5344CB8AC3E}">
        <p14:creationId xmlns:p14="http://schemas.microsoft.com/office/powerpoint/2010/main" val="26141987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1F17E-814B-1CF3-AF3F-6AEF70EE1A3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30B6276-1FE1-0F93-DCA2-378D75E40C54}"/>
              </a:ext>
            </a:extLst>
          </p:cNvPr>
          <p:cNvSpPr>
            <a:spLocks noGrp="1"/>
          </p:cNvSpPr>
          <p:nvPr>
            <p:ph type="title"/>
          </p:nvPr>
        </p:nvSpPr>
        <p:spPr>
          <a:xfrm>
            <a:off x="2102907" y="1"/>
            <a:ext cx="7886700" cy="1325563"/>
          </a:xfrm>
        </p:spPr>
        <p:txBody>
          <a:bodyPr/>
          <a:lstStyle/>
          <a:p>
            <a:pPr algn="ctr"/>
            <a:r>
              <a:rPr kumimoji="1" lang="en-US" altLang="ja-JP"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2023</a:t>
            </a:r>
            <a:r>
              <a:rPr kumimoji="1" lang="ja-JP" altLang="en-US"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年度活動報告③</a:t>
            </a:r>
          </a:p>
        </p:txBody>
      </p:sp>
      <p:sp>
        <p:nvSpPr>
          <p:cNvPr id="3" name="コンテンツ プレースホルダー 2">
            <a:extLst>
              <a:ext uri="{FF2B5EF4-FFF2-40B4-BE49-F238E27FC236}">
                <a16:creationId xmlns:a16="http://schemas.microsoft.com/office/drawing/2014/main" id="{B5FED6C0-29C9-C7D0-305F-11DBEF5CA75D}"/>
              </a:ext>
            </a:extLst>
          </p:cNvPr>
          <p:cNvSpPr>
            <a:spLocks noGrp="1"/>
          </p:cNvSpPr>
          <p:nvPr>
            <p:ph idx="1"/>
          </p:nvPr>
        </p:nvSpPr>
        <p:spPr>
          <a:xfrm>
            <a:off x="1643590" y="1131889"/>
            <a:ext cx="8790520" cy="4879444"/>
          </a:xfrm>
        </p:spPr>
        <p:txBody>
          <a:bodyPr>
            <a:normAutofit/>
          </a:bodyPr>
          <a:lstStyle/>
          <a:p>
            <a:pPr algn="just"/>
            <a:r>
              <a:rPr lang="en-US" altLang="ja-JP" kern="100" dirty="0">
                <a:solidFill>
                  <a:srgbClr val="222222"/>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2024</a:t>
            </a:r>
            <a:r>
              <a:rPr lang="ja-JP" altLang="en-US" kern="100" dirty="0">
                <a:solidFill>
                  <a:srgbClr val="222222"/>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年</a:t>
            </a:r>
            <a:r>
              <a:rPr lang="en-US" altLang="ja-JP" kern="100" dirty="0">
                <a:solidFill>
                  <a:srgbClr val="222222"/>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a:t>
            </a:r>
            <a:r>
              <a:rPr lang="ja-JP" altLang="en-US" kern="100" dirty="0">
                <a:solidFill>
                  <a:srgbClr val="222222"/>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月</a:t>
            </a:r>
            <a:r>
              <a:rPr lang="en-US" altLang="ja-JP" kern="100" dirty="0">
                <a:solidFill>
                  <a:srgbClr val="222222"/>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a:t>
            </a:r>
            <a:r>
              <a:rPr lang="ja-JP" altLang="en-US" kern="100" dirty="0">
                <a:solidFill>
                  <a:srgbClr val="222222"/>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日付で</a:t>
            </a:r>
            <a:r>
              <a:rPr lang="ja-JP" altLang="ja-JP" kern="100" dirty="0">
                <a:solidFill>
                  <a:srgbClr val="222222"/>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日本児童青年精神医学会</a:t>
            </a:r>
            <a:r>
              <a:rPr lang="ja-JP" altLang="en-US" kern="100" dirty="0">
                <a:solidFill>
                  <a:srgbClr val="222222"/>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の</a:t>
            </a:r>
            <a:r>
              <a:rPr lang="en-US" altLang="ja-JP" kern="100" dirty="0">
                <a:solidFill>
                  <a:srgbClr val="222222"/>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HP</a:t>
            </a:r>
            <a:r>
              <a:rPr lang="ja-JP" altLang="en-US" kern="100" dirty="0">
                <a:solidFill>
                  <a:srgbClr val="222222"/>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に代表理事と薬事委員会委員長名で</a:t>
            </a:r>
            <a:r>
              <a:rPr lang="en-US" altLang="ja-JP" kern="100" dirty="0">
                <a:solidFill>
                  <a:srgbClr val="222222"/>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 </a:t>
            </a:r>
            <a:r>
              <a:rPr lang="ja-JP" altLang="en-US" kern="100" dirty="0">
                <a:solidFill>
                  <a:schemeClr val="accent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ja-JP" altLang="ja-JP" kern="100" dirty="0">
                <a:solidFill>
                  <a:schemeClr val="accent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子どもに対する反復経頭蓋磁気刺激（</a:t>
            </a:r>
            <a:r>
              <a:rPr lang="en-US" altLang="ja-JP" kern="100" dirty="0" err="1">
                <a:solidFill>
                  <a:schemeClr val="accent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rTMS</a:t>
            </a:r>
            <a:r>
              <a:rPr lang="ja-JP" altLang="ja-JP" kern="100" dirty="0">
                <a:solidFill>
                  <a:schemeClr val="accent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）療法に関する声明</a:t>
            </a:r>
            <a:r>
              <a:rPr lang="ja-JP" altLang="en-US" kern="100" dirty="0">
                <a:solidFill>
                  <a:schemeClr val="accent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lang="en-US" altLang="ja-JP" kern="100" dirty="0">
                <a:solidFill>
                  <a:schemeClr val="accent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 </a:t>
            </a:r>
            <a:r>
              <a:rPr lang="ja-JP" altLang="en-US" kern="100" dirty="0">
                <a:solidFill>
                  <a:srgbClr val="222222"/>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を掲載した。</a:t>
            </a:r>
            <a:endParaRPr lang="ja-JP" altLang="ja-JP"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endParaRPr kumimoji="1" lang="ja-JP" altLang="en-US" dirty="0"/>
          </a:p>
        </p:txBody>
      </p:sp>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5FFEF2B0-6FD8-B900-F848-C8455D163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890" y="2768600"/>
            <a:ext cx="8676220" cy="3920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39622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1DD395-3679-F51F-7309-0EADF33120D4}"/>
              </a:ext>
            </a:extLst>
          </p:cNvPr>
          <p:cNvSpPr>
            <a:spLocks noGrp="1"/>
          </p:cNvSpPr>
          <p:nvPr>
            <p:ph type="title"/>
          </p:nvPr>
        </p:nvSpPr>
        <p:spPr>
          <a:xfrm>
            <a:off x="1684868" y="365127"/>
            <a:ext cx="8805333" cy="1633007"/>
          </a:xfrm>
        </p:spPr>
        <p:txBody>
          <a:bodyPr>
            <a:normAutofit fontScale="90000"/>
          </a:bodyPr>
          <a:lstStyle/>
          <a:p>
            <a:pPr algn="ctr"/>
            <a:r>
              <a:rPr lang="en-US" altLang="ja-JP" sz="3600" dirty="0">
                <a:solidFill>
                  <a:schemeClr val="accent1"/>
                </a:solidFill>
                <a:latin typeface="UD デジタル 教科書体 NK-R" panose="02020400000000000000" pitchFamily="18" charset="-128"/>
                <a:ea typeface="UD デジタル 教科書体 NK-R" panose="02020400000000000000" pitchFamily="18" charset="-128"/>
              </a:rPr>
              <a:t>2024</a:t>
            </a:r>
            <a:r>
              <a:rPr lang="ja-JP" altLang="en-US" sz="3600" dirty="0">
                <a:solidFill>
                  <a:schemeClr val="accent1"/>
                </a:solidFill>
                <a:latin typeface="UD デジタル 教科書体 NK-R" panose="02020400000000000000" pitchFamily="18" charset="-128"/>
                <a:ea typeface="UD デジタル 教科書体 NK-R" panose="02020400000000000000" pitchFamily="18" charset="-128"/>
              </a:rPr>
              <a:t>年度活動報告①</a:t>
            </a:r>
            <a:br>
              <a:rPr lang="en-US" altLang="ja-JP" sz="3600" dirty="0">
                <a:solidFill>
                  <a:schemeClr val="accent1"/>
                </a:solidFill>
                <a:latin typeface="UD デジタル 教科書体 NK-R" panose="02020400000000000000" pitchFamily="18" charset="-128"/>
                <a:ea typeface="UD デジタル 教科書体 NK-R" panose="02020400000000000000" pitchFamily="18" charset="-128"/>
              </a:rPr>
            </a:br>
            <a:r>
              <a:rPr lang="ja-JP" altLang="en-US" sz="3600" dirty="0">
                <a:solidFill>
                  <a:schemeClr val="accent1"/>
                </a:solidFill>
                <a:latin typeface="UD デジタル 教科書体 NK-R" panose="02020400000000000000" pitchFamily="18" charset="-128"/>
                <a:ea typeface="UD デジタル 教科書体 NK-R" panose="02020400000000000000" pitchFamily="18" charset="-128"/>
              </a:rPr>
              <a:t>愛媛総会薬事委員会セミナー</a:t>
            </a:r>
            <a:br>
              <a:rPr lang="en-US" altLang="ja-JP" dirty="0">
                <a:solidFill>
                  <a:schemeClr val="accent1"/>
                </a:solidFill>
                <a:latin typeface="UD デジタル 教科書体 NK-R" panose="02020400000000000000" pitchFamily="18" charset="-128"/>
                <a:ea typeface="UD デジタル 教科書体 NK-R" panose="02020400000000000000" pitchFamily="18" charset="-128"/>
              </a:rPr>
            </a:br>
            <a:r>
              <a:rPr lang="ja-JP" altLang="en-US" sz="3600" kern="100" dirty="0">
                <a:solidFill>
                  <a:schemeClr val="accent1"/>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テーマ</a:t>
            </a:r>
            <a:r>
              <a:rPr lang="ja-JP" altLang="ja-JP" sz="3600" kern="100" dirty="0">
                <a:solidFill>
                  <a:schemeClr val="accent1"/>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：「子どものうつ病」</a:t>
            </a:r>
            <a:br>
              <a:rPr lang="en-US" altLang="ja-JP" sz="3600" kern="100" dirty="0">
                <a:solidFill>
                  <a:schemeClr val="accent1"/>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br>
            <a:r>
              <a:rPr lang="ja-JP" altLang="ja-JP" sz="2200" kern="100" dirty="0">
                <a:solidFill>
                  <a:srgbClr val="222222"/>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日時：</a:t>
            </a:r>
            <a:r>
              <a:rPr lang="en-US" altLang="ja-JP" sz="2200" kern="100" dirty="0">
                <a:solidFill>
                  <a:srgbClr val="222222"/>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2024</a:t>
            </a:r>
            <a:r>
              <a:rPr lang="ja-JP" altLang="ja-JP" sz="2200" kern="100" dirty="0">
                <a:solidFill>
                  <a:srgbClr val="222222"/>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年</a:t>
            </a:r>
            <a:r>
              <a:rPr lang="en-US" altLang="ja-JP" sz="2200" kern="100" dirty="0">
                <a:solidFill>
                  <a:srgbClr val="222222"/>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10</a:t>
            </a:r>
            <a:r>
              <a:rPr lang="ja-JP" altLang="ja-JP" sz="2200" kern="100" dirty="0">
                <a:solidFill>
                  <a:srgbClr val="222222"/>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月</a:t>
            </a:r>
            <a:r>
              <a:rPr lang="en-US" altLang="ja-JP" sz="2200" kern="100" dirty="0">
                <a:solidFill>
                  <a:srgbClr val="222222"/>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18</a:t>
            </a:r>
            <a:r>
              <a:rPr lang="ja-JP" altLang="ja-JP" sz="2200" kern="100" dirty="0">
                <a:solidFill>
                  <a:srgbClr val="222222"/>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日（金）</a:t>
            </a:r>
            <a:r>
              <a:rPr lang="en-US" altLang="ja-JP" sz="2200" kern="100" dirty="0">
                <a:solidFill>
                  <a:srgbClr val="222222"/>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14:40-16:40</a:t>
            </a:r>
            <a:r>
              <a:rPr lang="ja-JP" altLang="en-US" sz="2200" kern="100" dirty="0">
                <a:solidFill>
                  <a:srgbClr val="222222"/>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　　</a:t>
            </a:r>
            <a:r>
              <a:rPr lang="ja-JP" altLang="ja-JP" sz="2200" kern="100" dirty="0">
                <a:solidFill>
                  <a:srgbClr val="222222"/>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会場：</a:t>
            </a:r>
            <a:r>
              <a:rPr lang="en-US" altLang="ja-JP" sz="2200" kern="100" dirty="0">
                <a:solidFill>
                  <a:srgbClr val="222222"/>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B</a:t>
            </a:r>
            <a:r>
              <a:rPr lang="ja-JP" altLang="ja-JP" sz="2200" kern="100" dirty="0">
                <a:solidFill>
                  <a:srgbClr val="222222"/>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会場</a:t>
            </a:r>
            <a:r>
              <a:rPr lang="en-US" altLang="ja-JP" sz="2200" kern="100" dirty="0">
                <a:solidFill>
                  <a:srgbClr val="222222"/>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/1F </a:t>
            </a:r>
            <a:r>
              <a:rPr lang="ja-JP" altLang="ja-JP" sz="2200" kern="100" dirty="0">
                <a:solidFill>
                  <a:srgbClr val="222222"/>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サブホール</a:t>
            </a:r>
            <a:br>
              <a:rPr lang="ja-JP" altLang="ja-JP" sz="2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br>
            <a:endParaRPr lang="ja-JP" altLang="en-US" sz="2200" dirty="0"/>
          </a:p>
        </p:txBody>
      </p:sp>
      <p:sp>
        <p:nvSpPr>
          <p:cNvPr id="3" name="コンテンツ プレースホルダー 2">
            <a:extLst>
              <a:ext uri="{FF2B5EF4-FFF2-40B4-BE49-F238E27FC236}">
                <a16:creationId xmlns:a16="http://schemas.microsoft.com/office/drawing/2014/main" id="{D78B5337-3E4D-B839-3EAF-88EBB99A0DAD}"/>
              </a:ext>
            </a:extLst>
          </p:cNvPr>
          <p:cNvSpPr>
            <a:spLocks noGrp="1"/>
          </p:cNvSpPr>
          <p:nvPr>
            <p:ph idx="1"/>
          </p:nvPr>
        </p:nvSpPr>
        <p:spPr>
          <a:xfrm>
            <a:off x="1388534" y="1998133"/>
            <a:ext cx="9220200" cy="4715934"/>
          </a:xfrm>
        </p:spPr>
        <p:txBody>
          <a:bodyPr>
            <a:normAutofit fontScale="92500"/>
          </a:bodyPr>
          <a:lstStyle/>
          <a:p>
            <a:pPr marL="800100" lvl="1" indent="-342900">
              <a:lnSpc>
                <a:spcPct val="100000"/>
              </a:lnSpc>
              <a:buFont typeface="+mj-lt"/>
              <a:buAutoNum type="arabicPeriod"/>
            </a:pPr>
            <a:r>
              <a:rPr lang="ja-JP" altLang="ja-JP" sz="2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子どものうつ病をめぐる現状と課題</a:t>
            </a:r>
            <a:endParaRPr lang="en-US" altLang="ja-JP" sz="2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457200" lvl="1" indent="0">
              <a:lnSpc>
                <a:spcPct val="100000"/>
              </a:lnSpc>
              <a:buNone/>
            </a:pPr>
            <a:r>
              <a:rPr lang="ja-JP" altLang="ja-JP" sz="2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宇佐美政英　　国立国際医療研究センター国府台病院　児童</a:t>
            </a:r>
            <a:r>
              <a:rPr lang="ja-JP" altLang="en-US" sz="2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精神科</a:t>
            </a:r>
            <a:endParaRPr lang="en-US" altLang="ja-JP" sz="2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457200" lvl="1" indent="0">
              <a:lnSpc>
                <a:spcPct val="100000"/>
              </a:lnSpc>
              <a:buNone/>
            </a:pPr>
            <a:r>
              <a:rPr lang="ja-JP" altLang="en-US" sz="2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２．子どものうつ病</a:t>
            </a:r>
            <a:r>
              <a:rPr lang="en-US" altLang="ja-JP" sz="2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2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その鑑別と併存疾患</a:t>
            </a:r>
            <a:endParaRPr lang="en-US" altLang="ja-JP" sz="2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457200" lvl="1" indent="0">
              <a:lnSpc>
                <a:spcPct val="100000"/>
              </a:lnSpc>
              <a:buNone/>
            </a:pPr>
            <a:r>
              <a:rPr lang="ja-JP" altLang="ja-JP" sz="2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藤田純一　　横浜市立大学附属病院児童精神科</a:t>
            </a:r>
            <a:endParaRPr lang="en-US" altLang="ja-JP" sz="2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457200" lvl="1" indent="0">
              <a:lnSpc>
                <a:spcPct val="100000"/>
              </a:lnSpc>
              <a:buNone/>
            </a:pPr>
            <a:r>
              <a:rPr lang="ja-JP" altLang="en-US" sz="2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３</a:t>
            </a:r>
            <a:r>
              <a:rPr lang="ja-JP" altLang="ja-JP" sz="2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2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子どものうつ病：</a:t>
            </a:r>
            <a:r>
              <a:rPr lang="ja-JP" altLang="ja-JP" sz="2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薬物療法</a:t>
            </a:r>
            <a:r>
              <a:rPr lang="ja-JP" altLang="en-US" sz="2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2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457200" lvl="1" indent="0">
              <a:lnSpc>
                <a:spcPct val="100000"/>
              </a:lnSpc>
              <a:buNone/>
            </a:pPr>
            <a:r>
              <a:rPr lang="ja-JP" altLang="ja-JP" sz="2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堀内史枝　　愛媛大学大学院医学系研究科　児童精神医学講座</a:t>
            </a:r>
            <a:endParaRPr lang="en-US" altLang="ja-JP" sz="2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457200" lvl="1" indent="0">
              <a:lnSpc>
                <a:spcPct val="100000"/>
              </a:lnSpc>
              <a:buNone/>
            </a:pPr>
            <a:r>
              <a:rPr lang="ja-JP" altLang="en-US" sz="2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４．うつ病における</a:t>
            </a:r>
            <a:r>
              <a:rPr lang="ja-JP" altLang="ja-JP" sz="2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診断と概念の変遷</a:t>
            </a:r>
            <a:endParaRPr lang="en-US" altLang="ja-JP" sz="2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457200" lvl="1" indent="0">
              <a:lnSpc>
                <a:spcPct val="100000"/>
              </a:lnSpc>
              <a:buNone/>
            </a:pPr>
            <a:r>
              <a:rPr lang="ja-JP" altLang="ja-JP" sz="2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木原弘晶　　金沢医科大学病院　精神神経科</a:t>
            </a:r>
            <a:endParaRPr lang="en-US" altLang="ja-JP" sz="2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457200" lvl="1" indent="0">
              <a:lnSpc>
                <a:spcPct val="100000"/>
              </a:lnSpc>
              <a:buNone/>
            </a:pPr>
            <a:r>
              <a:rPr lang="ja-JP" altLang="ja-JP" sz="2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５．　</a:t>
            </a:r>
            <a:r>
              <a:rPr lang="ja-JP" altLang="en-US" sz="2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児童思春期うつ病の非薬物療法 −認知行動療法・対人関係療法・デジタルデバイスを用いた介入−　</a:t>
            </a:r>
            <a:endParaRPr lang="en-US" altLang="ja-JP" sz="2600" kern="100" dirty="0">
              <a:solidFill>
                <a:schemeClr val="accent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457200" lvl="1" indent="0">
              <a:lnSpc>
                <a:spcPct val="100000"/>
              </a:lnSpc>
              <a:buNone/>
            </a:pPr>
            <a:r>
              <a:rPr lang="ja-JP" altLang="ja-JP" sz="2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岡﨑康輔　　　一般財団法人信貴山病院　ハートランドしぎさん</a:t>
            </a:r>
          </a:p>
          <a:p>
            <a:endParaRPr kumimoji="1" lang="ja-JP" altLang="en-US" dirty="0"/>
          </a:p>
        </p:txBody>
      </p:sp>
    </p:spTree>
    <p:extLst>
      <p:ext uri="{BB962C8B-B14F-4D97-AF65-F5344CB8AC3E}">
        <p14:creationId xmlns:p14="http://schemas.microsoft.com/office/powerpoint/2010/main" val="1752092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7CFF78-5A6F-ADBF-68C1-B86D3890AE24}"/>
              </a:ext>
            </a:extLst>
          </p:cNvPr>
          <p:cNvSpPr>
            <a:spLocks noGrp="1"/>
          </p:cNvSpPr>
          <p:nvPr>
            <p:ph type="title"/>
          </p:nvPr>
        </p:nvSpPr>
        <p:spPr/>
        <p:txBody>
          <a:bodyPr>
            <a:normAutofit/>
          </a:bodyPr>
          <a:lstStyle/>
          <a:p>
            <a:r>
              <a:rPr lang="zh-TW"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精神保健従事者団体懇談会（精従懇）</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F3B0551A-217A-C9F9-C0A3-94D4A83CDC0A}"/>
              </a:ext>
            </a:extLst>
          </p:cNvPr>
          <p:cNvSpPr>
            <a:spLocks noGrp="1"/>
          </p:cNvSpPr>
          <p:nvPr>
            <p:ph idx="1"/>
          </p:nvPr>
        </p:nvSpPr>
        <p:spPr/>
        <p:txBody>
          <a:bodyPr>
            <a:normAutofit/>
          </a:bodyPr>
          <a:lstStyle/>
          <a:p>
            <a:r>
              <a:rPr lang="ja-JP" altLang="en-US" sz="3200" b="0" i="0" u="none" strike="noStrike" dirty="0">
                <a:solidFill>
                  <a:srgbClr val="000000"/>
                </a:solidFill>
                <a:effectLst/>
                <a:latin typeface="ＭＳ Ｐゴシック" panose="020B0600070205080204" pitchFamily="50" charset="-128"/>
                <a:ea typeface="ＭＳ Ｐゴシック" panose="020B0600070205080204" pitchFamily="50" charset="-128"/>
              </a:rPr>
              <a:t>田中委員を中心に</a:t>
            </a:r>
            <a:r>
              <a:rPr lang="ja-JP" altLang="en-US" sz="3200" dirty="0">
                <a:solidFill>
                  <a:srgbClr val="000000"/>
                </a:solidFill>
                <a:latin typeface="ＭＳ Ｐゴシック" panose="020B0600070205080204" pitchFamily="50" charset="-128"/>
                <a:ea typeface="ＭＳ Ｐゴシック" panose="020B0600070205080204" pitchFamily="50" charset="-128"/>
              </a:rPr>
              <a:t>参加し、</a:t>
            </a:r>
            <a:r>
              <a:rPr lang="ja-JP" altLang="en-US" sz="3200" b="0" i="0" u="none" strike="noStrike" dirty="0">
                <a:solidFill>
                  <a:srgbClr val="000000"/>
                </a:solidFill>
                <a:effectLst/>
                <a:latin typeface="ＭＳ Ｐゴシック" panose="020B0600070205080204" pitchFamily="50" charset="-128"/>
                <a:ea typeface="ＭＳ Ｐゴシック" panose="020B0600070205080204" pitchFamily="50" charset="-128"/>
              </a:rPr>
              <a:t>意見交換を行ってきている。</a:t>
            </a:r>
            <a:endParaRPr lang="en-US" altLang="ja-JP" sz="3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r>
              <a:rPr lang="ja-JP" altLang="en-US" sz="3200" dirty="0">
                <a:solidFill>
                  <a:srgbClr val="000000"/>
                </a:solidFill>
                <a:latin typeface="ＭＳ Ｐゴシック" panose="020B0600070205080204" pitchFamily="50" charset="-128"/>
                <a:ea typeface="ＭＳ Ｐゴシック" panose="020B0600070205080204" pitchFamily="50" charset="-128"/>
              </a:rPr>
              <a:t>「八王子市の滝山病院患者暴行事件についての声明」を発表したが、声明に滝山病院を「必要悪」と容認されてきたという文言があった。当委員会としては、滝山病院を「必要悪」とはみなせないと判断し、この声明には参加しなかった。</a:t>
            </a:r>
            <a:endParaRPr lang="en-US" altLang="ja-JP" sz="3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r>
              <a:rPr kumimoji="1" lang="en-US" altLang="ja-JP" sz="3200" dirty="0">
                <a:solidFill>
                  <a:srgbClr val="000000"/>
                </a:solidFill>
                <a:latin typeface="ＭＳ Ｐゴシック" panose="020B0600070205080204" pitchFamily="50" charset="-128"/>
                <a:ea typeface="ＭＳ Ｐゴシック" panose="020B0600070205080204" pitchFamily="50" charset="-128"/>
              </a:rPr>
              <a:t>2024</a:t>
            </a:r>
            <a:r>
              <a:rPr kumimoji="1" lang="ja-JP" altLang="en-US" sz="3200" dirty="0">
                <a:solidFill>
                  <a:srgbClr val="000000"/>
                </a:solidFill>
                <a:latin typeface="ＭＳ Ｐゴシック" panose="020B0600070205080204" pitchFamily="50" charset="-128"/>
                <a:ea typeface="ＭＳ Ｐゴシック" panose="020B0600070205080204" pitchFamily="50" charset="-128"/>
              </a:rPr>
              <a:t>年</a:t>
            </a:r>
            <a:r>
              <a:rPr kumimoji="1" lang="en-US" altLang="ja-JP" sz="3200" dirty="0">
                <a:solidFill>
                  <a:srgbClr val="000000"/>
                </a:solidFill>
                <a:latin typeface="ＭＳ Ｐゴシック" panose="020B0600070205080204" pitchFamily="50" charset="-128"/>
                <a:ea typeface="ＭＳ Ｐゴシック" panose="020B0600070205080204" pitchFamily="50" charset="-128"/>
              </a:rPr>
              <a:t>3</a:t>
            </a:r>
            <a:r>
              <a:rPr kumimoji="1" lang="ja-JP" altLang="en-US" sz="3200" dirty="0">
                <a:solidFill>
                  <a:srgbClr val="000000"/>
                </a:solidFill>
                <a:latin typeface="ＭＳ Ｐゴシック" panose="020B0600070205080204" pitchFamily="50" charset="-128"/>
                <a:ea typeface="ＭＳ Ｐゴシック" panose="020B0600070205080204" pitchFamily="50" charset="-128"/>
              </a:rPr>
              <a:t>月</a:t>
            </a:r>
            <a:r>
              <a:rPr kumimoji="1" lang="en-US" altLang="ja-JP" sz="3200" dirty="0">
                <a:solidFill>
                  <a:srgbClr val="000000"/>
                </a:solidFill>
                <a:latin typeface="ＭＳ Ｐゴシック" panose="020B0600070205080204" pitchFamily="50" charset="-128"/>
                <a:ea typeface="ＭＳ Ｐゴシック" panose="020B0600070205080204" pitchFamily="50" charset="-128"/>
              </a:rPr>
              <a:t>23</a:t>
            </a:r>
            <a:r>
              <a:rPr kumimoji="1" lang="ja-JP" altLang="en-US" sz="3200" dirty="0">
                <a:solidFill>
                  <a:srgbClr val="000000"/>
                </a:solidFill>
                <a:latin typeface="ＭＳ Ｐゴシック" panose="020B0600070205080204" pitchFamily="50" charset="-128"/>
                <a:ea typeface="ＭＳ Ｐゴシック" panose="020B0600070205080204" pitchFamily="50" charset="-128"/>
              </a:rPr>
              <a:t>日</a:t>
            </a:r>
            <a:r>
              <a:rPr lang="zh-TW" altLang="en-US" sz="3200" dirty="0">
                <a:solidFill>
                  <a:srgbClr val="000000"/>
                </a:solidFill>
                <a:latin typeface="ＭＳ Ｐゴシック" panose="020B0600070205080204" pitchFamily="50" charset="-128"/>
                <a:ea typeface="ＭＳ Ｐゴシック" panose="020B0600070205080204" pitchFamily="50" charset="-128"/>
              </a:rPr>
              <a:t>精神保健従事者団体懇談会</a:t>
            </a:r>
            <a:r>
              <a:rPr lang="ja-JP" altLang="en-US" sz="3200" dirty="0">
                <a:solidFill>
                  <a:srgbClr val="000000"/>
                </a:solidFill>
                <a:latin typeface="ＭＳ Ｐゴシック" panose="020B0600070205080204" pitchFamily="50" charset="-128"/>
                <a:ea typeface="ＭＳ Ｐゴシック" panose="020B0600070205080204" pitchFamily="50" charset="-128"/>
              </a:rPr>
              <a:t>フォーラムが開催され、木村委員が参加をした。</a:t>
            </a:r>
            <a:endParaRPr kumimoji="1" lang="ja-JP" altLang="en-US" sz="3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849824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endParaRPr>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游ゴシック" panose="020F0502020204030204"/>
              <a:ea typeface="+mn-ea"/>
              <a:cs typeface="+mn-cs"/>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338BBD0B-646A-4D27-9D9F-6A3C34F75C5A}"/>
              </a:ext>
            </a:extLst>
          </p:cNvPr>
          <p:cNvSpPr>
            <a:spLocks noGrp="1"/>
          </p:cNvSpPr>
          <p:nvPr>
            <p:ph type="ctrTitle"/>
          </p:nvPr>
        </p:nvSpPr>
        <p:spPr>
          <a:xfrm>
            <a:off x="3204642" y="1749830"/>
            <a:ext cx="6314914" cy="2150719"/>
          </a:xfrm>
          <a:noFill/>
        </p:spPr>
        <p:txBody>
          <a:bodyPr vert="horz" lIns="91440" tIns="45720" rIns="91440" bIns="45720" rtlCol="0" anchor="ctr">
            <a:normAutofit/>
          </a:bodyPr>
          <a:lstStyle/>
          <a:p>
            <a:r>
              <a:rPr lang="ja-JP" altLang="en-US" sz="3200" b="1">
                <a:solidFill>
                  <a:srgbClr val="080808"/>
                </a:solidFill>
                <a:latin typeface="Meiryo" panose="020B0604030504040204" pitchFamily="34" charset="-128"/>
                <a:ea typeface="Meiryo" panose="020B0604030504040204" pitchFamily="34" charset="-128"/>
              </a:rPr>
              <a:t>日本児童青年精神医学会</a:t>
            </a:r>
            <a:br>
              <a:rPr lang="en-US" altLang="ja-JP" sz="3200" b="1" dirty="0">
                <a:solidFill>
                  <a:srgbClr val="080808"/>
                </a:solidFill>
                <a:latin typeface="Meiryo" panose="020B0604030504040204" pitchFamily="34" charset="-128"/>
                <a:ea typeface="Meiryo" panose="020B0604030504040204" pitchFamily="34" charset="-128"/>
              </a:rPr>
            </a:br>
            <a:r>
              <a:rPr lang="ja-JP" altLang="en-US" sz="3200" b="1">
                <a:solidFill>
                  <a:srgbClr val="080808"/>
                </a:solidFill>
                <a:latin typeface="Meiryo" panose="020B0604030504040204" pitchFamily="34" charset="-128"/>
                <a:ea typeface="Meiryo" panose="020B0604030504040204" pitchFamily="34" charset="-128"/>
              </a:rPr>
              <a:t>心理職に関する委員会</a:t>
            </a:r>
            <a:r>
              <a:rPr lang="ja-JP" altLang="en-US" sz="3200" b="1">
                <a:solidFill>
                  <a:srgbClr val="080808"/>
                </a:solidFill>
                <a:latin typeface="Meiryo" panose="020B0604030504040204" pitchFamily="34" charset="-128"/>
                <a:ea typeface="Meiryo" panose="020B0604030504040204" pitchFamily="34" charset="-128"/>
                <a:cs typeface="ヒラギノ丸ゴ Pro W4" charset="0"/>
              </a:rPr>
              <a:t>報告</a:t>
            </a:r>
            <a:br>
              <a:rPr lang="en-US" altLang="ja-JP" sz="3200" b="1" dirty="0">
                <a:solidFill>
                  <a:srgbClr val="080808"/>
                </a:solidFill>
                <a:latin typeface="Meiryo" panose="020B0604030504040204" pitchFamily="34" charset="-128"/>
                <a:ea typeface="Meiryo" panose="020B0604030504040204" pitchFamily="34" charset="-128"/>
                <a:cs typeface="ヒラギノ丸ゴ Pro W4" charset="0"/>
              </a:rPr>
            </a:br>
            <a:r>
              <a:rPr lang="en-US" altLang="ja-JP" sz="3200" b="1" dirty="0">
                <a:solidFill>
                  <a:srgbClr val="080808"/>
                </a:solidFill>
                <a:latin typeface="Meiryo" panose="020B0604030504040204" pitchFamily="34" charset="-128"/>
                <a:ea typeface="Meiryo" panose="020B0604030504040204" pitchFamily="34" charset="-128"/>
                <a:cs typeface="ヒラギノ丸ゴ Pro W4" charset="0"/>
              </a:rPr>
              <a:t>2023</a:t>
            </a:r>
            <a:r>
              <a:rPr lang="ja-JP" altLang="en-US" sz="3200" b="1">
                <a:solidFill>
                  <a:srgbClr val="080808"/>
                </a:solidFill>
                <a:latin typeface="Meiryo" panose="020B0604030504040204" pitchFamily="34" charset="-128"/>
                <a:ea typeface="Meiryo" panose="020B0604030504040204" pitchFamily="34" charset="-128"/>
                <a:cs typeface="ヒラギノ丸ゴ Pro W4" charset="0"/>
              </a:rPr>
              <a:t>年４月</a:t>
            </a:r>
            <a:r>
              <a:rPr lang="en-US" altLang="ja-JP" sz="3200" b="1" dirty="0">
                <a:solidFill>
                  <a:srgbClr val="080808"/>
                </a:solidFill>
                <a:latin typeface="Meiryo" panose="020B0604030504040204" pitchFamily="34" charset="-128"/>
                <a:ea typeface="Meiryo" panose="020B0604030504040204" pitchFamily="34" charset="-128"/>
                <a:cs typeface="ヒラギノ丸ゴ Pro W4" charset="0"/>
              </a:rPr>
              <a:t>〜2024</a:t>
            </a:r>
            <a:r>
              <a:rPr lang="ja-JP" altLang="en-US" sz="3200" b="1">
                <a:solidFill>
                  <a:srgbClr val="080808"/>
                </a:solidFill>
                <a:latin typeface="Meiryo" panose="020B0604030504040204" pitchFamily="34" charset="-128"/>
                <a:ea typeface="Meiryo" panose="020B0604030504040204" pitchFamily="34" charset="-128"/>
                <a:cs typeface="ヒラギノ丸ゴ Pro W4" charset="0"/>
              </a:rPr>
              <a:t>年３月</a:t>
            </a:r>
            <a:endParaRPr kumimoji="1" lang="ja-JP" altLang="en-US" sz="3200" b="1" kern="1200">
              <a:solidFill>
                <a:srgbClr val="080808"/>
              </a:solidFill>
              <a:latin typeface="Meiryo" panose="020B0604030504040204" pitchFamily="34" charset="-128"/>
              <a:ea typeface="Meiryo" panose="020B0604030504040204" pitchFamily="34" charset="-128"/>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10633101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DE2435-BD51-264B-8A45-CA35F747FEDA}"/>
              </a:ext>
            </a:extLst>
          </p:cNvPr>
          <p:cNvSpPr>
            <a:spLocks noGrp="1"/>
          </p:cNvSpPr>
          <p:nvPr>
            <p:ph type="title"/>
          </p:nvPr>
        </p:nvSpPr>
        <p:spPr/>
        <p:txBody>
          <a:bodyPr/>
          <a:lstStyle/>
          <a:p>
            <a:pPr algn="ctr"/>
            <a:r>
              <a:rPr lang="ja-JP" altLang="en-US" b="1">
                <a:latin typeface="Meiryo" panose="020B0604030504040204" pitchFamily="34" charset="-128"/>
                <a:ea typeface="Meiryo" panose="020B0604030504040204" pitchFamily="34" charset="-128"/>
              </a:rPr>
              <a:t>委員会構成</a:t>
            </a:r>
            <a:endParaRPr kumimoji="1" lang="ja-JP" altLang="en-US"/>
          </a:p>
        </p:txBody>
      </p:sp>
      <p:sp>
        <p:nvSpPr>
          <p:cNvPr id="3" name="コンテンツ プレースホルダー 2">
            <a:extLst>
              <a:ext uri="{FF2B5EF4-FFF2-40B4-BE49-F238E27FC236}">
                <a16:creationId xmlns:a16="http://schemas.microsoft.com/office/drawing/2014/main" id="{D0317CDD-7922-6C49-A746-E3DD7F1CCBCC}"/>
              </a:ext>
            </a:extLst>
          </p:cNvPr>
          <p:cNvSpPr>
            <a:spLocks noGrp="1"/>
          </p:cNvSpPr>
          <p:nvPr>
            <p:ph idx="1"/>
          </p:nvPr>
        </p:nvSpPr>
        <p:spPr>
          <a:xfrm>
            <a:off x="1714500" y="2141537"/>
            <a:ext cx="9880600" cy="4351338"/>
          </a:xfrm>
        </p:spPr>
        <p:txBody>
          <a:bodyPr>
            <a:normAutofit/>
          </a:bodyPr>
          <a:lstStyle/>
          <a:p>
            <a:pPr marL="0" indent="0">
              <a:buNone/>
            </a:pPr>
            <a:r>
              <a:rPr lang="ja-JP" altLang="en-US" sz="3200">
                <a:solidFill>
                  <a:srgbClr val="080808"/>
                </a:solidFill>
                <a:latin typeface="Meiryo" panose="020B0604030504040204" pitchFamily="34" charset="-128"/>
                <a:ea typeface="Meiryo" panose="020B0604030504040204" pitchFamily="34" charset="-128"/>
              </a:rPr>
              <a:t>委員長：小平雅基</a:t>
            </a:r>
            <a:endParaRPr lang="en-US" altLang="ja-JP" sz="3200" dirty="0">
              <a:solidFill>
                <a:srgbClr val="080808"/>
              </a:solidFill>
              <a:latin typeface="Meiryo" panose="020B0604030504040204" pitchFamily="34" charset="-128"/>
              <a:ea typeface="Meiryo" panose="020B0604030504040204" pitchFamily="34" charset="-128"/>
            </a:endParaRPr>
          </a:p>
          <a:p>
            <a:pPr marL="0" indent="0">
              <a:buNone/>
            </a:pPr>
            <a:r>
              <a:rPr lang="ja-JP" altLang="en-US" sz="3200">
                <a:solidFill>
                  <a:srgbClr val="080808"/>
                </a:solidFill>
                <a:latin typeface="Meiryo" panose="020B0604030504040204" pitchFamily="34" charset="-128"/>
                <a:ea typeface="Meiryo" panose="020B0604030504040204" pitchFamily="34" charset="-128"/>
              </a:rPr>
              <a:t>担当理事：</a:t>
            </a:r>
            <a:r>
              <a:rPr lang="ja-JP" altLang="en-US" sz="3200">
                <a:latin typeface="Meiryo" panose="020B0604030504040204" pitchFamily="34" charset="-128"/>
                <a:ea typeface="Meiryo" panose="020B0604030504040204" pitchFamily="34" charset="-128"/>
              </a:rPr>
              <a:t>本多奈美</a:t>
            </a:r>
            <a:endParaRPr lang="en-US" altLang="ja-JP" sz="3200" dirty="0">
              <a:latin typeface="Meiryo" panose="020B0604030504040204" pitchFamily="34" charset="-128"/>
              <a:ea typeface="Meiryo" panose="020B0604030504040204" pitchFamily="34" charset="-128"/>
            </a:endParaRPr>
          </a:p>
          <a:p>
            <a:pPr marL="0" indent="0">
              <a:buNone/>
            </a:pPr>
            <a:r>
              <a:rPr lang="ja-JP" altLang="en-US" sz="3200">
                <a:solidFill>
                  <a:srgbClr val="080808"/>
                </a:solidFill>
                <a:latin typeface="Meiryo" panose="020B0604030504040204" pitchFamily="34" charset="-128"/>
                <a:ea typeface="Meiryo" panose="020B0604030504040204" pitchFamily="34" charset="-128"/>
              </a:rPr>
              <a:t>委員</a:t>
            </a:r>
            <a:r>
              <a:rPr lang="en-US" altLang="ja-JP" sz="3200" dirty="0">
                <a:solidFill>
                  <a:srgbClr val="080808"/>
                </a:solidFill>
                <a:latin typeface="Meiryo" panose="020B0604030504040204" pitchFamily="34" charset="-128"/>
                <a:ea typeface="Meiryo" panose="020B0604030504040204" pitchFamily="34" charset="-128"/>
              </a:rPr>
              <a:t>:</a:t>
            </a:r>
          </a:p>
          <a:p>
            <a:pPr marL="0" indent="0">
              <a:buNone/>
            </a:pPr>
            <a:r>
              <a:rPr lang="ja-JP" altLang="en-US" sz="3200">
                <a:latin typeface="Meiryo" panose="020B0604030504040204" pitchFamily="34" charset="-128"/>
                <a:ea typeface="Meiryo" panose="020B0604030504040204" pitchFamily="34" charset="-128"/>
              </a:rPr>
              <a:t>今村扶美，大賀</a:t>
            </a:r>
            <a:r>
              <a:rPr lang="en-US" altLang="ja-JP" sz="3200" dirty="0">
                <a:latin typeface="Meiryo" panose="020B0604030504040204" pitchFamily="34" charset="-128"/>
                <a:ea typeface="Meiryo" panose="020B0604030504040204" pitchFamily="34" charset="-128"/>
              </a:rPr>
              <a:t> </a:t>
            </a:r>
            <a:r>
              <a:rPr lang="ja-JP" altLang="en-US" sz="3200">
                <a:latin typeface="Meiryo" panose="020B0604030504040204" pitchFamily="34" charset="-128"/>
                <a:ea typeface="Meiryo" panose="020B0604030504040204" pitchFamily="34" charset="-128"/>
              </a:rPr>
              <a:t>肇，岡田</a:t>
            </a:r>
            <a:r>
              <a:rPr lang="en-US" altLang="ja-JP" sz="3200" dirty="0">
                <a:latin typeface="Meiryo" panose="020B0604030504040204" pitchFamily="34" charset="-128"/>
                <a:ea typeface="Meiryo" panose="020B0604030504040204" pitchFamily="34" charset="-128"/>
              </a:rPr>
              <a:t> </a:t>
            </a:r>
            <a:r>
              <a:rPr lang="ja-JP" altLang="en-US" sz="3200">
                <a:latin typeface="Meiryo" panose="020B0604030504040204" pitchFamily="34" charset="-128"/>
                <a:ea typeface="Meiryo" panose="020B0604030504040204" pitchFamily="34" charset="-128"/>
              </a:rPr>
              <a:t>智，金子一史，桑野恵介，</a:t>
            </a:r>
            <a:br>
              <a:rPr lang="en-US" altLang="ja-JP" sz="3200" dirty="0">
                <a:latin typeface="Meiryo" panose="020B0604030504040204" pitchFamily="34" charset="-128"/>
                <a:ea typeface="Meiryo" panose="020B0604030504040204" pitchFamily="34" charset="-128"/>
              </a:rPr>
            </a:br>
            <a:r>
              <a:rPr lang="ja-JP" altLang="en-US" sz="3200">
                <a:latin typeface="Meiryo" panose="020B0604030504040204" pitchFamily="34" charset="-128"/>
                <a:ea typeface="Meiryo" panose="020B0604030504040204" pitchFamily="34" charset="-128"/>
              </a:rPr>
              <a:t>中里容子，福田理尋，吉川</a:t>
            </a:r>
            <a:r>
              <a:rPr lang="en-US" altLang="ja-JP" sz="3200" dirty="0">
                <a:latin typeface="Meiryo" panose="020B0604030504040204" pitchFamily="34" charset="-128"/>
                <a:ea typeface="Meiryo" panose="020B0604030504040204" pitchFamily="34" charset="-128"/>
              </a:rPr>
              <a:t> </a:t>
            </a:r>
            <a:r>
              <a:rPr lang="ja-JP" altLang="en-US" sz="3200">
                <a:latin typeface="Meiryo" panose="020B0604030504040204" pitchFamily="34" charset="-128"/>
                <a:ea typeface="Meiryo" panose="020B0604030504040204" pitchFamily="34" charset="-128"/>
              </a:rPr>
              <a:t>徹</a:t>
            </a:r>
            <a:endParaRPr kumimoji="1" lang="ja-JP" altLang="en-US" sz="32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4178063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80CBB9C-D54E-4D61-9EE0-886C582B5890}"/>
              </a:ext>
            </a:extLst>
          </p:cNvPr>
          <p:cNvSpPr>
            <a:spLocks noGrp="1"/>
          </p:cNvSpPr>
          <p:nvPr>
            <p:ph idx="1"/>
          </p:nvPr>
        </p:nvSpPr>
        <p:spPr>
          <a:xfrm>
            <a:off x="679007" y="271226"/>
            <a:ext cx="11156822" cy="6417250"/>
          </a:xfrm>
        </p:spPr>
        <p:txBody>
          <a:bodyPr anchor="t">
            <a:noAutofit/>
          </a:bodyPr>
          <a:lstStyle/>
          <a:p>
            <a:pPr marL="490538" indent="-481013">
              <a:lnSpc>
                <a:spcPct val="100000"/>
              </a:lnSpc>
              <a:buFont typeface="Wingdings" pitchFamily="2" charset="2"/>
              <a:buChar char="l"/>
            </a:pPr>
            <a:r>
              <a:rPr lang="ja-JP" altLang="en-US" sz="2400" b="1">
                <a:latin typeface="Meiryo" panose="020B0604030504040204" pitchFamily="34" charset="-128"/>
                <a:ea typeface="Meiryo" panose="020B0604030504040204" pitchFamily="34" charset="-128"/>
              </a:rPr>
              <a:t>委員会の開催</a:t>
            </a:r>
            <a:endParaRPr lang="en-US" altLang="ja-JP" sz="2400" b="1" dirty="0">
              <a:latin typeface="Meiryo" panose="020B0604030504040204" pitchFamily="34" charset="-128"/>
              <a:ea typeface="Meiryo" panose="020B0604030504040204" pitchFamily="34" charset="-128"/>
            </a:endParaRPr>
          </a:p>
          <a:p>
            <a:pPr marL="0" indent="0">
              <a:lnSpc>
                <a:spcPct val="100000"/>
              </a:lnSpc>
              <a:buNone/>
            </a:pPr>
            <a:r>
              <a:rPr kumimoji="1" lang="en-US" altLang="ja-JP" sz="2000" dirty="0">
                <a:latin typeface="Meiryo" panose="020B0604030504040204" pitchFamily="34" charset="-128"/>
                <a:ea typeface="Meiryo" panose="020B0604030504040204" pitchFamily="34" charset="-128"/>
              </a:rPr>
              <a:t>2023</a:t>
            </a:r>
            <a:r>
              <a:rPr kumimoji="1" lang="ja-JP" altLang="en-US" sz="2000">
                <a:latin typeface="Meiryo" panose="020B0604030504040204" pitchFamily="34" charset="-128"/>
                <a:ea typeface="Meiryo" panose="020B0604030504040204" pitchFamily="34" charset="-128"/>
              </a:rPr>
              <a:t>年</a:t>
            </a:r>
            <a:r>
              <a:rPr kumimoji="1" lang="en-US" altLang="ja-JP" sz="2000" dirty="0">
                <a:latin typeface="Meiryo" panose="020B0604030504040204" pitchFamily="34" charset="-128"/>
                <a:ea typeface="Meiryo" panose="020B0604030504040204" pitchFamily="34" charset="-128"/>
              </a:rPr>
              <a:t>6</a:t>
            </a:r>
            <a:r>
              <a:rPr kumimoji="1" lang="ja-JP" altLang="en-US" sz="2000">
                <a:latin typeface="Meiryo" panose="020B0604030504040204" pitchFamily="34" charset="-128"/>
                <a:ea typeface="Meiryo" panose="020B0604030504040204" pitchFamily="34" charset="-128"/>
              </a:rPr>
              <a:t>月</a:t>
            </a:r>
            <a:r>
              <a:rPr lang="en-US" altLang="ja-JP" sz="2000" dirty="0">
                <a:latin typeface="Meiryo" panose="020B0604030504040204" pitchFamily="34" charset="-128"/>
                <a:ea typeface="Meiryo" panose="020B0604030504040204" pitchFamily="34" charset="-128"/>
              </a:rPr>
              <a:t>11</a:t>
            </a:r>
            <a:r>
              <a:rPr kumimoji="1" lang="ja-JP" altLang="en-US" sz="2000">
                <a:latin typeface="Meiryo" panose="020B0604030504040204" pitchFamily="34" charset="-128"/>
                <a:ea typeface="Meiryo" panose="020B0604030504040204" pitchFamily="34" charset="-128"/>
              </a:rPr>
              <a:t>日，</a:t>
            </a:r>
            <a:r>
              <a:rPr kumimoji="1" lang="en-US" altLang="ja-JP" sz="2000" dirty="0">
                <a:latin typeface="Meiryo" panose="020B0604030504040204" pitchFamily="34" charset="-128"/>
                <a:ea typeface="Meiryo" panose="020B0604030504040204" pitchFamily="34" charset="-128"/>
              </a:rPr>
              <a:t>9</a:t>
            </a:r>
            <a:r>
              <a:rPr kumimoji="1" lang="ja-JP" altLang="en-US" sz="2000">
                <a:latin typeface="Meiryo" panose="020B0604030504040204" pitchFamily="34" charset="-128"/>
                <a:ea typeface="Meiryo" panose="020B0604030504040204" pitchFamily="34" charset="-128"/>
              </a:rPr>
              <a:t>月</a:t>
            </a:r>
            <a:r>
              <a:rPr kumimoji="1" lang="en-US" altLang="ja-JP" sz="2000" dirty="0">
                <a:latin typeface="Meiryo" panose="020B0604030504040204" pitchFamily="34" charset="-128"/>
                <a:ea typeface="Meiryo" panose="020B0604030504040204" pitchFamily="34" charset="-128"/>
              </a:rPr>
              <a:t>24</a:t>
            </a:r>
            <a:r>
              <a:rPr kumimoji="1" lang="ja-JP" altLang="en-US" sz="2000">
                <a:latin typeface="Meiryo" panose="020B0604030504040204" pitchFamily="34" charset="-128"/>
                <a:ea typeface="Meiryo" panose="020B0604030504040204" pitchFamily="34" charset="-128"/>
              </a:rPr>
              <a:t>日，</a:t>
            </a:r>
            <a:r>
              <a:rPr kumimoji="1" lang="en-US" altLang="ja-JP" sz="2000" dirty="0">
                <a:latin typeface="Meiryo" panose="020B0604030504040204" pitchFamily="34" charset="-128"/>
                <a:ea typeface="Meiryo" panose="020B0604030504040204" pitchFamily="34" charset="-128"/>
              </a:rPr>
              <a:t>12</a:t>
            </a:r>
            <a:r>
              <a:rPr kumimoji="1" lang="ja-JP" altLang="en-US" sz="2000">
                <a:latin typeface="Meiryo" panose="020B0604030504040204" pitchFamily="34" charset="-128"/>
                <a:ea typeface="Meiryo" panose="020B0604030504040204" pitchFamily="34" charset="-128"/>
              </a:rPr>
              <a:t>月</a:t>
            </a:r>
            <a:r>
              <a:rPr kumimoji="1" lang="en-US" altLang="ja-JP" sz="2000" dirty="0">
                <a:latin typeface="Meiryo" panose="020B0604030504040204" pitchFamily="34" charset="-128"/>
                <a:ea typeface="Meiryo" panose="020B0604030504040204" pitchFamily="34" charset="-128"/>
              </a:rPr>
              <a:t>10</a:t>
            </a:r>
            <a:r>
              <a:rPr kumimoji="1" lang="ja-JP" altLang="en-US" sz="2000">
                <a:latin typeface="Meiryo" panose="020B0604030504040204" pitchFamily="34" charset="-128"/>
                <a:ea typeface="Meiryo" panose="020B0604030504040204" pitchFamily="34" charset="-128"/>
              </a:rPr>
              <a:t>日，</a:t>
            </a:r>
            <a:r>
              <a:rPr kumimoji="1" lang="en-US" altLang="ja-JP" sz="2000" dirty="0">
                <a:latin typeface="Meiryo" panose="020B0604030504040204" pitchFamily="34" charset="-128"/>
                <a:ea typeface="Meiryo" panose="020B0604030504040204" pitchFamily="34" charset="-128"/>
              </a:rPr>
              <a:t>2024</a:t>
            </a:r>
            <a:r>
              <a:rPr kumimoji="1" lang="ja-JP" altLang="en-US" sz="2000">
                <a:latin typeface="Meiryo" panose="020B0604030504040204" pitchFamily="34" charset="-128"/>
                <a:ea typeface="Meiryo" panose="020B0604030504040204" pitchFamily="34" charset="-128"/>
              </a:rPr>
              <a:t>年</a:t>
            </a:r>
            <a:r>
              <a:rPr kumimoji="1" lang="en-US" altLang="ja-JP" sz="2000" dirty="0">
                <a:latin typeface="Meiryo" panose="020B0604030504040204" pitchFamily="34" charset="-128"/>
                <a:ea typeface="Meiryo" panose="020B0604030504040204" pitchFamily="34" charset="-128"/>
              </a:rPr>
              <a:t>3</a:t>
            </a:r>
            <a:r>
              <a:rPr lang="ja-JP" altLang="en-US" sz="2000">
                <a:latin typeface="Meiryo" panose="020B0604030504040204" pitchFamily="34" charset="-128"/>
                <a:ea typeface="Meiryo" panose="020B0604030504040204" pitchFamily="34" charset="-128"/>
              </a:rPr>
              <a:t>月</a:t>
            </a:r>
            <a:r>
              <a:rPr lang="en-US" altLang="ja-JP" sz="2000" dirty="0">
                <a:latin typeface="Meiryo" panose="020B0604030504040204" pitchFamily="34" charset="-128"/>
                <a:ea typeface="Meiryo" panose="020B0604030504040204" pitchFamily="34" charset="-128"/>
              </a:rPr>
              <a:t>10</a:t>
            </a:r>
            <a:r>
              <a:rPr lang="ja-JP" altLang="en-US" sz="2000">
                <a:latin typeface="Meiryo" panose="020B0604030504040204" pitchFamily="34" charset="-128"/>
                <a:ea typeface="Meiryo" panose="020B0604030504040204" pitchFamily="34" charset="-128"/>
              </a:rPr>
              <a:t>日に</a:t>
            </a:r>
            <a:r>
              <a:rPr kumimoji="1" lang="en-US" altLang="ja-JP" sz="2000" dirty="0">
                <a:latin typeface="Meiryo" panose="020B0604030504040204" pitchFamily="34" charset="-128"/>
                <a:ea typeface="Meiryo" panose="020B0604030504040204" pitchFamily="34" charset="-128"/>
              </a:rPr>
              <a:t>web</a:t>
            </a:r>
            <a:r>
              <a:rPr kumimoji="1" lang="ja-JP" altLang="en-US" sz="2000">
                <a:latin typeface="Meiryo" panose="020B0604030504040204" pitchFamily="34" charset="-128"/>
                <a:ea typeface="Meiryo" panose="020B0604030504040204" pitchFamily="34" charset="-128"/>
              </a:rPr>
              <a:t>による委員会を計</a:t>
            </a:r>
            <a:r>
              <a:rPr kumimoji="1" lang="en-US" altLang="ja-JP" sz="2000" dirty="0">
                <a:latin typeface="Meiryo" panose="020B0604030504040204" pitchFamily="34" charset="-128"/>
                <a:ea typeface="Meiryo" panose="020B0604030504040204" pitchFamily="34" charset="-128"/>
              </a:rPr>
              <a:t>4</a:t>
            </a:r>
            <a:r>
              <a:rPr kumimoji="1" lang="ja-JP" altLang="en-US" sz="2000">
                <a:latin typeface="Meiryo" panose="020B0604030504040204" pitchFamily="34" charset="-128"/>
                <a:ea typeface="Meiryo" panose="020B0604030504040204" pitchFamily="34" charset="-128"/>
              </a:rPr>
              <a:t>回開催した。</a:t>
            </a:r>
            <a:endParaRPr kumimoji="1" lang="en-US" altLang="ja-JP" sz="2000" dirty="0">
              <a:latin typeface="Meiryo" panose="020B0604030504040204" pitchFamily="34" charset="-128"/>
              <a:ea typeface="Meiryo" panose="020B0604030504040204" pitchFamily="34" charset="-128"/>
            </a:endParaRPr>
          </a:p>
          <a:p>
            <a:pPr marL="1173163" indent="-457200">
              <a:lnSpc>
                <a:spcPct val="150000"/>
              </a:lnSpc>
              <a:buFont typeface="Wingdings" pitchFamily="2" charset="2"/>
              <a:buChar char="ü"/>
            </a:pPr>
            <a:r>
              <a:rPr kumimoji="1" lang="ja-JP" altLang="en-US" sz="2000">
                <a:latin typeface="Meiryo" panose="020B0604030504040204" pitchFamily="34" charset="-128"/>
                <a:ea typeface="Meiryo" panose="020B0604030504040204" pitchFamily="34" charset="-128"/>
              </a:rPr>
              <a:t>当学会心理職会員に対するアンケート調査に関する検討および学会誌への投稿</a:t>
            </a:r>
            <a:endParaRPr kumimoji="1" lang="en-US" altLang="ja-JP" sz="2000" dirty="0">
              <a:latin typeface="Meiryo" panose="020B0604030504040204" pitchFamily="34" charset="-128"/>
              <a:ea typeface="Meiryo" panose="020B0604030504040204" pitchFamily="34" charset="-128"/>
            </a:endParaRPr>
          </a:p>
          <a:p>
            <a:pPr marL="1173163" indent="-457200">
              <a:lnSpc>
                <a:spcPct val="150000"/>
              </a:lnSpc>
              <a:buFont typeface="Wingdings" pitchFamily="2" charset="2"/>
              <a:buChar char="ü"/>
            </a:pPr>
            <a:r>
              <a:rPr lang="ja-JP" altLang="en-US" sz="2000">
                <a:latin typeface="Meiryo" panose="020B0604030504040204" pitchFamily="34" charset="-128"/>
                <a:ea typeface="Meiryo" panose="020B0604030504040204" pitchFamily="34" charset="-128"/>
              </a:rPr>
              <a:t>総会における委員会セミナーの計画</a:t>
            </a:r>
            <a:endParaRPr lang="en-US" altLang="ja-JP" sz="2000" dirty="0">
              <a:latin typeface="Meiryo" panose="020B0604030504040204" pitchFamily="34" charset="-128"/>
              <a:ea typeface="Meiryo" panose="020B0604030504040204" pitchFamily="34" charset="-128"/>
            </a:endParaRPr>
          </a:p>
          <a:p>
            <a:pPr marL="1173163" indent="-457200">
              <a:lnSpc>
                <a:spcPct val="150000"/>
              </a:lnSpc>
              <a:buFont typeface="Wingdings" pitchFamily="2" charset="2"/>
              <a:buChar char="ü"/>
            </a:pPr>
            <a:r>
              <a:rPr lang="ja-JP" altLang="ja-JP" sz="2000" kern="0">
                <a:solidFill>
                  <a:srgbClr val="000000"/>
                </a:solidFill>
                <a:effectLst/>
                <a:latin typeface="Meiryo" panose="020B0604030504040204" pitchFamily="34" charset="-128"/>
                <a:ea typeface="Meiryo" panose="020B0604030504040204" pitchFamily="34" charset="-128"/>
                <a:cs typeface="Hiragino Sans W3" panose="020B0400000000000000" pitchFamily="34" charset="-128"/>
              </a:rPr>
              <a:t>今後の委員会活動の方向性について</a:t>
            </a:r>
            <a:endParaRPr lang="ja-JP" altLang="ja-JP" sz="2000" kern="100">
              <a:effectLst/>
              <a:latin typeface="Meiryo" panose="020B0604030504040204" pitchFamily="34" charset="-128"/>
              <a:ea typeface="Meiryo" panose="020B0604030504040204" pitchFamily="34" charset="-128"/>
              <a:cs typeface="Times New Roman" panose="02020603050405020304" pitchFamily="18" charset="0"/>
            </a:endParaRPr>
          </a:p>
          <a:p>
            <a:pPr marL="466725" indent="-457200">
              <a:lnSpc>
                <a:spcPct val="150000"/>
              </a:lnSpc>
              <a:buFont typeface="Wingdings" pitchFamily="2" charset="2"/>
              <a:buChar char="l"/>
            </a:pPr>
            <a:r>
              <a:rPr lang="ja-JP" altLang="ja-JP" sz="2400" b="1" kern="100">
                <a:solidFill>
                  <a:srgbClr val="000000"/>
                </a:solidFill>
                <a:effectLst/>
                <a:latin typeface="Meiryo" panose="020B0604030504040204" pitchFamily="34" charset="-128"/>
                <a:ea typeface="Meiryo" panose="020B0604030504040204" pitchFamily="34" charset="-128"/>
                <a:cs typeface="Times New Roman" panose="02020603050405020304" pitchFamily="18" charset="0"/>
              </a:rPr>
              <a:t>医療保健福祉領域公認心理師推進協議会総会への参加</a:t>
            </a:r>
            <a:endParaRPr lang="en-US" altLang="ja-JP" sz="2400" b="1" kern="100" dirty="0">
              <a:solidFill>
                <a:srgbClr val="000000"/>
              </a:solidFill>
              <a:effectLst/>
              <a:latin typeface="Meiryo" panose="020B0604030504040204" pitchFamily="34" charset="-128"/>
              <a:ea typeface="Meiryo" panose="020B0604030504040204" pitchFamily="34" charset="-128"/>
              <a:cs typeface="Times New Roman" panose="02020603050405020304" pitchFamily="18" charset="0"/>
            </a:endParaRPr>
          </a:p>
          <a:p>
            <a:pPr marL="9525" indent="0">
              <a:lnSpc>
                <a:spcPct val="150000"/>
              </a:lnSpc>
              <a:buNone/>
            </a:pPr>
            <a:r>
              <a:rPr lang="ja-JP" altLang="en-US" sz="2000" kern="100">
                <a:solidFill>
                  <a:srgbClr val="000000"/>
                </a:solidFill>
                <a:latin typeface="Meiryo" panose="020B0604030504040204" pitchFamily="34" charset="-128"/>
                <a:ea typeface="Meiryo" panose="020B0604030504040204" pitchFamily="34" charset="-128"/>
                <a:cs typeface="Times New Roman" panose="02020603050405020304" pitchFamily="18" charset="0"/>
              </a:rPr>
              <a:t>小平委員長が委員として参加した。</a:t>
            </a:r>
            <a:endParaRPr lang="en-US" altLang="ja-JP" sz="2000" kern="100" dirty="0">
              <a:solidFill>
                <a:srgbClr val="000000"/>
              </a:solidFill>
              <a:latin typeface="Meiryo" panose="020B0604030504040204" pitchFamily="34" charset="-128"/>
              <a:ea typeface="Meiryo" panose="020B0604030504040204" pitchFamily="34" charset="-128"/>
              <a:cs typeface="Times New Roman" panose="02020603050405020304" pitchFamily="18" charset="0"/>
            </a:endParaRPr>
          </a:p>
          <a:p>
            <a:pPr marL="466725" indent="-457200">
              <a:lnSpc>
                <a:spcPct val="150000"/>
              </a:lnSpc>
              <a:buFont typeface="Wingdings" pitchFamily="2" charset="2"/>
              <a:buChar char="l"/>
            </a:pPr>
            <a:r>
              <a:rPr lang="ja-JP" altLang="en-US" sz="2400" b="1" kern="0">
                <a:solidFill>
                  <a:srgbClr val="000000"/>
                </a:solidFill>
                <a:effectLst/>
                <a:latin typeface="Meiryo" panose="020B0604030504040204" pitchFamily="34" charset="-128"/>
                <a:ea typeface="Meiryo" panose="020B0604030504040204" pitchFamily="34" charset="-128"/>
                <a:cs typeface="ＭＳ Ｐゴシック" panose="020B0600070205080204" pitchFamily="34" charset="-128"/>
              </a:rPr>
              <a:t>その他</a:t>
            </a:r>
            <a:endParaRPr lang="en-US" altLang="ja-JP" sz="2400" b="1" kern="0" dirty="0">
              <a:solidFill>
                <a:srgbClr val="000000"/>
              </a:solidFill>
              <a:effectLst/>
              <a:latin typeface="Meiryo" panose="020B0604030504040204" pitchFamily="34" charset="-128"/>
              <a:ea typeface="Meiryo" panose="020B0604030504040204" pitchFamily="34" charset="-128"/>
              <a:cs typeface="ＭＳ Ｐゴシック" panose="020B0600070205080204" pitchFamily="34" charset="-128"/>
            </a:endParaRPr>
          </a:p>
          <a:p>
            <a:pPr marL="352425" indent="-342900">
              <a:lnSpc>
                <a:spcPct val="150000"/>
              </a:lnSpc>
              <a:buFont typeface="Wingdings" pitchFamily="2" charset="2"/>
              <a:buChar char="p"/>
            </a:pPr>
            <a:r>
              <a:rPr lang="ja-JP" altLang="ja-JP" sz="2000">
                <a:solidFill>
                  <a:srgbClr val="000000"/>
                </a:solidFill>
                <a:effectLst/>
                <a:latin typeface="Meiryo" panose="020B0604030504040204" pitchFamily="34" charset="-128"/>
                <a:ea typeface="Meiryo" panose="020B0604030504040204" pitchFamily="34" charset="-128"/>
                <a:cs typeface="Times New Roman" panose="02020603050405020304" pitchFamily="18" charset="0"/>
              </a:rPr>
              <a:t>厚生労働省公認心理師制度推進室からの照会事項</a:t>
            </a:r>
            <a:r>
              <a:rPr lang="ja-JP" altLang="en-US" sz="2000">
                <a:solidFill>
                  <a:srgbClr val="000000"/>
                </a:solidFill>
                <a:effectLst/>
                <a:latin typeface="Meiryo" panose="020B0604030504040204" pitchFamily="34" charset="-128"/>
                <a:ea typeface="Meiryo" panose="020B0604030504040204" pitchFamily="34" charset="-128"/>
                <a:cs typeface="Times New Roman" panose="02020603050405020304" pitchFamily="18" charset="0"/>
              </a:rPr>
              <a:t>に対して回答をした。</a:t>
            </a:r>
            <a:r>
              <a:rPr lang="ja-JP" altLang="ja-JP" sz="2000">
                <a:effectLst/>
                <a:latin typeface="Meiryo" panose="020B0604030504040204" pitchFamily="34" charset="-128"/>
                <a:ea typeface="Meiryo" panose="020B0604030504040204" pitchFamily="34" charset="-128"/>
              </a:rPr>
              <a:t> </a:t>
            </a:r>
            <a:endParaRPr lang="en-US" altLang="ja-JP" sz="2000" b="1" kern="0" dirty="0">
              <a:solidFill>
                <a:srgbClr val="000000"/>
              </a:solidFill>
              <a:effectLst/>
              <a:latin typeface="Meiryo" panose="020B0604030504040204" pitchFamily="34" charset="-128"/>
              <a:ea typeface="Meiryo" panose="020B0604030504040204" pitchFamily="34" charset="-128"/>
              <a:cs typeface="ＭＳ Ｐゴシック" panose="020B0600070205080204" pitchFamily="34" charset="-128"/>
            </a:endParaRPr>
          </a:p>
          <a:p>
            <a:pPr marL="352425" indent="-342900">
              <a:lnSpc>
                <a:spcPct val="150000"/>
              </a:lnSpc>
              <a:buFont typeface="Wingdings" pitchFamily="2" charset="2"/>
              <a:buChar char="p"/>
            </a:pPr>
            <a:r>
              <a:rPr lang="ja-JP" altLang="ja-JP" sz="2000" kern="0">
                <a:solidFill>
                  <a:srgbClr val="000000"/>
                </a:solidFill>
                <a:effectLst/>
                <a:latin typeface="Meiryo" panose="020B0604030504040204" pitchFamily="34" charset="-128"/>
                <a:ea typeface="Meiryo" panose="020B0604030504040204" pitchFamily="34" charset="-128"/>
                <a:cs typeface="ＭＳ Ｐゴシック" panose="020B0600070205080204" pitchFamily="34" charset="-128"/>
              </a:rPr>
              <a:t>一般社団法人公認心理師の会コンピテンスリストに関するパブリックコメント募集に</a:t>
            </a:r>
            <a:r>
              <a:rPr lang="ja-JP" altLang="en-US" sz="2000" kern="0">
                <a:solidFill>
                  <a:srgbClr val="000000"/>
                </a:solidFill>
                <a:effectLst/>
                <a:latin typeface="Meiryo" panose="020B0604030504040204" pitchFamily="34" charset="-128"/>
                <a:ea typeface="Meiryo" panose="020B0604030504040204" pitchFamily="34" charset="-128"/>
                <a:cs typeface="ＭＳ Ｐゴシック" panose="020B0600070205080204" pitchFamily="34" charset="-128"/>
              </a:rPr>
              <a:t>対して、「</a:t>
            </a:r>
            <a:r>
              <a:rPr lang="ja-JP" altLang="ja-JP" sz="2000" kern="0">
                <a:solidFill>
                  <a:srgbClr val="000000"/>
                </a:solidFill>
                <a:effectLst/>
                <a:latin typeface="Meiryo" panose="020B0604030504040204" pitchFamily="34" charset="-128"/>
                <a:ea typeface="Meiryo" panose="020B0604030504040204" pitchFamily="34" charset="-128"/>
                <a:cs typeface="ＭＳ Ｐゴシック" panose="020B0600070205080204" pitchFamily="34" charset="-128"/>
              </a:rPr>
              <a:t>関連情報</a:t>
            </a:r>
            <a:r>
              <a:rPr lang="ja-JP" altLang="en-US" sz="2000" kern="0">
                <a:solidFill>
                  <a:srgbClr val="000000"/>
                </a:solidFill>
                <a:effectLst/>
                <a:latin typeface="Meiryo" panose="020B0604030504040204" pitchFamily="34" charset="-128"/>
                <a:ea typeface="Meiryo" panose="020B0604030504040204" pitchFamily="34" charset="-128"/>
                <a:cs typeface="ＭＳ Ｐゴシック" panose="020B0600070205080204" pitchFamily="34" charset="-128"/>
              </a:rPr>
              <a:t>」</a:t>
            </a:r>
            <a:r>
              <a:rPr lang="ja-JP" altLang="ja-JP" sz="2000" kern="0">
                <a:solidFill>
                  <a:srgbClr val="000000"/>
                </a:solidFill>
                <a:effectLst/>
                <a:latin typeface="Meiryo" panose="020B0604030504040204" pitchFamily="34" charset="-128"/>
                <a:ea typeface="Meiryo" panose="020B0604030504040204" pitchFamily="34" charset="-128"/>
                <a:cs typeface="ＭＳ Ｐゴシック" panose="020B0600070205080204" pitchFamily="34" charset="-128"/>
              </a:rPr>
              <a:t>として学会ホームページに掲載</a:t>
            </a:r>
            <a:r>
              <a:rPr lang="ja-JP" altLang="en-US" sz="2000" kern="0">
                <a:solidFill>
                  <a:srgbClr val="000000"/>
                </a:solidFill>
                <a:effectLst/>
                <a:latin typeface="Meiryo" panose="020B0604030504040204" pitchFamily="34" charset="-128"/>
                <a:ea typeface="Meiryo" panose="020B0604030504040204" pitchFamily="34" charset="-128"/>
                <a:cs typeface="ＭＳ Ｐゴシック" panose="020B0600070205080204" pitchFamily="34" charset="-128"/>
              </a:rPr>
              <a:t>した。</a:t>
            </a:r>
            <a:endParaRPr lang="ja-JP" altLang="ja-JP" sz="2000" kern="100">
              <a:effectLst/>
              <a:latin typeface="Meiryo" panose="020B0604030504040204" pitchFamily="34" charset="-128"/>
              <a:ea typeface="Meiryo" panose="020B0604030504040204" pitchFamily="34" charset="-128"/>
              <a:cs typeface="Times New Roman" panose="02020603050405020304" pitchFamily="18" charset="0"/>
            </a:endParaRPr>
          </a:p>
        </p:txBody>
      </p:sp>
    </p:spTree>
    <p:extLst>
      <p:ext uri="{BB962C8B-B14F-4D97-AF65-F5344CB8AC3E}">
        <p14:creationId xmlns:p14="http://schemas.microsoft.com/office/powerpoint/2010/main" val="3142464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FBBB72-44E0-E44D-850B-5DF12B33FD36}"/>
              </a:ext>
            </a:extLst>
          </p:cNvPr>
          <p:cNvSpPr>
            <a:spLocks noGrp="1"/>
          </p:cNvSpPr>
          <p:nvPr>
            <p:ph type="title"/>
          </p:nvPr>
        </p:nvSpPr>
        <p:spPr>
          <a:xfrm>
            <a:off x="838200" y="309982"/>
            <a:ext cx="10515600" cy="1325563"/>
          </a:xfrm>
        </p:spPr>
        <p:txBody>
          <a:bodyPr>
            <a:noAutofit/>
          </a:bodyPr>
          <a:lstStyle/>
          <a:p>
            <a:pPr algn="ctr"/>
            <a:r>
              <a:rPr lang="ja-JP" altLang="en-US" sz="3200" b="1">
                <a:solidFill>
                  <a:srgbClr val="002060"/>
                </a:solidFill>
                <a:latin typeface="Meiryo" panose="020B0604030504040204" pitchFamily="34" charset="-128"/>
                <a:ea typeface="Meiryo" panose="020B0604030504040204" pitchFamily="34" charset="-128"/>
              </a:rPr>
              <a:t>弘前総会での心理職に関する委員会セミナー</a:t>
            </a:r>
            <a:br>
              <a:rPr lang="en-US" altLang="ja-JP" sz="3200" b="1" dirty="0">
                <a:solidFill>
                  <a:srgbClr val="002060"/>
                </a:solidFill>
                <a:latin typeface="Meiryo" panose="020B0604030504040204" pitchFamily="34" charset="-128"/>
                <a:ea typeface="Meiryo" panose="020B0604030504040204" pitchFamily="34" charset="-128"/>
              </a:rPr>
            </a:br>
            <a:r>
              <a:rPr lang="ja-JP" altLang="ja-JP" sz="2800" b="1" kern="100">
                <a:solidFill>
                  <a:srgbClr val="002060"/>
                </a:solidFill>
                <a:effectLst/>
                <a:latin typeface="Meiryo" panose="020B0604030504040204" pitchFamily="34" charset="-128"/>
                <a:ea typeface="Meiryo" panose="020B0604030504040204" pitchFamily="34" charset="-128"/>
                <a:cs typeface="Times New Roman" panose="02020603050405020304" pitchFamily="18" charset="0"/>
              </a:rPr>
              <a:t>「</a:t>
            </a:r>
            <a:r>
              <a:rPr lang="ja-JP" altLang="ja-JP" sz="2800" b="1" kern="0">
                <a:solidFill>
                  <a:srgbClr val="002060"/>
                </a:solidFill>
                <a:effectLst/>
                <a:latin typeface="Meiryo" panose="020B0604030504040204" pitchFamily="34" charset="-128"/>
                <a:ea typeface="Meiryo" panose="020B0604030504040204" pitchFamily="34" charset="-128"/>
                <a:cs typeface="Hiragino Sans W3" panose="020B0400000000000000" pitchFamily="34" charset="-128"/>
              </a:rPr>
              <a:t>自閉スペクトラム症</a:t>
            </a:r>
            <a:r>
              <a:rPr lang="ja-JP" altLang="ja-JP" sz="2800" b="1" kern="100">
                <a:solidFill>
                  <a:srgbClr val="002060"/>
                </a:solidFill>
                <a:effectLst/>
                <a:latin typeface="Meiryo" panose="020B0604030504040204" pitchFamily="34" charset="-128"/>
                <a:ea typeface="Meiryo" panose="020B0604030504040204" pitchFamily="34" charset="-128"/>
                <a:cs typeface="Times New Roman" panose="02020603050405020304" pitchFamily="18" charset="0"/>
              </a:rPr>
              <a:t>の心理アセスメント」</a:t>
            </a:r>
            <a:endParaRPr kumimoji="1" lang="ja-JP" altLang="en-US" sz="2600" b="1">
              <a:solidFill>
                <a:srgbClr val="002060"/>
              </a:solidFill>
              <a:latin typeface="Meiryo" panose="020B0604030504040204" pitchFamily="34" charset="-128"/>
              <a:ea typeface="Meiryo" panose="020B0604030504040204" pitchFamily="34" charset="-128"/>
            </a:endParaRPr>
          </a:p>
        </p:txBody>
      </p:sp>
      <p:sp>
        <p:nvSpPr>
          <p:cNvPr id="3" name="コンテンツ プレースホルダー 2">
            <a:extLst>
              <a:ext uri="{FF2B5EF4-FFF2-40B4-BE49-F238E27FC236}">
                <a16:creationId xmlns:a16="http://schemas.microsoft.com/office/drawing/2014/main" id="{160AFF6E-6E1D-E148-A43B-A05C7A739306}"/>
              </a:ext>
            </a:extLst>
          </p:cNvPr>
          <p:cNvSpPr>
            <a:spLocks noGrp="1"/>
          </p:cNvSpPr>
          <p:nvPr>
            <p:ph idx="1"/>
          </p:nvPr>
        </p:nvSpPr>
        <p:spPr>
          <a:xfrm>
            <a:off x="1042793" y="1567006"/>
            <a:ext cx="10311007" cy="4981012"/>
          </a:xfrm>
        </p:spPr>
        <p:txBody>
          <a:bodyPr>
            <a:noAutofit/>
          </a:bodyPr>
          <a:lstStyle/>
          <a:p>
            <a:pPr marL="50800" indent="0" algn="l">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ja-JP" altLang="ja-JP" sz="2400" kern="10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司会：吉川 徹（愛知県医療療育総合センター 中央病院）</a:t>
            </a:r>
          </a:p>
          <a:p>
            <a:pPr marL="50800" indent="0" algn="l">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ja-JP" altLang="en-US" sz="2400" kern="10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　　　</a:t>
            </a:r>
            <a:r>
              <a:rPr lang="ja-JP" altLang="ja-JP" sz="2400" kern="10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福田理尋（岡山県精神科医療センター）</a:t>
            </a:r>
          </a:p>
          <a:p>
            <a:pPr marL="623888" indent="-296863">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ja-JP" altLang="ja-JP" sz="2400" kern="100">
                <a:solidFill>
                  <a:schemeClr val="tx1">
                    <a:lumMod val="75000"/>
                    <a:lumOff val="25000"/>
                  </a:schemeClr>
                </a:solidFill>
                <a:effectLst/>
                <a:latin typeface="Meiryo" panose="020B0604030504040204" pitchFamily="34" charset="-128"/>
                <a:ea typeface="Meiryo" panose="020B0604030504040204" pitchFamily="34" charset="-128"/>
                <a:cs typeface="Hiragino Sans W3" panose="020B0400000000000000" pitchFamily="34" charset="-128"/>
              </a:rPr>
              <a:t>診断につながるアセスメント（</a:t>
            </a:r>
            <a:r>
              <a:rPr lang="en-US" altLang="ja-JP" sz="2400" kern="100" dirty="0">
                <a:solidFill>
                  <a:schemeClr val="tx1">
                    <a:lumMod val="75000"/>
                    <a:lumOff val="25000"/>
                  </a:schemeClr>
                </a:solidFill>
                <a:effectLst/>
                <a:latin typeface="Meiryo" panose="020B0604030504040204" pitchFamily="34" charset="-128"/>
                <a:ea typeface="Meiryo" panose="020B0604030504040204" pitchFamily="34" charset="-128"/>
                <a:cs typeface="Hiragino Sans W3" panose="020B0400000000000000" pitchFamily="34" charset="-128"/>
              </a:rPr>
              <a:t>ADOS</a:t>
            </a:r>
            <a:r>
              <a:rPr lang="ja-JP" altLang="ja-JP" sz="2400" kern="100">
                <a:solidFill>
                  <a:schemeClr val="tx1">
                    <a:lumMod val="75000"/>
                    <a:lumOff val="25000"/>
                  </a:schemeClr>
                </a:solidFill>
                <a:effectLst/>
                <a:latin typeface="Meiryo" panose="020B0604030504040204" pitchFamily="34" charset="-128"/>
                <a:ea typeface="Meiryo" panose="020B0604030504040204" pitchFamily="34" charset="-128"/>
                <a:cs typeface="Hiragino Sans W3" panose="020B0400000000000000" pitchFamily="34" charset="-128"/>
              </a:rPr>
              <a:t>，</a:t>
            </a:r>
            <a:r>
              <a:rPr lang="en-US" altLang="ja-JP" sz="2400" kern="100" dirty="0">
                <a:solidFill>
                  <a:schemeClr val="tx1">
                    <a:lumMod val="75000"/>
                    <a:lumOff val="25000"/>
                  </a:schemeClr>
                </a:solidFill>
                <a:effectLst/>
                <a:latin typeface="Meiryo" panose="020B0604030504040204" pitchFamily="34" charset="-128"/>
                <a:ea typeface="Meiryo" panose="020B0604030504040204" pitchFamily="34" charset="-128"/>
                <a:cs typeface="Hiragino Sans W3" panose="020B0400000000000000" pitchFamily="34" charset="-128"/>
              </a:rPr>
              <a:t>ADI-R</a:t>
            </a:r>
            <a:r>
              <a:rPr lang="ja-JP" altLang="ja-JP" sz="2400" kern="100">
                <a:solidFill>
                  <a:schemeClr val="tx1">
                    <a:lumMod val="75000"/>
                    <a:lumOff val="25000"/>
                  </a:schemeClr>
                </a:solidFill>
                <a:effectLst/>
                <a:latin typeface="Meiryo" panose="020B0604030504040204" pitchFamily="34" charset="-128"/>
                <a:ea typeface="Meiryo" panose="020B0604030504040204" pitchFamily="34" charset="-128"/>
                <a:cs typeface="Hiragino Sans W3" panose="020B0400000000000000" pitchFamily="34" charset="-128"/>
              </a:rPr>
              <a:t>など）</a:t>
            </a:r>
          </a:p>
          <a:p>
            <a:pPr marL="623888" indent="-296863" algn="l">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ja-JP" altLang="en-US" sz="2400" kern="10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　　　　　　　演者：</a:t>
            </a:r>
            <a:r>
              <a:rPr lang="ja-JP" altLang="ja-JP" sz="2400" kern="10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黒田美保（田園調布学園大学）</a:t>
            </a:r>
          </a:p>
          <a:p>
            <a:pPr marL="623888" indent="-296863">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ja-JP" altLang="ja-JP" sz="2400" kern="100">
                <a:solidFill>
                  <a:schemeClr val="tx1">
                    <a:lumMod val="75000"/>
                    <a:lumOff val="25000"/>
                  </a:schemeClr>
                </a:solidFill>
                <a:effectLst/>
                <a:latin typeface="Meiryo" panose="020B0604030504040204" pitchFamily="34" charset="-128"/>
                <a:ea typeface="Meiryo" panose="020B0604030504040204" pitchFamily="34" charset="-128"/>
                <a:cs typeface="Hiragino Sans W3" panose="020B0400000000000000" pitchFamily="34" charset="-128"/>
              </a:rPr>
              <a:t>障害特性に関するアセスメント</a:t>
            </a:r>
          </a:p>
          <a:p>
            <a:pPr marL="623888" indent="-296863" algn="l">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ja-JP" altLang="en-US" sz="2400" kern="10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　　　　　　　演者：</a:t>
            </a:r>
            <a:r>
              <a:rPr lang="ja-JP" altLang="ja-JP" sz="2400" kern="10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岡田智（北海道大学</a:t>
            </a:r>
            <a:r>
              <a:rPr lang="en-US" altLang="ja-JP" sz="2400" kern="100" dirty="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 </a:t>
            </a:r>
            <a:r>
              <a:rPr lang="ja-JP" altLang="ja-JP" sz="2400" kern="10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教育学研究院）</a:t>
            </a:r>
          </a:p>
          <a:p>
            <a:pPr marL="623888" indent="-296863">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ja-JP" altLang="ja-JP" sz="2400" kern="100">
                <a:solidFill>
                  <a:schemeClr val="tx1">
                    <a:lumMod val="75000"/>
                    <a:lumOff val="25000"/>
                  </a:schemeClr>
                </a:solidFill>
                <a:effectLst/>
                <a:latin typeface="Meiryo" panose="020B0604030504040204" pitchFamily="34" charset="-128"/>
                <a:ea typeface="Meiryo" panose="020B0604030504040204" pitchFamily="34" charset="-128"/>
                <a:cs typeface="Hiragino Sans W3" panose="020B0400000000000000" pitchFamily="34" charset="-128"/>
              </a:rPr>
              <a:t>支援につながるアセスメント</a:t>
            </a:r>
            <a:br>
              <a:rPr lang="en-US" altLang="ja-JP" sz="2400" kern="100" dirty="0">
                <a:solidFill>
                  <a:schemeClr val="tx1">
                    <a:lumMod val="75000"/>
                    <a:lumOff val="25000"/>
                  </a:schemeClr>
                </a:solidFill>
                <a:effectLst/>
                <a:latin typeface="Meiryo" panose="020B0604030504040204" pitchFamily="34" charset="-128"/>
                <a:ea typeface="Meiryo" panose="020B0604030504040204" pitchFamily="34" charset="-128"/>
                <a:cs typeface="Hiragino Sans W3" panose="020B0400000000000000" pitchFamily="34" charset="-128"/>
              </a:rPr>
            </a:br>
            <a:r>
              <a:rPr lang="ja-JP" altLang="en-US" sz="2400" kern="100">
                <a:solidFill>
                  <a:schemeClr val="tx1">
                    <a:lumMod val="75000"/>
                    <a:lumOff val="25000"/>
                  </a:schemeClr>
                </a:solidFill>
                <a:effectLst/>
                <a:latin typeface="Meiryo" panose="020B0604030504040204" pitchFamily="34" charset="-128"/>
                <a:ea typeface="Meiryo" panose="020B0604030504040204" pitchFamily="34" charset="-128"/>
                <a:cs typeface="Hiragino Sans W3" panose="020B0400000000000000" pitchFamily="34" charset="-128"/>
              </a:rPr>
              <a:t>　　　　　　　　</a:t>
            </a:r>
            <a:r>
              <a:rPr lang="en-US" altLang="ja-JP" sz="2400" kern="100" dirty="0">
                <a:solidFill>
                  <a:schemeClr val="tx1">
                    <a:lumMod val="75000"/>
                    <a:lumOff val="25000"/>
                  </a:schemeClr>
                </a:solidFill>
                <a:effectLst/>
                <a:latin typeface="Meiryo" panose="020B0604030504040204" pitchFamily="34" charset="-128"/>
                <a:ea typeface="Meiryo" panose="020B0604030504040204" pitchFamily="34" charset="-128"/>
                <a:cs typeface="Hiragino Sans W3" panose="020B0400000000000000" pitchFamily="34" charset="-128"/>
              </a:rPr>
              <a:t>―</a:t>
            </a:r>
            <a:r>
              <a:rPr lang="ja-JP" altLang="ja-JP" sz="2400" kern="100">
                <a:solidFill>
                  <a:schemeClr val="tx1">
                    <a:lumMod val="75000"/>
                    <a:lumOff val="25000"/>
                  </a:schemeClr>
                </a:solidFill>
                <a:effectLst/>
                <a:latin typeface="Meiryo" panose="020B0604030504040204" pitchFamily="34" charset="-128"/>
                <a:ea typeface="Meiryo" panose="020B0604030504040204" pitchFamily="34" charset="-128"/>
                <a:cs typeface="Hiragino Sans W3" panose="020B0400000000000000" pitchFamily="34" charset="-128"/>
              </a:rPr>
              <a:t>ボストン・プロセス・アプローチからの示唆</a:t>
            </a:r>
            <a:r>
              <a:rPr lang="en-US" altLang="ja-JP" sz="2400" kern="100" dirty="0">
                <a:solidFill>
                  <a:schemeClr val="tx1">
                    <a:lumMod val="75000"/>
                    <a:lumOff val="25000"/>
                  </a:schemeClr>
                </a:solidFill>
                <a:effectLst/>
                <a:latin typeface="Meiryo" panose="020B0604030504040204" pitchFamily="34" charset="-128"/>
                <a:ea typeface="Meiryo" panose="020B0604030504040204" pitchFamily="34" charset="-128"/>
                <a:cs typeface="Hiragino Sans W3" panose="020B0400000000000000" pitchFamily="34" charset="-128"/>
              </a:rPr>
              <a:t>―</a:t>
            </a:r>
            <a:endParaRPr lang="ja-JP" altLang="ja-JP" sz="2400" kern="100">
              <a:solidFill>
                <a:schemeClr val="tx1">
                  <a:lumMod val="75000"/>
                  <a:lumOff val="25000"/>
                </a:schemeClr>
              </a:solidFill>
              <a:effectLst/>
              <a:latin typeface="Meiryo" panose="020B0604030504040204" pitchFamily="34" charset="-128"/>
              <a:ea typeface="Meiryo" panose="020B0604030504040204" pitchFamily="34" charset="-128"/>
              <a:cs typeface="Hiragino Sans W3" panose="020B0400000000000000" pitchFamily="34" charset="-128"/>
            </a:endParaRPr>
          </a:p>
          <a:p>
            <a:pPr marL="623888" indent="-296863" algn="l">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ja-JP" altLang="en-US" sz="2400" kern="10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　　　　　　　演者：</a:t>
            </a:r>
            <a:r>
              <a:rPr lang="ja-JP" altLang="ja-JP" sz="2400" kern="10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桑野恵介（株式会社スペクトラムライフ）</a:t>
            </a:r>
          </a:p>
          <a:p>
            <a:pPr marL="623888" indent="-296863">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ja-JP" altLang="ja-JP" sz="2400" kern="100">
                <a:solidFill>
                  <a:schemeClr val="tx1">
                    <a:lumMod val="75000"/>
                    <a:lumOff val="25000"/>
                  </a:schemeClr>
                </a:solidFill>
                <a:effectLst/>
                <a:latin typeface="Meiryo" panose="020B0604030504040204" pitchFamily="34" charset="-128"/>
                <a:ea typeface="Meiryo" panose="020B0604030504040204" pitchFamily="34" charset="-128"/>
                <a:cs typeface="Hiragino Sans W3" panose="020B0400000000000000" pitchFamily="34" charset="-128"/>
              </a:rPr>
              <a:t>青年期・成人期のメンタルヘルスの問題への気づき</a:t>
            </a:r>
          </a:p>
          <a:p>
            <a:pPr marL="623888" indent="-296863" algn="l">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ja-JP" altLang="en-US" sz="2400" kern="10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　　　　　　　演者：</a:t>
            </a:r>
            <a:r>
              <a:rPr lang="ja-JP" altLang="ja-JP" sz="2400" kern="10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千田若菜（ながやまメンタルクリニック）</a:t>
            </a:r>
          </a:p>
        </p:txBody>
      </p:sp>
    </p:spTree>
    <p:extLst>
      <p:ext uri="{BB962C8B-B14F-4D97-AF65-F5344CB8AC3E}">
        <p14:creationId xmlns:p14="http://schemas.microsoft.com/office/powerpoint/2010/main" val="16367434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FBBB72-44E0-E44D-850B-5DF12B33FD36}"/>
              </a:ext>
            </a:extLst>
          </p:cNvPr>
          <p:cNvSpPr>
            <a:spLocks noGrp="1"/>
          </p:cNvSpPr>
          <p:nvPr>
            <p:ph type="title"/>
          </p:nvPr>
        </p:nvSpPr>
        <p:spPr>
          <a:xfrm>
            <a:off x="700512" y="169524"/>
            <a:ext cx="10790976" cy="1325563"/>
          </a:xfrm>
        </p:spPr>
        <p:txBody>
          <a:bodyPr>
            <a:noAutofit/>
          </a:bodyPr>
          <a:lstStyle/>
          <a:p>
            <a:pPr algn="ctr"/>
            <a:r>
              <a:rPr lang="ja-JP" altLang="en-US" sz="3200" b="1" dirty="0">
                <a:solidFill>
                  <a:srgbClr val="002060"/>
                </a:solidFill>
                <a:latin typeface="Meiryo" panose="020B0604030504040204" pitchFamily="34" charset="-128"/>
                <a:ea typeface="Meiryo" panose="020B0604030504040204" pitchFamily="34" charset="-128"/>
              </a:rPr>
              <a:t>愛媛総会での心理職に関する委員会セミナー</a:t>
            </a:r>
            <a:br>
              <a:rPr lang="en-US" altLang="ja-JP" sz="3200" b="1" dirty="0">
                <a:solidFill>
                  <a:srgbClr val="002060"/>
                </a:solidFill>
                <a:latin typeface="Meiryo" panose="020B0604030504040204" pitchFamily="34" charset="-128"/>
                <a:ea typeface="Meiryo" panose="020B0604030504040204" pitchFamily="34" charset="-128"/>
              </a:rPr>
            </a:br>
            <a:r>
              <a:rPr lang="ja-JP" altLang="en-US" sz="2600" b="1" dirty="0">
                <a:solidFill>
                  <a:srgbClr val="002060"/>
                </a:solidFill>
                <a:latin typeface="Meiryo" panose="020B0604030504040204" pitchFamily="34" charset="-128"/>
                <a:ea typeface="Meiryo" panose="020B0604030504040204" pitchFamily="34" charset="-128"/>
              </a:rPr>
              <a:t>「</a:t>
            </a:r>
            <a:r>
              <a:rPr lang="en-US" altLang="ja-JP" sz="2600" b="1" kern="100" dirty="0">
                <a:solidFill>
                  <a:srgbClr val="002060"/>
                </a:solidFill>
                <a:effectLst/>
                <a:latin typeface="Meiryo" panose="020B0604030504040204" pitchFamily="34" charset="-128"/>
                <a:ea typeface="Meiryo" panose="020B0604030504040204" pitchFamily="34" charset="-128"/>
                <a:cs typeface="Times New Roman" panose="02020603050405020304" pitchFamily="18" charset="0"/>
              </a:rPr>
              <a:t> EBT</a:t>
            </a:r>
            <a:r>
              <a:rPr lang="ja-JP" altLang="ja-JP" sz="2600" b="1" kern="100" dirty="0">
                <a:solidFill>
                  <a:srgbClr val="002060"/>
                </a:solidFill>
                <a:effectLst/>
                <a:latin typeface="Meiryo" panose="020B0604030504040204" pitchFamily="34" charset="-128"/>
                <a:ea typeface="Meiryo" panose="020B0604030504040204" pitchFamily="34" charset="-128"/>
                <a:cs typeface="Times New Roman" panose="02020603050405020304" pitchFamily="18" charset="0"/>
              </a:rPr>
              <a:t>とクリニカル・パール−実臨床に</a:t>
            </a:r>
            <a:r>
              <a:rPr lang="en-US" altLang="ja-JP" sz="2600" b="1" kern="100" dirty="0">
                <a:solidFill>
                  <a:srgbClr val="002060"/>
                </a:solidFill>
                <a:effectLst/>
                <a:latin typeface="Meiryo" panose="020B0604030504040204" pitchFamily="34" charset="-128"/>
                <a:ea typeface="Meiryo" panose="020B0604030504040204" pitchFamily="34" charset="-128"/>
                <a:cs typeface="Times New Roman" panose="02020603050405020304" pitchFamily="18" charset="0"/>
              </a:rPr>
              <a:t>EBT</a:t>
            </a:r>
            <a:r>
              <a:rPr lang="ja-JP" altLang="ja-JP" sz="2600" b="1" kern="100" dirty="0">
                <a:solidFill>
                  <a:srgbClr val="002060"/>
                </a:solidFill>
                <a:effectLst/>
                <a:latin typeface="Meiryo" panose="020B0604030504040204" pitchFamily="34" charset="-128"/>
                <a:ea typeface="Meiryo" panose="020B0604030504040204" pitchFamily="34" charset="-128"/>
                <a:cs typeface="Times New Roman" panose="02020603050405020304" pitchFamily="18" charset="0"/>
              </a:rPr>
              <a:t>をどう持ち込むか？− </a:t>
            </a:r>
            <a:r>
              <a:rPr lang="ja-JP" altLang="en-US" sz="2600" b="1" dirty="0">
                <a:solidFill>
                  <a:srgbClr val="002060"/>
                </a:solidFill>
                <a:latin typeface="Meiryo" panose="020B0604030504040204" pitchFamily="34" charset="-128"/>
                <a:ea typeface="Meiryo" panose="020B0604030504040204" pitchFamily="34" charset="-128"/>
              </a:rPr>
              <a:t>」</a:t>
            </a:r>
            <a:endParaRPr kumimoji="1" lang="ja-JP" altLang="en-US" sz="2600" b="1" dirty="0">
              <a:solidFill>
                <a:srgbClr val="002060"/>
              </a:solidFill>
              <a:latin typeface="Meiryo" panose="020B0604030504040204" pitchFamily="34" charset="-128"/>
              <a:ea typeface="Meiryo" panose="020B0604030504040204" pitchFamily="34" charset="-128"/>
            </a:endParaRPr>
          </a:p>
        </p:txBody>
      </p:sp>
      <p:sp>
        <p:nvSpPr>
          <p:cNvPr id="3" name="コンテンツ プレースホルダー 2">
            <a:extLst>
              <a:ext uri="{FF2B5EF4-FFF2-40B4-BE49-F238E27FC236}">
                <a16:creationId xmlns:a16="http://schemas.microsoft.com/office/drawing/2014/main" id="{160AFF6E-6E1D-E148-A43B-A05C7A739306}"/>
              </a:ext>
            </a:extLst>
          </p:cNvPr>
          <p:cNvSpPr>
            <a:spLocks noGrp="1"/>
          </p:cNvSpPr>
          <p:nvPr>
            <p:ph idx="1"/>
          </p:nvPr>
        </p:nvSpPr>
        <p:spPr>
          <a:xfrm>
            <a:off x="566948" y="1495087"/>
            <a:ext cx="11474717" cy="4939916"/>
          </a:xfrm>
        </p:spPr>
        <p:txBody>
          <a:bodyPr>
            <a:noAutofit/>
          </a:bodyPr>
          <a:lstStyle/>
          <a:p>
            <a:pPr marL="0" indent="0">
              <a:lnSpc>
                <a:spcPct val="110000"/>
              </a:lnSpc>
              <a:buNone/>
            </a:pP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司会：金子一史（名古屋大学</a:t>
            </a:r>
            <a:r>
              <a:rPr lang="en-US" altLang="ja-JP" sz="2000" dirty="0">
                <a:solidFill>
                  <a:schemeClr val="tx1">
                    <a:lumMod val="75000"/>
                    <a:lumOff val="25000"/>
                  </a:schemeClr>
                </a:solidFill>
                <a:latin typeface="Meiryo" panose="020B0604030504040204" pitchFamily="34" charset="-128"/>
                <a:ea typeface="Meiryo" panose="020B0604030504040204" pitchFamily="34" charset="-128"/>
              </a:rPr>
              <a:t> </a:t>
            </a: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心の発達支援研究実践センター）</a:t>
            </a:r>
            <a:endParaRPr lang="en-US" altLang="ja-JP" sz="2000" dirty="0">
              <a:solidFill>
                <a:schemeClr val="tx1">
                  <a:lumMod val="75000"/>
                  <a:lumOff val="25000"/>
                </a:schemeClr>
              </a:solidFill>
              <a:latin typeface="Meiryo" panose="020B0604030504040204" pitchFamily="34" charset="-128"/>
              <a:ea typeface="Meiryo" panose="020B0604030504040204" pitchFamily="34" charset="-128"/>
            </a:endParaRPr>
          </a:p>
          <a:p>
            <a:pPr marL="0" indent="0">
              <a:lnSpc>
                <a:spcPct val="110000"/>
              </a:lnSpc>
              <a:buNone/>
            </a:pP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　　　小平雅基（総合母子保健センター愛育クリニック）</a:t>
            </a:r>
            <a:endParaRPr lang="en-US" altLang="ja-JP" sz="2000" dirty="0">
              <a:solidFill>
                <a:schemeClr val="tx1">
                  <a:lumMod val="75000"/>
                  <a:lumOff val="25000"/>
                </a:schemeClr>
              </a:solidFill>
              <a:latin typeface="Meiryo" panose="020B0604030504040204" pitchFamily="34" charset="-128"/>
              <a:ea typeface="Meiryo" panose="020B0604030504040204" pitchFamily="34" charset="-128"/>
            </a:endParaRPr>
          </a:p>
          <a:p>
            <a:pPr marL="668338" indent="-219075">
              <a:lnSpc>
                <a:spcPct val="110000"/>
              </a:lnSpc>
            </a:pPr>
            <a:r>
              <a:rPr lang="en-US" altLang="ja-JP" sz="2000" dirty="0">
                <a:solidFill>
                  <a:schemeClr val="tx1">
                    <a:lumMod val="75000"/>
                    <a:lumOff val="25000"/>
                  </a:schemeClr>
                </a:solidFill>
                <a:latin typeface="Meiryo" panose="020B0604030504040204" pitchFamily="34" charset="-128"/>
                <a:ea typeface="Meiryo" panose="020B0604030504040204" pitchFamily="34" charset="-128"/>
              </a:rPr>
              <a:t>Parent-Child Interaction Therapy</a:t>
            </a: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の臨床実践から</a:t>
            </a:r>
            <a:endParaRPr lang="en-US" altLang="ja-JP" sz="2000" dirty="0">
              <a:solidFill>
                <a:schemeClr val="tx1">
                  <a:lumMod val="75000"/>
                  <a:lumOff val="25000"/>
                </a:schemeClr>
              </a:solidFill>
              <a:latin typeface="Meiryo" panose="020B0604030504040204" pitchFamily="34" charset="-128"/>
              <a:ea typeface="Meiryo" panose="020B0604030504040204" pitchFamily="34" charset="-128"/>
            </a:endParaRPr>
          </a:p>
          <a:p>
            <a:pPr marL="449263" indent="0">
              <a:lnSpc>
                <a:spcPct val="110000"/>
              </a:lnSpc>
              <a:buNone/>
            </a:pP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　　　　演者：伊東史ヱ（駒木野病院），加茂登志子（若松町こころとひふのクリニック）</a:t>
            </a:r>
            <a:endParaRPr lang="en-US" altLang="ja-JP" sz="2000" dirty="0">
              <a:solidFill>
                <a:schemeClr val="tx1">
                  <a:lumMod val="75000"/>
                  <a:lumOff val="25000"/>
                </a:schemeClr>
              </a:solidFill>
              <a:latin typeface="Meiryo" panose="020B0604030504040204" pitchFamily="34" charset="-128"/>
              <a:ea typeface="Meiryo" panose="020B0604030504040204" pitchFamily="34" charset="-128"/>
            </a:endParaRPr>
          </a:p>
          <a:p>
            <a:pPr marL="668338" indent="-219075">
              <a:lnSpc>
                <a:spcPct val="110000"/>
              </a:lnSpc>
            </a:pP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トラウマフォーカスト認知行動療法（</a:t>
            </a:r>
            <a:r>
              <a:rPr lang="en-US" altLang="ja-JP" sz="2000" dirty="0">
                <a:solidFill>
                  <a:schemeClr val="tx1">
                    <a:lumMod val="75000"/>
                    <a:lumOff val="25000"/>
                  </a:schemeClr>
                </a:solidFill>
                <a:latin typeface="Meiryo" panose="020B0604030504040204" pitchFamily="34" charset="-128"/>
                <a:ea typeface="Meiryo" panose="020B0604030504040204" pitchFamily="34" charset="-128"/>
              </a:rPr>
              <a:t>TF-CBT</a:t>
            </a: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）の導入と実践</a:t>
            </a:r>
            <a:endParaRPr lang="en-US" altLang="ja-JP" sz="2000" dirty="0">
              <a:solidFill>
                <a:schemeClr val="tx1">
                  <a:lumMod val="75000"/>
                  <a:lumOff val="25000"/>
                </a:schemeClr>
              </a:solidFill>
              <a:latin typeface="Meiryo" panose="020B0604030504040204" pitchFamily="34" charset="-128"/>
              <a:ea typeface="Meiryo" panose="020B0604030504040204" pitchFamily="34" charset="-128"/>
            </a:endParaRPr>
          </a:p>
          <a:p>
            <a:pPr marL="449263" indent="0">
              <a:lnSpc>
                <a:spcPct val="110000"/>
              </a:lnSpc>
              <a:buNone/>
            </a:pP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　　　　　−</a:t>
            </a:r>
            <a:r>
              <a:rPr lang="en-US" altLang="ja-JP" sz="2000" dirty="0">
                <a:solidFill>
                  <a:schemeClr val="tx1">
                    <a:lumMod val="75000"/>
                    <a:lumOff val="25000"/>
                  </a:schemeClr>
                </a:solidFill>
                <a:latin typeface="Meiryo" panose="020B0604030504040204" pitchFamily="34" charset="-128"/>
                <a:ea typeface="Meiryo" panose="020B0604030504040204" pitchFamily="34" charset="-128"/>
              </a:rPr>
              <a:t> </a:t>
            </a: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岡山市における機関横断的なトラウマケアの取り組みから</a:t>
            </a:r>
            <a:br>
              <a:rPr lang="ja-JP" altLang="en-US" sz="2000" dirty="0">
                <a:solidFill>
                  <a:schemeClr val="tx1">
                    <a:lumMod val="75000"/>
                    <a:lumOff val="25000"/>
                  </a:schemeClr>
                </a:solidFill>
                <a:latin typeface="Meiryo" panose="020B0604030504040204" pitchFamily="34" charset="-128"/>
                <a:ea typeface="Meiryo" panose="020B0604030504040204" pitchFamily="34" charset="-128"/>
              </a:rPr>
            </a:b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　　　</a:t>
            </a:r>
            <a:r>
              <a:rPr lang="en-US" altLang="ja-JP" sz="2000" dirty="0">
                <a:solidFill>
                  <a:schemeClr val="tx1">
                    <a:lumMod val="75000"/>
                    <a:lumOff val="25000"/>
                  </a:schemeClr>
                </a:solidFill>
                <a:latin typeface="Meiryo" panose="020B0604030504040204" pitchFamily="34" charset="-128"/>
                <a:ea typeface="Meiryo" panose="020B0604030504040204" pitchFamily="34" charset="-128"/>
              </a:rPr>
              <a:t>   </a:t>
            </a: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演者：福田理尋（</a:t>
            </a:r>
            <a:r>
              <a:rPr lang="ja-JP" altLang="ja-JP" sz="2000" kern="100" dirty="0">
                <a:solidFill>
                  <a:schemeClr val="tx1">
                    <a:lumMod val="75000"/>
                    <a:lumOff val="25000"/>
                  </a:schemeClr>
                </a:solidFill>
                <a:effectLst/>
                <a:latin typeface="Meiryo" panose="020B0604030504040204" pitchFamily="34" charset="-128"/>
                <a:ea typeface="Meiryo" panose="020B0604030504040204" pitchFamily="34" charset="-128"/>
                <a:cs typeface="AppleSystemUIFontBold"/>
              </a:rPr>
              <a:t>岡山県精神科医療センター </a:t>
            </a: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a:t>
            </a:r>
            <a:endParaRPr lang="en-US" altLang="ja-JP" sz="2000" dirty="0">
              <a:solidFill>
                <a:schemeClr val="tx1">
                  <a:lumMod val="75000"/>
                  <a:lumOff val="25000"/>
                </a:schemeClr>
              </a:solidFill>
              <a:latin typeface="Meiryo" panose="020B0604030504040204" pitchFamily="34" charset="-128"/>
              <a:ea typeface="Meiryo" panose="020B0604030504040204" pitchFamily="34" charset="-128"/>
            </a:endParaRPr>
          </a:p>
          <a:p>
            <a:pPr marL="668338" indent="-219075">
              <a:lnSpc>
                <a:spcPct val="110000"/>
              </a:lnSpc>
            </a:pPr>
            <a:r>
              <a:rPr lang="ja-JP" altLang="ja-JP" sz="2000" kern="100" dirty="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メンタライジングによる子どもと親への支援（</a:t>
            </a:r>
            <a:r>
              <a:rPr lang="en-US" altLang="ja-JP" sz="2000" kern="100" dirty="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MBT-C</a:t>
            </a:r>
            <a:r>
              <a:rPr lang="ja-JP" altLang="ja-JP" sz="2000" kern="100" dirty="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 </a:t>
            </a:r>
            <a:endParaRPr lang="en-US" altLang="ja-JP" sz="2000" kern="100" dirty="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endParaRPr>
          </a:p>
          <a:p>
            <a:pPr marL="449263" indent="0">
              <a:lnSpc>
                <a:spcPct val="110000"/>
              </a:lnSpc>
              <a:buNone/>
            </a:pP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　　　</a:t>
            </a:r>
            <a:r>
              <a:rPr lang="en-US" altLang="ja-JP" sz="2000" dirty="0">
                <a:solidFill>
                  <a:schemeClr val="tx1">
                    <a:lumMod val="75000"/>
                    <a:lumOff val="25000"/>
                  </a:schemeClr>
                </a:solidFill>
                <a:latin typeface="Meiryo" panose="020B0604030504040204" pitchFamily="34" charset="-128"/>
                <a:ea typeface="Meiryo" panose="020B0604030504040204" pitchFamily="34" charset="-128"/>
              </a:rPr>
              <a:t>   </a:t>
            </a: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演者：</a:t>
            </a:r>
            <a:r>
              <a:rPr lang="ja-JP" altLang="ja-JP" sz="2000" kern="100" dirty="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斎藤佐智子</a:t>
            </a: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（群馬病院）</a:t>
            </a:r>
            <a:endParaRPr lang="en-US" altLang="ja-JP" sz="2000" dirty="0">
              <a:solidFill>
                <a:schemeClr val="tx1">
                  <a:lumMod val="75000"/>
                  <a:lumOff val="25000"/>
                </a:schemeClr>
              </a:solidFill>
              <a:latin typeface="Meiryo" panose="020B0604030504040204" pitchFamily="34" charset="-128"/>
              <a:ea typeface="Meiryo" panose="020B0604030504040204" pitchFamily="34" charset="-128"/>
            </a:endParaRPr>
          </a:p>
          <a:p>
            <a:pPr marL="668338" indent="-219075">
              <a:lnSpc>
                <a:spcPct val="110000"/>
              </a:lnSpc>
            </a:pPr>
            <a:r>
              <a:rPr lang="ja-JP" altLang="ja-JP" sz="2000" kern="100" dirty="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物質使用障害治療プログラム（</a:t>
            </a:r>
            <a:r>
              <a:rPr lang="en-US" altLang="ja-JP" sz="2000" kern="100" dirty="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SMARPP</a:t>
            </a:r>
            <a:r>
              <a:rPr lang="ja-JP" altLang="ja-JP" sz="2000" kern="100" dirty="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a:t>
            </a:r>
            <a:endParaRPr lang="en-US" altLang="ja-JP" sz="2000" kern="100" dirty="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endParaRPr>
          </a:p>
          <a:p>
            <a:pPr marL="449263" indent="0">
              <a:lnSpc>
                <a:spcPct val="110000"/>
              </a:lnSpc>
              <a:buNone/>
            </a:pPr>
            <a:r>
              <a:rPr lang="ja-JP" altLang="en-US" sz="2000" kern="100" dirty="0">
                <a:solidFill>
                  <a:schemeClr val="tx1">
                    <a:lumMod val="75000"/>
                    <a:lumOff val="25000"/>
                  </a:schemeClr>
                </a:solidFill>
                <a:latin typeface="Meiryo" panose="020B0604030504040204" pitchFamily="34" charset="-128"/>
                <a:ea typeface="Meiryo" panose="020B0604030504040204" pitchFamily="34" charset="-128"/>
                <a:cs typeface="Times New Roman" panose="02020603050405020304" pitchFamily="18" charset="0"/>
              </a:rPr>
              <a:t>　　　　演者：</a:t>
            </a:r>
            <a:r>
              <a:rPr lang="ja-JP" altLang="ja-JP" sz="2000" kern="100" dirty="0">
                <a:solidFill>
                  <a:schemeClr val="tx1">
                    <a:lumMod val="75000"/>
                    <a:lumOff val="25000"/>
                  </a:schemeClr>
                </a:solidFill>
                <a:effectLst/>
                <a:latin typeface="Meiryo" panose="020B0604030504040204" pitchFamily="34" charset="-128"/>
                <a:ea typeface="Meiryo" panose="020B0604030504040204" pitchFamily="34" charset="-128"/>
                <a:cs typeface="AppleExternalUIFontJapanese-W3"/>
              </a:rPr>
              <a:t>今村扶美</a:t>
            </a: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a:t>
            </a:r>
            <a:r>
              <a:rPr lang="ja-JP" altLang="ja-JP" sz="2000" kern="100" dirty="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国立精神・神経医療研究センター</a:t>
            </a:r>
            <a:r>
              <a:rPr lang="ja-JP" altLang="en-US" sz="2000" kern="100" dirty="0">
                <a:solidFill>
                  <a:schemeClr val="tx1">
                    <a:lumMod val="75000"/>
                    <a:lumOff val="25000"/>
                  </a:schemeClr>
                </a:solidFill>
                <a:effectLst/>
                <a:latin typeface="Meiryo" panose="020B0604030504040204" pitchFamily="34" charset="-128"/>
                <a:ea typeface="Meiryo" panose="020B0604030504040204" pitchFamily="34" charset="-128"/>
                <a:cs typeface="Times New Roman" panose="02020603050405020304" pitchFamily="18" charset="0"/>
              </a:rPr>
              <a:t>病院</a:t>
            </a:r>
            <a:r>
              <a:rPr lang="ja-JP" altLang="en-US" sz="2000" dirty="0">
                <a:solidFill>
                  <a:schemeClr val="tx1">
                    <a:lumMod val="75000"/>
                    <a:lumOff val="25000"/>
                  </a:schemeClr>
                </a:solidFill>
                <a:latin typeface="Meiryo" panose="020B0604030504040204" pitchFamily="34" charset="-128"/>
                <a:ea typeface="Meiryo" panose="020B0604030504040204" pitchFamily="34" charset="-128"/>
              </a:rPr>
              <a:t>）</a:t>
            </a:r>
            <a:endParaRPr lang="en-US" altLang="ja-JP" sz="2000" dirty="0">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6167225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152650" y="27201"/>
            <a:ext cx="7886700" cy="939954"/>
          </a:xfrm>
        </p:spPr>
        <p:txBody>
          <a:bodyPr>
            <a:normAutofit/>
          </a:bodyPr>
          <a:lstStyle/>
          <a:p>
            <a:pPr algn="ctr"/>
            <a:r>
              <a:rPr lang="ja-JP" altLang="en-US" sz="3600" dirty="0">
                <a:effectLst>
                  <a:outerShdw blurRad="38100" dist="38100" dir="2700000" algn="tl">
                    <a:srgbClr val="000000">
                      <a:alpha val="43137"/>
                    </a:srgbClr>
                  </a:outerShdw>
                </a:effectLst>
              </a:rPr>
              <a:t>学会顕彰委員会報告</a:t>
            </a:r>
          </a:p>
        </p:txBody>
      </p:sp>
      <p:sp>
        <p:nvSpPr>
          <p:cNvPr id="5" name="コンテンツ プレースホルダー 4"/>
          <p:cNvSpPr>
            <a:spLocks noGrp="1"/>
          </p:cNvSpPr>
          <p:nvPr>
            <p:ph idx="1"/>
          </p:nvPr>
        </p:nvSpPr>
        <p:spPr>
          <a:xfrm>
            <a:off x="2152650" y="1081454"/>
            <a:ext cx="7886700" cy="5671038"/>
          </a:xfrm>
        </p:spPr>
        <p:txBody>
          <a:bodyPr>
            <a:normAutofit/>
          </a:bodyPr>
          <a:lstStyle/>
          <a:p>
            <a:pPr>
              <a:lnSpc>
                <a:spcPct val="100000"/>
              </a:lnSpc>
              <a:buClr>
                <a:schemeClr val="accent4"/>
              </a:buClr>
              <a:buFont typeface="Wingdings" panose="05000000000000000000" pitchFamily="2" charset="2"/>
              <a:buChar char="Ø"/>
            </a:pPr>
            <a:r>
              <a:rPr lang="ja-JP" altLang="en-US" sz="3200" dirty="0"/>
              <a:t>委員会構成</a:t>
            </a:r>
            <a:endParaRPr lang="en-US" altLang="ja-JP" sz="3200" dirty="0"/>
          </a:p>
          <a:p>
            <a:pPr>
              <a:lnSpc>
                <a:spcPct val="100000"/>
              </a:lnSpc>
              <a:buClr>
                <a:schemeClr val="accent4">
                  <a:lumMod val="40000"/>
                  <a:lumOff val="60000"/>
                </a:schemeClr>
              </a:buClr>
              <a:buFont typeface="Wingdings" panose="05000000000000000000" pitchFamily="2" charset="2"/>
              <a:buChar char="l"/>
            </a:pPr>
            <a:r>
              <a:rPr lang="ja-JP" altLang="en-US" dirty="0"/>
              <a:t>金生由紀子（委員長）</a:t>
            </a:r>
            <a:endParaRPr lang="en-US" altLang="ja-JP" dirty="0"/>
          </a:p>
          <a:p>
            <a:pPr>
              <a:lnSpc>
                <a:spcPct val="100000"/>
              </a:lnSpc>
              <a:buClr>
                <a:schemeClr val="accent4">
                  <a:lumMod val="40000"/>
                  <a:lumOff val="60000"/>
                </a:schemeClr>
              </a:buClr>
              <a:buFont typeface="Wingdings" panose="05000000000000000000" pitchFamily="2" charset="2"/>
              <a:buChar char="l"/>
            </a:pPr>
            <a:r>
              <a:rPr lang="ja-JP" altLang="en-US" dirty="0"/>
              <a:t>奥野正景（担当理事）　</a:t>
            </a:r>
            <a:endParaRPr lang="en-US" altLang="ja-JP" dirty="0"/>
          </a:p>
          <a:p>
            <a:pPr>
              <a:lnSpc>
                <a:spcPct val="100000"/>
              </a:lnSpc>
              <a:buClr>
                <a:schemeClr val="accent4">
                  <a:lumMod val="40000"/>
                  <a:lumOff val="60000"/>
                </a:schemeClr>
              </a:buClr>
              <a:buFont typeface="Wingdings" panose="05000000000000000000" pitchFamily="2" charset="2"/>
              <a:buChar char="l"/>
            </a:pPr>
            <a:r>
              <a:rPr lang="ja-JP" altLang="en-US" dirty="0"/>
              <a:t>田中康雄、宮脇大</a:t>
            </a:r>
            <a:endParaRPr lang="en-US" altLang="ja-JP" dirty="0"/>
          </a:p>
          <a:p>
            <a:pPr>
              <a:lnSpc>
                <a:spcPct val="100000"/>
              </a:lnSpc>
            </a:pPr>
            <a:endParaRPr lang="en-US" altLang="ja-JP" dirty="0"/>
          </a:p>
          <a:p>
            <a:pPr>
              <a:lnSpc>
                <a:spcPct val="100000"/>
              </a:lnSpc>
              <a:buClr>
                <a:schemeClr val="accent4"/>
              </a:buClr>
              <a:buFont typeface="Wingdings" panose="05000000000000000000" pitchFamily="2" charset="2"/>
              <a:buChar char="Ø"/>
            </a:pPr>
            <a:r>
              <a:rPr lang="ja-JP" altLang="en-US" sz="3200" dirty="0"/>
              <a:t>委員会活動</a:t>
            </a:r>
            <a:endParaRPr lang="en-US" altLang="ja-JP" sz="3200" dirty="0"/>
          </a:p>
          <a:p>
            <a:pPr>
              <a:lnSpc>
                <a:spcPct val="100000"/>
              </a:lnSpc>
              <a:buClr>
                <a:schemeClr val="accent4">
                  <a:lumMod val="40000"/>
                  <a:lumOff val="60000"/>
                </a:schemeClr>
              </a:buClr>
              <a:buFont typeface="Wingdings" panose="05000000000000000000" pitchFamily="2" charset="2"/>
              <a:buChar char="l"/>
            </a:pPr>
            <a:r>
              <a:rPr lang="ja-JP" altLang="en-US" dirty="0"/>
              <a:t>電子媒体を使用して、学会奨励賞（研究奨励賞、実践奨励賞、国際学会発表奨励賞）の受賞候補者について審議を行い、選出した候補者を理事会に推挙した。</a:t>
            </a:r>
          </a:p>
          <a:p>
            <a:endParaRPr lang="zh-TW" altLang="en-US" dirty="0"/>
          </a:p>
          <a:p>
            <a:endParaRPr kumimoji="1" lang="ja-JP" altLang="en-US" dirty="0"/>
          </a:p>
        </p:txBody>
      </p:sp>
    </p:spTree>
    <p:extLst>
      <p:ext uri="{BB962C8B-B14F-4D97-AF65-F5344CB8AC3E}">
        <p14:creationId xmlns:p14="http://schemas.microsoft.com/office/powerpoint/2010/main" val="2330322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2650" y="164449"/>
            <a:ext cx="7886700" cy="754172"/>
          </a:xfrm>
        </p:spPr>
        <p:txBody>
          <a:bodyPr>
            <a:normAutofit/>
          </a:bodyPr>
          <a:lstStyle/>
          <a:p>
            <a:pPr algn="ctr"/>
            <a:r>
              <a:rPr lang="ja-JP" altLang="en-US" sz="3600" dirty="0">
                <a:effectLst>
                  <a:outerShdw blurRad="38100" dist="38100" dir="2700000" algn="tl">
                    <a:srgbClr val="000000">
                      <a:alpha val="43137"/>
                    </a:srgbClr>
                  </a:outerShdw>
                </a:effectLst>
              </a:rPr>
              <a:t>審議結果</a:t>
            </a:r>
            <a:r>
              <a:rPr lang="ja-JP" altLang="en-US" sz="3200" dirty="0">
                <a:effectLst>
                  <a:outerShdw blurRad="38100" dist="38100" dir="2700000" algn="tl">
                    <a:srgbClr val="000000">
                      <a:alpha val="43137"/>
                    </a:srgbClr>
                  </a:outerShdw>
                </a:effectLst>
              </a:rPr>
              <a:t>（</a:t>
            </a:r>
            <a:r>
              <a:rPr lang="en-US" altLang="ja-JP" sz="3200" dirty="0">
                <a:effectLst>
                  <a:outerShdw blurRad="38100" dist="38100" dir="2700000" algn="tl">
                    <a:srgbClr val="000000">
                      <a:alpha val="43137"/>
                    </a:srgbClr>
                  </a:outerShdw>
                </a:effectLst>
              </a:rPr>
              <a:t>2023</a:t>
            </a:r>
            <a:r>
              <a:rPr lang="ja-JP" altLang="en-US" sz="3200" dirty="0">
                <a:effectLst>
                  <a:outerShdw blurRad="38100" dist="38100" dir="2700000" algn="tl">
                    <a:srgbClr val="000000">
                      <a:alpha val="43137"/>
                    </a:srgbClr>
                  </a:outerShdw>
                </a:effectLst>
              </a:rPr>
              <a:t>年度選出：</a:t>
            </a:r>
            <a:r>
              <a:rPr lang="en-US" altLang="ja-JP" sz="3200" dirty="0">
                <a:effectLst>
                  <a:outerShdw blurRad="38100" dist="38100" dir="2700000" algn="tl">
                    <a:srgbClr val="000000">
                      <a:alpha val="43137"/>
                    </a:srgbClr>
                  </a:outerShdw>
                </a:effectLst>
              </a:rPr>
              <a:t>2022</a:t>
            </a:r>
            <a:r>
              <a:rPr lang="ja-JP" altLang="en-US" sz="3200" dirty="0">
                <a:effectLst>
                  <a:outerShdw blurRad="38100" dist="38100" dir="2700000" algn="tl">
                    <a:srgbClr val="000000">
                      <a:alpha val="43137"/>
                    </a:srgbClr>
                  </a:outerShdw>
                </a:effectLst>
              </a:rPr>
              <a:t>年業績）</a:t>
            </a:r>
          </a:p>
        </p:txBody>
      </p:sp>
      <p:sp>
        <p:nvSpPr>
          <p:cNvPr id="3" name="コンテンツ プレースホルダー 2"/>
          <p:cNvSpPr>
            <a:spLocks noGrp="1"/>
          </p:cNvSpPr>
          <p:nvPr>
            <p:ph idx="1"/>
          </p:nvPr>
        </p:nvSpPr>
        <p:spPr>
          <a:xfrm>
            <a:off x="2152650" y="1075831"/>
            <a:ext cx="7886700" cy="5310551"/>
          </a:xfrm>
        </p:spPr>
        <p:txBody>
          <a:bodyPr>
            <a:normAutofit/>
          </a:bodyPr>
          <a:lstStyle/>
          <a:p>
            <a:pPr>
              <a:buClr>
                <a:schemeClr val="accent3"/>
              </a:buClr>
              <a:buFont typeface="Wingdings" panose="05000000000000000000" pitchFamily="2" charset="2"/>
              <a:buChar char="u"/>
            </a:pPr>
            <a:r>
              <a:rPr kumimoji="1" lang="ja-JP" altLang="en-US" b="1" dirty="0"/>
              <a:t>研究奨励賞</a:t>
            </a:r>
          </a:p>
          <a:p>
            <a:pPr>
              <a:lnSpc>
                <a:spcPct val="95000"/>
              </a:lnSpc>
              <a:buClr>
                <a:schemeClr val="accent3">
                  <a:lumMod val="40000"/>
                  <a:lumOff val="60000"/>
                </a:schemeClr>
              </a:buClr>
              <a:buFont typeface="Wingdings" panose="05000000000000000000" pitchFamily="2" charset="2"/>
              <a:buChar char="l"/>
            </a:pPr>
            <a:r>
              <a:rPr lang="ja-JP" altLang="en-US" sz="2400" dirty="0"/>
              <a:t>江頭優佳氏（国立精神・神経医療研究センター精神保健研究所 知的・発達障害研究部）</a:t>
            </a:r>
          </a:p>
          <a:p>
            <a:pPr>
              <a:lnSpc>
                <a:spcPct val="95000"/>
              </a:lnSpc>
              <a:buClr>
                <a:schemeClr val="accent3">
                  <a:lumMod val="40000"/>
                  <a:lumOff val="60000"/>
                </a:schemeClr>
              </a:buClr>
              <a:buFont typeface="Wingdings" panose="05000000000000000000" pitchFamily="2" charset="2"/>
              <a:buChar char="l"/>
            </a:pPr>
            <a:r>
              <a:rPr lang="ja-JP" altLang="en-US" sz="2400" dirty="0"/>
              <a:t>「</a:t>
            </a:r>
            <a:r>
              <a:rPr lang="en-US" altLang="ja-JP" sz="2400" dirty="0"/>
              <a:t>Frontiers in Human Neuroscience</a:t>
            </a:r>
            <a:r>
              <a:rPr lang="ja-JP" altLang="en-US" sz="2400" dirty="0"/>
              <a:t>」に掲載された</a:t>
            </a:r>
            <a:r>
              <a:rPr lang="en-US" altLang="ja-JP" sz="2400" dirty="0"/>
              <a:t>『Detection of deviance in Japanese kanji compound words』  </a:t>
            </a:r>
            <a:r>
              <a:rPr lang="ja-JP" altLang="en-US" sz="2400" dirty="0"/>
              <a:t>他の業績を含めて</a:t>
            </a:r>
            <a:endParaRPr kumimoji="1" lang="en-US" altLang="ja-JP" dirty="0"/>
          </a:p>
          <a:p>
            <a:pPr>
              <a:buClr>
                <a:schemeClr val="accent3"/>
              </a:buClr>
              <a:buFont typeface="Wingdings" panose="05000000000000000000" pitchFamily="2" charset="2"/>
              <a:buChar char="u"/>
            </a:pPr>
            <a:r>
              <a:rPr kumimoji="1" lang="ja-JP" altLang="en-US" b="1" dirty="0"/>
              <a:t>実践奨励賞</a:t>
            </a:r>
            <a:endParaRPr kumimoji="1" lang="en-US" altLang="ja-JP" b="1" dirty="0"/>
          </a:p>
          <a:p>
            <a:pPr>
              <a:lnSpc>
                <a:spcPct val="95000"/>
              </a:lnSpc>
              <a:buClr>
                <a:schemeClr val="accent3">
                  <a:lumMod val="40000"/>
                  <a:lumOff val="60000"/>
                </a:schemeClr>
              </a:buClr>
              <a:buFont typeface="Wingdings" panose="05000000000000000000" pitchFamily="2" charset="2"/>
              <a:buChar char="l"/>
            </a:pPr>
            <a:r>
              <a:rPr lang="ja-JP" altLang="en-US" sz="2400" dirty="0"/>
              <a:t>国立国際医療研究センター国府台病院児童精神科</a:t>
            </a:r>
          </a:p>
          <a:p>
            <a:pPr>
              <a:lnSpc>
                <a:spcPct val="95000"/>
              </a:lnSpc>
              <a:buClr>
                <a:schemeClr val="accent3">
                  <a:lumMod val="40000"/>
                  <a:lumOff val="60000"/>
                </a:schemeClr>
              </a:buClr>
              <a:buFont typeface="Wingdings" panose="05000000000000000000" pitchFamily="2" charset="2"/>
              <a:buChar char="l"/>
            </a:pPr>
            <a:r>
              <a:rPr lang="ja-JP" altLang="en-US" sz="2400" dirty="0"/>
              <a:t>医療技術等国際展開推進事業として、フィリピン共和国における児童青年精神科医療を担う人材の育成のため、児童思春期に特有の精神疾患の診断及び治療、災害精神医学に関するコミュニティメンタルヘルスの研究会を開催</a:t>
            </a:r>
          </a:p>
        </p:txBody>
      </p:sp>
    </p:spTree>
    <p:extLst>
      <p:ext uri="{BB962C8B-B14F-4D97-AF65-F5344CB8AC3E}">
        <p14:creationId xmlns:p14="http://schemas.microsoft.com/office/powerpoint/2010/main" val="39613284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1"/>
            <a:ext cx="9144000" cy="738555"/>
          </a:xfrm>
        </p:spPr>
        <p:txBody>
          <a:bodyPr>
            <a:normAutofit/>
          </a:bodyPr>
          <a:lstStyle/>
          <a:p>
            <a:pPr algn="ctr"/>
            <a:r>
              <a:rPr lang="ja-JP" altLang="en-US" sz="3600" dirty="0">
                <a:effectLst>
                  <a:outerShdw blurRad="38100" dist="38100" dir="2700000" algn="tl">
                    <a:srgbClr val="000000">
                      <a:alpha val="43137"/>
                    </a:srgbClr>
                  </a:outerShdw>
                </a:effectLst>
              </a:rPr>
              <a:t>審議結果</a:t>
            </a:r>
            <a:r>
              <a:rPr lang="ja-JP" altLang="en-US" sz="3200" dirty="0">
                <a:effectLst>
                  <a:outerShdw blurRad="38100" dist="38100" dir="2700000" algn="tl">
                    <a:srgbClr val="000000">
                      <a:alpha val="43137"/>
                    </a:srgbClr>
                  </a:outerShdw>
                </a:effectLst>
              </a:rPr>
              <a:t>（</a:t>
            </a:r>
            <a:r>
              <a:rPr lang="en-US" altLang="ja-JP" sz="3200" dirty="0">
                <a:effectLst>
                  <a:outerShdw blurRad="38100" dist="38100" dir="2700000" algn="tl">
                    <a:srgbClr val="000000">
                      <a:alpha val="43137"/>
                    </a:srgbClr>
                  </a:outerShdw>
                </a:effectLst>
              </a:rPr>
              <a:t>2023</a:t>
            </a:r>
            <a:r>
              <a:rPr lang="ja-JP" altLang="en-US" sz="3200" dirty="0">
                <a:effectLst>
                  <a:outerShdw blurRad="38100" dist="38100" dir="2700000" algn="tl">
                    <a:srgbClr val="000000">
                      <a:alpha val="43137"/>
                    </a:srgbClr>
                  </a:outerShdw>
                </a:effectLst>
              </a:rPr>
              <a:t>年度選出：</a:t>
            </a:r>
            <a:r>
              <a:rPr lang="en-US" altLang="ja-JP" sz="3200" dirty="0">
                <a:effectLst>
                  <a:outerShdw blurRad="38100" dist="38100" dir="2700000" algn="tl">
                    <a:srgbClr val="000000">
                      <a:alpha val="43137"/>
                    </a:srgbClr>
                  </a:outerShdw>
                </a:effectLst>
              </a:rPr>
              <a:t>2022</a:t>
            </a:r>
            <a:r>
              <a:rPr lang="ja-JP" altLang="en-US" sz="3200" dirty="0">
                <a:effectLst>
                  <a:outerShdw blurRad="38100" dist="38100" dir="2700000" algn="tl">
                    <a:srgbClr val="000000">
                      <a:alpha val="43137"/>
                    </a:srgbClr>
                  </a:outerShdw>
                </a:effectLst>
              </a:rPr>
              <a:t>年業績）（続き）</a:t>
            </a:r>
          </a:p>
        </p:txBody>
      </p:sp>
      <p:sp>
        <p:nvSpPr>
          <p:cNvPr id="3" name="コンテンツ プレースホルダー 2"/>
          <p:cNvSpPr>
            <a:spLocks noGrp="1"/>
          </p:cNvSpPr>
          <p:nvPr>
            <p:ph idx="1"/>
          </p:nvPr>
        </p:nvSpPr>
        <p:spPr>
          <a:xfrm>
            <a:off x="2152650" y="905608"/>
            <a:ext cx="7886700" cy="5952392"/>
          </a:xfrm>
        </p:spPr>
        <p:txBody>
          <a:bodyPr>
            <a:normAutofit lnSpcReduction="10000"/>
          </a:bodyPr>
          <a:lstStyle/>
          <a:p>
            <a:pPr>
              <a:buClr>
                <a:schemeClr val="accent3"/>
              </a:buClr>
              <a:buFont typeface="Wingdings" panose="05000000000000000000" pitchFamily="2" charset="2"/>
              <a:buChar char="u"/>
            </a:pPr>
            <a:r>
              <a:rPr kumimoji="1" lang="ja-JP" altLang="en-US" b="1" dirty="0"/>
              <a:t>国際学会発表奨励賞</a:t>
            </a:r>
            <a:endParaRPr kumimoji="1" lang="en-US" altLang="ja-JP" b="1" dirty="0"/>
          </a:p>
          <a:p>
            <a:pPr>
              <a:lnSpc>
                <a:spcPct val="100000"/>
              </a:lnSpc>
              <a:buClr>
                <a:schemeClr val="accent3">
                  <a:lumMod val="40000"/>
                  <a:lumOff val="60000"/>
                </a:schemeClr>
              </a:buClr>
              <a:buFont typeface="Wingdings" panose="05000000000000000000" pitchFamily="2" charset="2"/>
              <a:buChar char="l"/>
            </a:pPr>
            <a:r>
              <a:rPr lang="ja-JP" altLang="en-US" sz="2400" dirty="0"/>
              <a:t>加藤秀一氏（名古屋大学医学部附属病院 親と子どもの心療科）</a:t>
            </a:r>
          </a:p>
          <a:p>
            <a:pPr>
              <a:lnSpc>
                <a:spcPct val="100000"/>
              </a:lnSpc>
              <a:buClr>
                <a:schemeClr val="accent3">
                  <a:lumMod val="40000"/>
                  <a:lumOff val="60000"/>
                </a:schemeClr>
              </a:buClr>
              <a:buFont typeface="Wingdings" panose="05000000000000000000" pitchFamily="2" charset="2"/>
              <a:buChar char="l"/>
            </a:pPr>
            <a:r>
              <a:rPr lang="ja-JP" altLang="en-US" sz="2400" dirty="0"/>
              <a:t>「</a:t>
            </a:r>
            <a:r>
              <a:rPr lang="en-US" altLang="ja-JP" sz="2400" dirty="0"/>
              <a:t>The 25th World Congress of International Association for Child and Adolescent Psychiatry and Allied Professions (IACAPAP)</a:t>
            </a:r>
            <a:r>
              <a:rPr lang="ja-JP" altLang="en-US" sz="2400" dirty="0"/>
              <a:t>」で発表した</a:t>
            </a:r>
            <a:r>
              <a:rPr lang="en-US" altLang="ja-JP" sz="2400" dirty="0"/>
              <a:t>『Genetic counseling for ASD in child psychiatry: A singleton’s case and cases in a multiplex family』  </a:t>
            </a:r>
            <a:r>
              <a:rPr lang="ja-JP" altLang="en-US" sz="2400" dirty="0"/>
              <a:t>他の業績を含めて</a:t>
            </a:r>
            <a:endParaRPr lang="en-US" altLang="ja-JP" sz="2400" dirty="0"/>
          </a:p>
          <a:p>
            <a:pPr>
              <a:lnSpc>
                <a:spcPct val="100000"/>
              </a:lnSpc>
              <a:buClr>
                <a:schemeClr val="accent3">
                  <a:lumMod val="40000"/>
                  <a:lumOff val="60000"/>
                </a:schemeClr>
              </a:buClr>
              <a:buFont typeface="Wingdings" panose="05000000000000000000" pitchFamily="2" charset="2"/>
              <a:buChar char="l"/>
            </a:pPr>
            <a:r>
              <a:rPr lang="ja-JP" altLang="en-US" sz="2400" dirty="0"/>
              <a:t>坂本由唯氏（</a:t>
            </a:r>
            <a:r>
              <a:rPr lang="zh-CN" altLang="en-US" sz="2400" dirty="0"/>
              <a:t>弘前大学医学部附属病院 神経科精神科</a:t>
            </a:r>
            <a:r>
              <a:rPr lang="ja-JP" altLang="en-US" sz="2400" dirty="0"/>
              <a:t>）</a:t>
            </a:r>
          </a:p>
          <a:p>
            <a:pPr>
              <a:lnSpc>
                <a:spcPct val="100000"/>
              </a:lnSpc>
              <a:buClr>
                <a:schemeClr val="accent3">
                  <a:lumMod val="40000"/>
                  <a:lumOff val="60000"/>
                </a:schemeClr>
              </a:buClr>
              <a:buFont typeface="Wingdings" panose="05000000000000000000" pitchFamily="2" charset="2"/>
              <a:buChar char="l"/>
            </a:pPr>
            <a:r>
              <a:rPr lang="ja-JP" altLang="en-US" sz="2400" dirty="0"/>
              <a:t>「</a:t>
            </a:r>
            <a:r>
              <a:rPr lang="en-US" altLang="ja-JP" sz="2400" dirty="0"/>
              <a:t>International Society for Autism Research (INSAR) 2022 Annual Meeting</a:t>
            </a:r>
            <a:r>
              <a:rPr lang="ja-JP" altLang="en-US" sz="2400" dirty="0"/>
              <a:t>」で発表した</a:t>
            </a:r>
            <a:r>
              <a:rPr lang="en-US" altLang="ja-JP" sz="2400" dirty="0"/>
              <a:t>『Responses to COVID-19 pandemic and their associations with neurodevelopmental traits in a general population sample of 5 years old children in Japan』  </a:t>
            </a:r>
            <a:r>
              <a:rPr lang="ja-JP" altLang="en-US" sz="2400" dirty="0"/>
              <a:t>他の業績を含めて</a:t>
            </a:r>
            <a:endParaRPr lang="en-US" altLang="ja-JP" sz="2400" dirty="0"/>
          </a:p>
          <a:p>
            <a:pPr>
              <a:buClr>
                <a:schemeClr val="accent3">
                  <a:lumMod val="40000"/>
                  <a:lumOff val="60000"/>
                </a:schemeClr>
              </a:buClr>
              <a:buFont typeface="Wingdings" panose="05000000000000000000" pitchFamily="2" charset="2"/>
              <a:buChar char="l"/>
            </a:pPr>
            <a:endParaRPr lang="en-US" altLang="ja-JP" sz="2400" dirty="0"/>
          </a:p>
          <a:p>
            <a:endParaRPr kumimoji="1" lang="ja-JP" altLang="en-US" dirty="0"/>
          </a:p>
        </p:txBody>
      </p:sp>
    </p:spTree>
    <p:extLst>
      <p:ext uri="{BB962C8B-B14F-4D97-AF65-F5344CB8AC3E}">
        <p14:creationId xmlns:p14="http://schemas.microsoft.com/office/powerpoint/2010/main" val="34055774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2650" y="164449"/>
            <a:ext cx="7886700" cy="754172"/>
          </a:xfrm>
        </p:spPr>
        <p:txBody>
          <a:bodyPr>
            <a:normAutofit/>
          </a:bodyPr>
          <a:lstStyle/>
          <a:p>
            <a:pPr algn="ctr"/>
            <a:r>
              <a:rPr lang="ja-JP" altLang="en-US" sz="3600" dirty="0">
                <a:effectLst>
                  <a:outerShdw blurRad="38100" dist="38100" dir="2700000" algn="tl">
                    <a:srgbClr val="000000">
                      <a:alpha val="43137"/>
                    </a:srgbClr>
                  </a:outerShdw>
                </a:effectLst>
              </a:rPr>
              <a:t>審議結果</a:t>
            </a:r>
            <a:r>
              <a:rPr lang="ja-JP" altLang="en-US" sz="3200" dirty="0">
                <a:effectLst>
                  <a:outerShdw blurRad="38100" dist="38100" dir="2700000" algn="tl">
                    <a:srgbClr val="000000">
                      <a:alpha val="43137"/>
                    </a:srgbClr>
                  </a:outerShdw>
                </a:effectLst>
              </a:rPr>
              <a:t>（</a:t>
            </a:r>
            <a:r>
              <a:rPr lang="en-US" altLang="ja-JP" sz="3200" dirty="0">
                <a:effectLst>
                  <a:outerShdw blurRad="38100" dist="38100" dir="2700000" algn="tl">
                    <a:srgbClr val="000000">
                      <a:alpha val="43137"/>
                    </a:srgbClr>
                  </a:outerShdw>
                </a:effectLst>
              </a:rPr>
              <a:t>2024</a:t>
            </a:r>
            <a:r>
              <a:rPr lang="ja-JP" altLang="en-US" sz="3200" dirty="0">
                <a:effectLst>
                  <a:outerShdw blurRad="38100" dist="38100" dir="2700000" algn="tl">
                    <a:srgbClr val="000000">
                      <a:alpha val="43137"/>
                    </a:srgbClr>
                  </a:outerShdw>
                </a:effectLst>
              </a:rPr>
              <a:t>年度選出：</a:t>
            </a:r>
            <a:r>
              <a:rPr lang="en-US" altLang="ja-JP" sz="3200" dirty="0">
                <a:effectLst>
                  <a:outerShdw blurRad="38100" dist="38100" dir="2700000" algn="tl">
                    <a:srgbClr val="000000">
                      <a:alpha val="43137"/>
                    </a:srgbClr>
                  </a:outerShdw>
                </a:effectLst>
              </a:rPr>
              <a:t>2023</a:t>
            </a:r>
            <a:r>
              <a:rPr lang="ja-JP" altLang="en-US" sz="3200" dirty="0">
                <a:effectLst>
                  <a:outerShdw blurRad="38100" dist="38100" dir="2700000" algn="tl">
                    <a:srgbClr val="000000">
                      <a:alpha val="43137"/>
                    </a:srgbClr>
                  </a:outerShdw>
                </a:effectLst>
              </a:rPr>
              <a:t>年業績）</a:t>
            </a:r>
          </a:p>
        </p:txBody>
      </p:sp>
      <p:sp>
        <p:nvSpPr>
          <p:cNvPr id="3" name="コンテンツ プレースホルダー 2"/>
          <p:cNvSpPr>
            <a:spLocks noGrp="1"/>
          </p:cNvSpPr>
          <p:nvPr>
            <p:ph idx="1"/>
          </p:nvPr>
        </p:nvSpPr>
        <p:spPr>
          <a:xfrm>
            <a:off x="2152650" y="1075831"/>
            <a:ext cx="7886700" cy="5617721"/>
          </a:xfrm>
        </p:spPr>
        <p:txBody>
          <a:bodyPr>
            <a:normAutofit/>
          </a:bodyPr>
          <a:lstStyle/>
          <a:p>
            <a:pPr>
              <a:buClr>
                <a:schemeClr val="accent3"/>
              </a:buClr>
              <a:buFont typeface="Wingdings" panose="05000000000000000000" pitchFamily="2" charset="2"/>
              <a:buChar char="u"/>
            </a:pPr>
            <a:r>
              <a:rPr kumimoji="1" lang="ja-JP" altLang="en-US" b="1" dirty="0"/>
              <a:t>研究奨励賞</a:t>
            </a:r>
          </a:p>
          <a:p>
            <a:pPr>
              <a:lnSpc>
                <a:spcPct val="95000"/>
              </a:lnSpc>
              <a:buClr>
                <a:schemeClr val="accent3">
                  <a:lumMod val="40000"/>
                  <a:lumOff val="60000"/>
                </a:schemeClr>
              </a:buClr>
              <a:buFont typeface="Wingdings" panose="05000000000000000000" pitchFamily="2" charset="2"/>
              <a:buChar char="l"/>
            </a:pPr>
            <a:r>
              <a:rPr lang="ja-JP" altLang="en-US" sz="2400" dirty="0"/>
              <a:t>森 裕幸氏（</a:t>
            </a:r>
            <a:r>
              <a:rPr lang="zh-CN" altLang="en-US" sz="2400" dirty="0">
                <a:latin typeface="ＭＳ Ｐゴシック" panose="020B0600070205080204" pitchFamily="50" charset="-128"/>
                <a:ea typeface="ＭＳ Ｐゴシック" panose="020B0600070205080204" pitchFamily="50" charset="-128"/>
              </a:rPr>
              <a:t>埼玉学園大学 人間学部心理学科</a:t>
            </a:r>
            <a:r>
              <a:rPr lang="ja-JP" altLang="en-US" sz="2400" dirty="0"/>
              <a:t>）</a:t>
            </a:r>
          </a:p>
          <a:p>
            <a:pPr>
              <a:lnSpc>
                <a:spcPct val="95000"/>
              </a:lnSpc>
              <a:buClr>
                <a:schemeClr val="accent3">
                  <a:lumMod val="40000"/>
                  <a:lumOff val="60000"/>
                </a:schemeClr>
              </a:buClr>
              <a:buFont typeface="Wingdings" panose="05000000000000000000" pitchFamily="2" charset="2"/>
              <a:buChar char="l"/>
            </a:pPr>
            <a:r>
              <a:rPr lang="ja-JP" altLang="en-US" sz="2400" dirty="0"/>
              <a:t>「</a:t>
            </a:r>
            <a:r>
              <a:rPr lang="en-US" altLang="ja-JP" sz="2400" dirty="0"/>
              <a:t>Journal of Autism and Developmental Disorders</a:t>
            </a:r>
            <a:r>
              <a:rPr lang="ja-JP" altLang="en-US" sz="2400" dirty="0"/>
              <a:t>」に掲載された</a:t>
            </a:r>
            <a:r>
              <a:rPr lang="en-US" altLang="ja-JP" sz="2400" dirty="0"/>
              <a:t>『School Social Capital Mediates Associations Between ASD Traits and Depression Among Adolescents in General Population』  </a:t>
            </a:r>
            <a:r>
              <a:rPr lang="ja-JP" altLang="en-US" sz="2400" dirty="0"/>
              <a:t>他の業績を含めて</a:t>
            </a:r>
            <a:endParaRPr kumimoji="1" lang="en-US" altLang="ja-JP" dirty="0"/>
          </a:p>
          <a:p>
            <a:pPr>
              <a:buClr>
                <a:schemeClr val="accent3"/>
              </a:buClr>
              <a:buFont typeface="Wingdings" panose="05000000000000000000" pitchFamily="2" charset="2"/>
              <a:buChar char="u"/>
            </a:pPr>
            <a:r>
              <a:rPr kumimoji="1" lang="ja-JP" altLang="en-US" b="1" dirty="0"/>
              <a:t>実践奨励賞</a:t>
            </a:r>
            <a:endParaRPr kumimoji="1" lang="en-US" altLang="ja-JP" b="1" dirty="0"/>
          </a:p>
          <a:p>
            <a:pPr>
              <a:lnSpc>
                <a:spcPct val="95000"/>
              </a:lnSpc>
              <a:buClr>
                <a:schemeClr val="accent3">
                  <a:lumMod val="40000"/>
                  <a:lumOff val="60000"/>
                </a:schemeClr>
              </a:buClr>
              <a:buFont typeface="Wingdings" panose="05000000000000000000" pitchFamily="2" charset="2"/>
              <a:buChar char="l"/>
            </a:pPr>
            <a:r>
              <a:rPr lang="ja-JP" altLang="en-US" sz="2400" dirty="0"/>
              <a:t>安藤久美子氏（聖マリアンナ医科大学病院 神経精神科）</a:t>
            </a:r>
          </a:p>
          <a:p>
            <a:pPr>
              <a:lnSpc>
                <a:spcPct val="95000"/>
              </a:lnSpc>
              <a:buClr>
                <a:schemeClr val="accent3">
                  <a:lumMod val="40000"/>
                  <a:lumOff val="60000"/>
                </a:schemeClr>
              </a:buClr>
              <a:buFont typeface="Wingdings" panose="05000000000000000000" pitchFamily="2" charset="2"/>
              <a:buChar char="l"/>
            </a:pPr>
            <a:r>
              <a:rPr lang="ja-JP" altLang="en-US" sz="2400" dirty="0"/>
              <a:t>児童青年期の性加害の問題に正面から取り組んで、従来、加害者の再犯を防ぐ有効な手法がなかった中、性犯罪加害者の治療プログラムを作成し、多数の関連施設で研修を実施して普及に努めてきた</a:t>
            </a:r>
          </a:p>
        </p:txBody>
      </p:sp>
    </p:spTree>
    <p:extLst>
      <p:ext uri="{BB962C8B-B14F-4D97-AF65-F5344CB8AC3E}">
        <p14:creationId xmlns:p14="http://schemas.microsoft.com/office/powerpoint/2010/main" val="32266939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212839"/>
            <a:ext cx="9144000" cy="738555"/>
          </a:xfrm>
        </p:spPr>
        <p:txBody>
          <a:bodyPr>
            <a:normAutofit/>
          </a:bodyPr>
          <a:lstStyle/>
          <a:p>
            <a:pPr algn="ctr"/>
            <a:r>
              <a:rPr lang="ja-JP" altLang="en-US" sz="3600" dirty="0">
                <a:effectLst>
                  <a:outerShdw blurRad="38100" dist="38100" dir="2700000" algn="tl">
                    <a:srgbClr val="000000">
                      <a:alpha val="43137"/>
                    </a:srgbClr>
                  </a:outerShdw>
                </a:effectLst>
              </a:rPr>
              <a:t>審議結果</a:t>
            </a:r>
            <a:r>
              <a:rPr lang="ja-JP" altLang="en-US" sz="3200" dirty="0">
                <a:effectLst>
                  <a:outerShdw blurRad="38100" dist="38100" dir="2700000" algn="tl">
                    <a:srgbClr val="000000">
                      <a:alpha val="43137"/>
                    </a:srgbClr>
                  </a:outerShdw>
                </a:effectLst>
              </a:rPr>
              <a:t>（</a:t>
            </a:r>
            <a:r>
              <a:rPr lang="en-US" altLang="ja-JP" sz="3200" dirty="0">
                <a:effectLst>
                  <a:outerShdw blurRad="38100" dist="38100" dir="2700000" algn="tl">
                    <a:srgbClr val="000000">
                      <a:alpha val="43137"/>
                    </a:srgbClr>
                  </a:outerShdw>
                </a:effectLst>
              </a:rPr>
              <a:t>2024</a:t>
            </a:r>
            <a:r>
              <a:rPr lang="ja-JP" altLang="en-US" sz="3200" dirty="0">
                <a:effectLst>
                  <a:outerShdw blurRad="38100" dist="38100" dir="2700000" algn="tl">
                    <a:srgbClr val="000000">
                      <a:alpha val="43137"/>
                    </a:srgbClr>
                  </a:outerShdw>
                </a:effectLst>
              </a:rPr>
              <a:t>年度選出：</a:t>
            </a:r>
            <a:r>
              <a:rPr lang="en-US" altLang="ja-JP" sz="3200" dirty="0">
                <a:effectLst>
                  <a:outerShdw blurRad="38100" dist="38100" dir="2700000" algn="tl">
                    <a:srgbClr val="000000">
                      <a:alpha val="43137"/>
                    </a:srgbClr>
                  </a:outerShdw>
                </a:effectLst>
              </a:rPr>
              <a:t>2023</a:t>
            </a:r>
            <a:r>
              <a:rPr lang="ja-JP" altLang="en-US" sz="3200" dirty="0">
                <a:effectLst>
                  <a:outerShdw blurRad="38100" dist="38100" dir="2700000" algn="tl">
                    <a:srgbClr val="000000">
                      <a:alpha val="43137"/>
                    </a:srgbClr>
                  </a:outerShdw>
                </a:effectLst>
              </a:rPr>
              <a:t>年業績）（続き）</a:t>
            </a:r>
          </a:p>
        </p:txBody>
      </p:sp>
      <p:sp>
        <p:nvSpPr>
          <p:cNvPr id="3" name="コンテンツ プレースホルダー 2"/>
          <p:cNvSpPr>
            <a:spLocks noGrp="1"/>
          </p:cNvSpPr>
          <p:nvPr>
            <p:ph idx="1"/>
          </p:nvPr>
        </p:nvSpPr>
        <p:spPr>
          <a:xfrm>
            <a:off x="2152650" y="1276103"/>
            <a:ext cx="7886700" cy="3682158"/>
          </a:xfrm>
        </p:spPr>
        <p:txBody>
          <a:bodyPr>
            <a:normAutofit/>
          </a:bodyPr>
          <a:lstStyle/>
          <a:p>
            <a:pPr>
              <a:buClr>
                <a:schemeClr val="accent3"/>
              </a:buClr>
              <a:buFont typeface="Wingdings" panose="05000000000000000000" pitchFamily="2" charset="2"/>
              <a:buChar char="u"/>
            </a:pPr>
            <a:r>
              <a:rPr kumimoji="1" lang="ja-JP" altLang="en-US" b="1" dirty="0"/>
              <a:t>国際学会発表奨励賞</a:t>
            </a:r>
            <a:endParaRPr kumimoji="1" lang="en-US" altLang="ja-JP" b="1" dirty="0"/>
          </a:p>
          <a:p>
            <a:pPr>
              <a:lnSpc>
                <a:spcPct val="100000"/>
              </a:lnSpc>
              <a:buClr>
                <a:schemeClr val="accent3">
                  <a:lumMod val="40000"/>
                  <a:lumOff val="60000"/>
                </a:schemeClr>
              </a:buClr>
              <a:buFont typeface="Wingdings" panose="05000000000000000000" pitchFamily="2" charset="2"/>
              <a:buChar char="l"/>
            </a:pPr>
            <a:r>
              <a:rPr lang="ja-JP" altLang="en-US" sz="2400" dirty="0"/>
              <a:t>岡崎康輔氏（一般財団法人信貴山病院 ハートランドしぎさん）</a:t>
            </a:r>
          </a:p>
          <a:p>
            <a:pPr>
              <a:lnSpc>
                <a:spcPct val="100000"/>
              </a:lnSpc>
              <a:buClr>
                <a:schemeClr val="accent3">
                  <a:lumMod val="40000"/>
                  <a:lumOff val="60000"/>
                </a:schemeClr>
              </a:buClr>
              <a:buFont typeface="Wingdings" panose="05000000000000000000" pitchFamily="2" charset="2"/>
              <a:buChar char="l"/>
            </a:pPr>
            <a:r>
              <a:rPr lang="ja-JP" altLang="en-US" sz="2400" dirty="0"/>
              <a:t>「</a:t>
            </a:r>
            <a:r>
              <a:rPr lang="en-US" altLang="ja-JP" sz="2400" dirty="0"/>
              <a:t>The 11th Congress of The Asian Society for Child and Adolescent Psychiatry and Allied Professions (ASCAPAP)</a:t>
            </a:r>
            <a:r>
              <a:rPr lang="ja-JP" altLang="en-US" sz="2400" dirty="0"/>
              <a:t>」で発表した</a:t>
            </a:r>
            <a:r>
              <a:rPr lang="en-US" altLang="ja-JP" sz="2400" dirty="0"/>
              <a:t>『Neurodevelopmental Disorders and Maltreatments』  </a:t>
            </a:r>
            <a:r>
              <a:rPr lang="ja-JP" altLang="en-US" sz="2400" dirty="0"/>
              <a:t>他の業績を含めて</a:t>
            </a:r>
            <a:endParaRPr lang="en-US" altLang="ja-JP" sz="2400" dirty="0"/>
          </a:p>
          <a:p>
            <a:pPr>
              <a:buClr>
                <a:schemeClr val="accent3">
                  <a:lumMod val="40000"/>
                  <a:lumOff val="60000"/>
                </a:schemeClr>
              </a:buClr>
              <a:buFont typeface="Wingdings" panose="05000000000000000000" pitchFamily="2" charset="2"/>
              <a:buChar char="l"/>
            </a:pPr>
            <a:endParaRPr lang="en-US" altLang="ja-JP" sz="2400" dirty="0"/>
          </a:p>
          <a:p>
            <a:endParaRPr kumimoji="1" lang="ja-JP" altLang="en-US" dirty="0"/>
          </a:p>
        </p:txBody>
      </p:sp>
    </p:spTree>
    <p:extLst>
      <p:ext uri="{BB962C8B-B14F-4D97-AF65-F5344CB8AC3E}">
        <p14:creationId xmlns:p14="http://schemas.microsoft.com/office/powerpoint/2010/main" val="640835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863EE1-1DC1-43BB-2F4C-4A23D374439A}"/>
              </a:ext>
            </a:extLst>
          </p:cNvPr>
          <p:cNvSpPr>
            <a:spLocks noGrp="1"/>
          </p:cNvSpPr>
          <p:nvPr>
            <p:ph type="title"/>
          </p:nvPr>
        </p:nvSpPr>
        <p:spPr/>
        <p:txBody>
          <a:bodyPr>
            <a:normAutofit/>
          </a:bodyPr>
          <a:lstStyle/>
          <a:p>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rPr>
              <a:t>少年法関連</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A370BC22-9B7A-BEF3-8BA1-90620193DD6D}"/>
              </a:ext>
            </a:extLst>
          </p:cNvPr>
          <p:cNvSpPr>
            <a:spLocks noGrp="1"/>
          </p:cNvSpPr>
          <p:nvPr>
            <p:ph idx="1"/>
          </p:nvPr>
        </p:nvSpPr>
        <p:spPr/>
        <p:txBody>
          <a:bodyPr vert="horz" lIns="91440" tIns="45720" rIns="91440" bIns="45720" rtlCol="0" anchor="t">
            <a:normAutofit/>
          </a:bodyPr>
          <a:lstStyle/>
          <a:p>
            <a:r>
              <a:rPr lang="en-US" altLang="ja-JP" sz="3200" dirty="0">
                <a:solidFill>
                  <a:srgbClr val="000000"/>
                </a:solidFill>
                <a:latin typeface="MS PGothic"/>
                <a:ea typeface="MS PGothic"/>
              </a:rPr>
              <a:t>2023</a:t>
            </a:r>
            <a:r>
              <a:rPr lang="ja-JP" altLang="en-US" sz="3200" dirty="0">
                <a:solidFill>
                  <a:srgbClr val="000000"/>
                </a:solidFill>
                <a:latin typeface="MS PGothic"/>
                <a:ea typeface="MS PGothic"/>
              </a:rPr>
              <a:t>年度の少年事件件数は特殊詐欺などで、微増した。</a:t>
            </a:r>
            <a:endParaRPr kumimoji="1" lang="ja-JP" altLang="en-US" sz="3200" dirty="0">
              <a:latin typeface="ＭＳ Ｐゴシック"/>
              <a:ea typeface="ＭＳ Ｐゴシック"/>
            </a:endParaRPr>
          </a:p>
        </p:txBody>
      </p:sp>
    </p:spTree>
    <p:extLst>
      <p:ext uri="{BB962C8B-B14F-4D97-AF65-F5344CB8AC3E}">
        <p14:creationId xmlns:p14="http://schemas.microsoft.com/office/powerpoint/2010/main" val="38819596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7200" y="4960137"/>
            <a:ext cx="7990514" cy="1463040"/>
          </a:xfrm>
        </p:spPr>
        <p:txBody>
          <a:bodyPr>
            <a:normAutofit/>
          </a:bodyPr>
          <a:lstStyle/>
          <a:p>
            <a:r>
              <a:rPr kumimoji="1" lang="ja-JP" altLang="en-US" sz="4800" dirty="0">
                <a:latin typeface="UD デジタル 教科書体 NK-B" panose="02020700000000000000" pitchFamily="18" charset="-128"/>
                <a:ea typeface="UD デジタル 教科書体 NK-B" panose="02020700000000000000" pitchFamily="18" charset="-128"/>
              </a:rPr>
              <a:t>専門医制度に関する委員会</a:t>
            </a:r>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4188298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委員会の構成</a:t>
            </a:r>
          </a:p>
        </p:txBody>
      </p:sp>
      <p:sp>
        <p:nvSpPr>
          <p:cNvPr id="3" name="コンテンツ プレースホルダー 2"/>
          <p:cNvSpPr>
            <a:spLocks noGrp="1"/>
          </p:cNvSpPr>
          <p:nvPr>
            <p:ph idx="1"/>
          </p:nvPr>
        </p:nvSpPr>
        <p:spPr>
          <a:xfrm>
            <a:off x="646111" y="2052918"/>
            <a:ext cx="11173977" cy="4195481"/>
          </a:xfrm>
        </p:spPr>
        <p:txBody>
          <a:bodyPr>
            <a:norm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委員長     ：</a:t>
            </a:r>
            <a:r>
              <a:rPr lang="ja-JP" altLang="en-US" sz="2800" dirty="0">
                <a:latin typeface="UD デジタル 教科書体 NK-B" panose="02020700000000000000" pitchFamily="18" charset="-128"/>
                <a:ea typeface="UD デジタル 教科書体 NK-B" panose="02020700000000000000" pitchFamily="18" charset="-128"/>
              </a:rPr>
              <a:t>野邑健二　</a:t>
            </a:r>
            <a:r>
              <a:rPr kumimoji="1" lang="ja-JP" altLang="en-US" sz="2800" dirty="0">
                <a:latin typeface="UD デジタル 教科書体 NK-B" panose="02020700000000000000" pitchFamily="18" charset="-128"/>
                <a:ea typeface="UD デジタル 教科書体 NK-B" panose="02020700000000000000" pitchFamily="18" charset="-128"/>
              </a:rPr>
              <a:t>担当理事 ：三上克央　</a:t>
            </a:r>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委員　　　　</a:t>
            </a:r>
            <a:r>
              <a:rPr lang="en-US" altLang="ja-JP" sz="2800" dirty="0">
                <a:latin typeface="UD デジタル 教科書体 NK-B" panose="02020700000000000000" pitchFamily="18" charset="-128"/>
                <a:ea typeface="UD デジタル 教科書体 NK-B" panose="02020700000000000000" pitchFamily="18" charset="-128"/>
              </a:rPr>
              <a:t> </a:t>
            </a:r>
            <a:r>
              <a:rPr lang="ja-JP" altLang="en-US" sz="2800" dirty="0">
                <a:latin typeface="UD デジタル 教科書体 NK-B" panose="02020700000000000000" pitchFamily="18" charset="-128"/>
                <a:ea typeface="UD デジタル 教科書体 NK-B" panose="02020700000000000000" pitchFamily="18" charset="-128"/>
              </a:rPr>
              <a:t>：宇佐美政英　</a:t>
            </a:r>
            <a:endParaRPr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オブザーバー　：松本英夫　飯田順三</a:t>
            </a:r>
            <a:endParaRPr lang="en-US" altLang="ja-JP" sz="2800" dirty="0">
              <a:latin typeface="UD デジタル 教科書体 NK-B" panose="02020700000000000000" pitchFamily="18" charset="-128"/>
              <a:ea typeface="UD デジタル 教科書体 NK-B" panose="02020700000000000000" pitchFamily="18" charset="-128"/>
            </a:endParaRPr>
          </a:p>
          <a:p>
            <a:endParaRPr lang="en-US" altLang="ja-JP" sz="28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4881566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96C809-9F3D-F0B1-2B46-0F7E4806B713}"/>
              </a:ext>
            </a:extLst>
          </p:cNvPr>
          <p:cNvSpPr>
            <a:spLocks noGrp="1"/>
          </p:cNvSpPr>
          <p:nvPr>
            <p:ph type="title"/>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活動</a:t>
            </a:r>
            <a:r>
              <a:rPr lang="ja-JP" altLang="en-US" dirty="0">
                <a:latin typeface="UD デジタル 教科書体 NK-B" panose="02020700000000000000" pitchFamily="18" charset="-128"/>
                <a:ea typeface="UD デジタル 教科書体 NK-B" panose="02020700000000000000" pitchFamily="18" charset="-128"/>
              </a:rPr>
              <a:t>内容</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FEF27472-66F6-8BAA-6FB5-D4B71F5D5F5A}"/>
              </a:ext>
            </a:extLst>
          </p:cNvPr>
          <p:cNvSpPr>
            <a:spLocks noGrp="1"/>
          </p:cNvSpPr>
          <p:nvPr>
            <p:ph idx="1"/>
          </p:nvPr>
        </p:nvSpPr>
        <p:spPr>
          <a:xfrm>
            <a:off x="1024128" y="2285999"/>
            <a:ext cx="10419727" cy="4461310"/>
          </a:xfrm>
        </p:spPr>
        <p:txBody>
          <a:bodyPr>
            <a:normAutofit fontScale="77500" lnSpcReduction="20000"/>
          </a:bodyPr>
          <a:lstStyle/>
          <a:p>
            <a:r>
              <a:rPr kumimoji="1"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子どものこころ専門医機構</a:t>
            </a:r>
            <a:r>
              <a:rPr kumimoji="1" lang="ja-JP" altLang="en-US" sz="3200" dirty="0">
                <a:latin typeface="UD デジタル 教科書体 NK-B" panose="02020700000000000000" pitchFamily="18" charset="-128"/>
                <a:ea typeface="UD デジタル 教科書体 NK-B" panose="02020700000000000000" pitchFamily="18" charset="-128"/>
              </a:rPr>
              <a:t>の主要な構成組織として一体化して活動</a:t>
            </a:r>
            <a:endParaRPr kumimoji="1" lang="en-US" altLang="ja-JP" sz="3200" dirty="0">
              <a:latin typeface="UD デジタル 教科書体 NK-B" panose="02020700000000000000" pitchFamily="18" charset="-128"/>
              <a:ea typeface="UD デジタル 教科書体 NK-B" panose="02020700000000000000" pitchFamily="18" charset="-128"/>
            </a:endParaRPr>
          </a:p>
          <a:p>
            <a:pPr lvl="1"/>
            <a:r>
              <a:rPr kumimoji="1" lang="ja-JP" altLang="en-US" sz="2800" dirty="0">
                <a:latin typeface="UD デジタル 教科書体 NK-B" panose="02020700000000000000" pitchFamily="18" charset="-128"/>
                <a:ea typeface="UD デジタル 教科書体 NK-B" panose="02020700000000000000" pitchFamily="18" charset="-128"/>
              </a:rPr>
              <a:t>本委員会委員が、役員として活動</a:t>
            </a:r>
            <a:endParaRPr kumimoji="1" lang="en-US" altLang="ja-JP" sz="2800" dirty="0">
              <a:latin typeface="UD デジタル 教科書体 NK-B" panose="02020700000000000000" pitchFamily="18" charset="-128"/>
              <a:ea typeface="UD デジタル 教科書体 NK-B" panose="02020700000000000000" pitchFamily="18" charset="-128"/>
            </a:endParaRPr>
          </a:p>
          <a:p>
            <a:pPr lvl="1"/>
            <a:r>
              <a:rPr lang="ja-JP" altLang="en-US" sz="2800" dirty="0">
                <a:latin typeface="UD デジタル 教科書体 NK-B" panose="02020700000000000000" pitchFamily="18" charset="-128"/>
                <a:ea typeface="UD デジタル 教科書体 NK-B" panose="02020700000000000000" pitchFamily="18" charset="-128"/>
              </a:rPr>
              <a:t>毎年基金（５０万円）を拠出（２０２４年度まで）</a:t>
            </a:r>
            <a:endParaRPr lang="en-US" altLang="ja-JP" sz="2800" dirty="0">
              <a:latin typeface="UD デジタル 教科書体 NK-B" panose="02020700000000000000" pitchFamily="18" charset="-128"/>
              <a:ea typeface="UD デジタル 教科書体 NK-B" panose="02020700000000000000" pitchFamily="18" charset="-128"/>
            </a:endParaRPr>
          </a:p>
          <a:p>
            <a:pPr lvl="1"/>
            <a:endParaRPr lang="en-US" altLang="ja-JP" sz="3200" dirty="0">
              <a:latin typeface="UD デジタル 教科書体 NK-B" panose="02020700000000000000" pitchFamily="18" charset="-128"/>
              <a:ea typeface="UD デジタル 教科書体 NK-B" panose="02020700000000000000" pitchFamily="18" charset="-128"/>
            </a:endParaRPr>
          </a:p>
          <a:p>
            <a:r>
              <a:rPr lang="ja-JP" altLang="en-US" sz="3200" dirty="0">
                <a:latin typeface="UD デジタル 教科書体 NK-B" panose="02020700000000000000" pitchFamily="18" charset="-128"/>
                <a:ea typeface="UD デジタル 教科書体 NK-B" panose="02020700000000000000" pitchFamily="18" charset="-128"/>
              </a:rPr>
              <a:t>子</a:t>
            </a:r>
            <a:r>
              <a:rPr kumimoji="1" lang="ja-JP" altLang="en-US" sz="3200" dirty="0">
                <a:latin typeface="UD デジタル 教科書体 NK-B" panose="02020700000000000000" pitchFamily="18" charset="-128"/>
                <a:ea typeface="UD デジタル 教科書体 NK-B" panose="02020700000000000000" pitchFamily="18" charset="-128"/>
              </a:rPr>
              <a:t>どものこころ専門医研修が２０２２年度から開始（３年間）</a:t>
            </a:r>
            <a:endParaRPr kumimoji="1" lang="en-US" altLang="ja-JP" sz="3200" dirty="0">
              <a:latin typeface="UD デジタル 教科書体 NK-B" panose="02020700000000000000" pitchFamily="18" charset="-128"/>
              <a:ea typeface="UD デジタル 教科書体 NK-B" panose="02020700000000000000" pitchFamily="18" charset="-128"/>
            </a:endParaRPr>
          </a:p>
          <a:p>
            <a:pPr lvl="1"/>
            <a:r>
              <a:rPr kumimoji="1" lang="ja-JP" altLang="en-US" sz="2800" dirty="0">
                <a:latin typeface="UD デジタル 教科書体 NK-B" panose="02020700000000000000" pitchFamily="18" charset="-128"/>
                <a:ea typeface="UD デジタル 教科書体 NK-B" panose="02020700000000000000" pitchFamily="18" charset="-128"/>
              </a:rPr>
              <a:t>専攻医２７７名（うち、２０２２年４月開始は８３名）</a:t>
            </a:r>
            <a:endParaRPr kumimoji="1" lang="en-US" altLang="ja-JP" sz="2800" dirty="0">
              <a:latin typeface="UD デジタル 教科書体 NK-B" panose="02020700000000000000" pitchFamily="18" charset="-128"/>
              <a:ea typeface="UD デジタル 教科書体 NK-B" panose="02020700000000000000" pitchFamily="18" charset="-128"/>
            </a:endParaRPr>
          </a:p>
          <a:p>
            <a:pPr lvl="1"/>
            <a:r>
              <a:rPr lang="ja-JP" altLang="en-US" sz="2800" dirty="0">
                <a:latin typeface="UD デジタル 教科書体 NK-B" panose="02020700000000000000" pitchFamily="18" charset="-128"/>
                <a:ea typeface="UD デジタル 教科書体 NK-B" panose="02020700000000000000" pitchFamily="18" charset="-128"/>
              </a:rPr>
              <a:t>研修施設群</a:t>
            </a:r>
            <a:r>
              <a:rPr lang="en-US" altLang="ja-JP" sz="2800" dirty="0">
                <a:latin typeface="UD デジタル 教科書体 NK-B" panose="02020700000000000000" pitchFamily="18" charset="-128"/>
                <a:ea typeface="UD デジタル 教科書体 NK-B" panose="02020700000000000000" pitchFamily="18" charset="-128"/>
              </a:rPr>
              <a:t>84</a:t>
            </a:r>
            <a:r>
              <a:rPr lang="ja-JP" altLang="en-US" sz="2800" dirty="0">
                <a:latin typeface="UD デジタル 教科書体 NK-B" panose="02020700000000000000" pitchFamily="18" charset="-128"/>
                <a:ea typeface="UD デジタル 教科書体 NK-B" panose="02020700000000000000" pitchFamily="18" charset="-128"/>
              </a:rPr>
              <a:t>施設（</a:t>
            </a:r>
            <a:r>
              <a:rPr lang="en-US" altLang="ja-JP" sz="2800" dirty="0">
                <a:latin typeface="UD デジタル 教科書体 NK-B" panose="02020700000000000000" pitchFamily="18" charset="-128"/>
                <a:ea typeface="UD デジタル 教科書体 NK-B" panose="02020700000000000000" pitchFamily="18" charset="-128"/>
              </a:rPr>
              <a:t>6</a:t>
            </a:r>
            <a:r>
              <a:rPr lang="ja-JP" altLang="en-US" sz="2800" dirty="0">
                <a:latin typeface="UD デジタル 教科書体 NK-B" panose="02020700000000000000" pitchFamily="18" charset="-128"/>
                <a:ea typeface="UD デジタル 教科書体 NK-B" panose="02020700000000000000" pitchFamily="18" charset="-128"/>
              </a:rPr>
              <a:t>施設申請中）</a:t>
            </a:r>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600" dirty="0">
                <a:latin typeface="UD デジタル 教科書体 NK-B" panose="02020700000000000000" pitchFamily="18" charset="-128"/>
                <a:ea typeface="UD デジタル 教科書体 NK-B" panose="02020700000000000000" pitchFamily="18" charset="-128"/>
              </a:rPr>
              <a:t>⇒　</a:t>
            </a:r>
            <a:r>
              <a:rPr kumimoji="1" lang="en-US" altLang="ja-JP" sz="2600" dirty="0">
                <a:latin typeface="UD デジタル 教科書体 NK-B" panose="02020700000000000000" pitchFamily="18" charset="-128"/>
                <a:ea typeface="UD デジタル 教科書体 NK-B" panose="02020700000000000000" pitchFamily="18" charset="-128"/>
              </a:rPr>
              <a:t>2025</a:t>
            </a:r>
            <a:r>
              <a:rPr kumimoji="1" lang="ja-JP" altLang="en-US" sz="2600" dirty="0">
                <a:latin typeface="UD デジタル 教科書体 NK-B" panose="02020700000000000000" pitchFamily="18" charset="-128"/>
                <a:ea typeface="UD デジタル 教科書体 NK-B" panose="02020700000000000000" pitchFamily="18" charset="-128"/>
              </a:rPr>
              <a:t>年度に初めての研修を修了した</a:t>
            </a:r>
            <a:r>
              <a:rPr lang="ja-JP" altLang="en-US" sz="2600" dirty="0">
                <a:latin typeface="UD デジタル 教科書体 NK-B" panose="02020700000000000000" pitchFamily="18" charset="-128"/>
                <a:ea typeface="UD デジタル 教科書体 NK-B" panose="02020700000000000000" pitchFamily="18" charset="-128"/>
              </a:rPr>
              <a:t>専攻医が専門医試験を受験予定</a:t>
            </a:r>
            <a:endParaRPr kumimoji="1" lang="en-US" altLang="ja-JP" sz="2600" dirty="0">
              <a:latin typeface="UD デジタル 教科書体 NK-B" panose="02020700000000000000" pitchFamily="18" charset="-128"/>
              <a:ea typeface="UD デジタル 教科書体 NK-B" panose="02020700000000000000" pitchFamily="18" charset="-128"/>
            </a:endParaRPr>
          </a:p>
          <a:p>
            <a:endParaRPr lang="en-US" altLang="ja-JP" sz="3200" dirty="0">
              <a:latin typeface="UD デジタル 教科書体 NK-B" panose="02020700000000000000" pitchFamily="18" charset="-128"/>
              <a:ea typeface="UD デジタル 教科書体 NK-B" panose="02020700000000000000" pitchFamily="18" charset="-128"/>
            </a:endParaRPr>
          </a:p>
          <a:p>
            <a:r>
              <a:rPr lang="ja-JP" altLang="en-US" sz="3200" dirty="0">
                <a:latin typeface="UD デジタル 教科書体 NK-B" panose="02020700000000000000" pitchFamily="18" charset="-128"/>
                <a:ea typeface="UD デジタル 教科書体 NK-B" panose="02020700000000000000" pitchFamily="18" charset="-128"/>
              </a:rPr>
              <a:t>専門医暫定試験を各年度７月に実施（</a:t>
            </a:r>
            <a:r>
              <a:rPr lang="en-US" altLang="ja-JP" sz="3200" dirty="0">
                <a:latin typeface="UD デジタル 教科書体 NK-B" panose="02020700000000000000" pitchFamily="18" charset="-128"/>
                <a:ea typeface="UD デジタル 教科書体 NK-B" panose="02020700000000000000" pitchFamily="18" charset="-128"/>
              </a:rPr>
              <a:t>2024</a:t>
            </a:r>
            <a:r>
              <a:rPr lang="ja-JP" altLang="en-US" sz="3200" dirty="0">
                <a:latin typeface="UD デジタル 教科書体 NK-B" panose="02020700000000000000" pitchFamily="18" charset="-128"/>
                <a:ea typeface="UD デジタル 教科書体 NK-B" panose="02020700000000000000" pitchFamily="18" charset="-128"/>
              </a:rPr>
              <a:t>年度まで）</a:t>
            </a:r>
            <a:endParaRPr lang="en-US" altLang="ja-JP" sz="3200" dirty="0">
              <a:latin typeface="UD デジタル 教科書体 NK-B" panose="02020700000000000000" pitchFamily="18" charset="-128"/>
              <a:ea typeface="UD デジタル 教科書体 NK-B" panose="02020700000000000000" pitchFamily="18" charset="-128"/>
            </a:endParaRPr>
          </a:p>
          <a:p>
            <a:pPr lvl="1"/>
            <a:r>
              <a:rPr lang="ja-JP" altLang="en-US" sz="2800" dirty="0">
                <a:latin typeface="UD デジタル 教科書体 NK-B" panose="02020700000000000000" pitchFamily="18" charset="-128"/>
                <a:ea typeface="UD デジタル 教科書体 NK-B" panose="02020700000000000000" pitchFamily="18" charset="-128"/>
              </a:rPr>
              <a:t>２０２４年度は、７月および３月に実施</a:t>
            </a:r>
            <a:endParaRPr lang="en-US" altLang="ja-JP" sz="2800" dirty="0">
              <a:latin typeface="UD デジタル 教科書体 NK-B" panose="02020700000000000000" pitchFamily="18" charset="-128"/>
              <a:ea typeface="UD デジタル 教科書体 NK-B" panose="02020700000000000000" pitchFamily="18" charset="-128"/>
            </a:endParaRPr>
          </a:p>
          <a:p>
            <a:pPr lvl="1"/>
            <a:r>
              <a:rPr lang="ja-JP" altLang="en-US" sz="2800" dirty="0">
                <a:latin typeface="UD デジタル 教科書体 NK-B" panose="02020700000000000000" pitchFamily="18" charset="-128"/>
                <a:ea typeface="UD デジタル 教科書体 NK-B" panose="02020700000000000000" pitchFamily="18" charset="-128"/>
              </a:rPr>
              <a:t>これまでの専門医：</a:t>
            </a:r>
            <a:r>
              <a:rPr lang="en-US" altLang="ja-JP" sz="2800" dirty="0">
                <a:latin typeface="UD デジタル 教科書体 NK-B" panose="02020700000000000000" pitchFamily="18" charset="-128"/>
                <a:ea typeface="UD デジタル 教科書体 NK-B" panose="02020700000000000000" pitchFamily="18" charset="-128"/>
              </a:rPr>
              <a:t>933</a:t>
            </a:r>
            <a:r>
              <a:rPr lang="ja-JP" altLang="en-US" sz="2800" dirty="0">
                <a:latin typeface="UD デジタル 教科書体 NK-B" panose="02020700000000000000" pitchFamily="18" charset="-128"/>
                <a:ea typeface="UD デジタル 教科書体 NK-B" panose="02020700000000000000" pitchFamily="18" charset="-128"/>
              </a:rPr>
              <a:t>名（</a:t>
            </a:r>
            <a:r>
              <a:rPr lang="en-US" altLang="ja-JP" sz="2800" dirty="0">
                <a:latin typeface="UD デジタル 教科書体 NK-B" panose="02020700000000000000" pitchFamily="18" charset="-128"/>
                <a:ea typeface="UD デジタル 教科書体 NK-B" panose="02020700000000000000" pitchFamily="18" charset="-128"/>
              </a:rPr>
              <a:t>2024</a:t>
            </a:r>
            <a:r>
              <a:rPr lang="ja-JP" altLang="en-US" sz="2800" dirty="0">
                <a:latin typeface="UD デジタル 教科書体 NK-B" panose="02020700000000000000" pitchFamily="18" charset="-128"/>
                <a:ea typeface="UD デジタル 教科書体 NK-B" panose="02020700000000000000" pitchFamily="18" charset="-128"/>
              </a:rPr>
              <a:t>年</a:t>
            </a:r>
            <a:r>
              <a:rPr lang="en-US" altLang="ja-JP" sz="2800" dirty="0">
                <a:latin typeface="UD デジタル 教科書体 NK-B" panose="02020700000000000000" pitchFamily="18" charset="-128"/>
                <a:ea typeface="UD デジタル 教科書体 NK-B" panose="02020700000000000000" pitchFamily="18" charset="-128"/>
              </a:rPr>
              <a:t>10</a:t>
            </a:r>
            <a:r>
              <a:rPr lang="ja-JP" altLang="en-US" sz="2800" dirty="0">
                <a:latin typeface="UD デジタル 教科書体 NK-B" panose="02020700000000000000" pitchFamily="18" charset="-128"/>
                <a:ea typeface="UD デジタル 教科書体 NK-B" panose="02020700000000000000" pitchFamily="18" charset="-128"/>
              </a:rPr>
              <a:t>月現在）</a:t>
            </a:r>
            <a:endParaRPr lang="en-US" altLang="ja-JP" sz="2800" dirty="0">
              <a:latin typeface="UD デジタル 教科書体 NK-B" panose="02020700000000000000" pitchFamily="18" charset="-128"/>
              <a:ea typeface="UD デジタル 教科書体 NK-B" panose="02020700000000000000" pitchFamily="18" charset="-128"/>
            </a:endParaRPr>
          </a:p>
          <a:p>
            <a:pPr marL="128016" lvl="1" indent="0">
              <a:buNone/>
            </a:pPr>
            <a:endParaRPr lang="en-US" altLang="ja-JP" dirty="0">
              <a:latin typeface="UD デジタル 教科書体 NK-B" panose="02020700000000000000" pitchFamily="18" charset="-128"/>
              <a:ea typeface="UD デジタル 教科書体 NK-B" panose="02020700000000000000" pitchFamily="18" charset="-128"/>
            </a:endParaRPr>
          </a:p>
          <a:p>
            <a:endParaRPr lang="ja-JP" altLang="en-US"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pPr lvl="1"/>
            <a:endParaRPr kumimoji="1"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endParaRPr kumimoji="1" lang="ja-JP" altLang="en-US" dirty="0"/>
          </a:p>
        </p:txBody>
      </p:sp>
    </p:spTree>
    <p:extLst>
      <p:ext uri="{BB962C8B-B14F-4D97-AF65-F5344CB8AC3E}">
        <p14:creationId xmlns:p14="http://schemas.microsoft.com/office/powerpoint/2010/main" val="11331621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en-US" altLang="ja-JP" dirty="0"/>
              <a:t>ICD-11</a:t>
            </a:r>
            <a:r>
              <a:rPr kumimoji="1" lang="ja-JP" altLang="en-US" dirty="0"/>
              <a:t>に関する委員会</a:t>
            </a:r>
            <a:br>
              <a:rPr kumimoji="1" lang="en-US" altLang="ja-JP" dirty="0"/>
            </a:br>
            <a:br>
              <a:rPr kumimoji="1" lang="en-US" altLang="ja-JP" dirty="0"/>
            </a:br>
            <a:endParaRPr kumimoji="1" lang="ja-JP" altLang="en-US" dirty="0"/>
          </a:p>
        </p:txBody>
      </p:sp>
    </p:spTree>
    <p:extLst>
      <p:ext uri="{BB962C8B-B14F-4D97-AF65-F5344CB8AC3E}">
        <p14:creationId xmlns:p14="http://schemas.microsoft.com/office/powerpoint/2010/main" val="4865460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委員会の構成</a:t>
            </a:r>
          </a:p>
        </p:txBody>
      </p:sp>
      <p:sp>
        <p:nvSpPr>
          <p:cNvPr id="3" name="コンテンツ プレースホルダー 2"/>
          <p:cNvSpPr>
            <a:spLocks noGrp="1"/>
          </p:cNvSpPr>
          <p:nvPr>
            <p:ph idx="1"/>
          </p:nvPr>
        </p:nvSpPr>
        <p:spPr>
          <a:xfrm>
            <a:off x="1631504" y="1600200"/>
            <a:ext cx="8856984" cy="4565104"/>
          </a:xfrm>
        </p:spPr>
        <p:txBody>
          <a:bodyPr>
            <a:normAutofit/>
          </a:bodyPr>
          <a:lstStyle/>
          <a:p>
            <a:r>
              <a:rPr kumimoji="1" lang="ja-JP" altLang="en-US" dirty="0"/>
              <a:t>委員長</a:t>
            </a:r>
            <a:r>
              <a:rPr kumimoji="1" lang="en-US" altLang="ja-JP" dirty="0"/>
              <a:t>		</a:t>
            </a:r>
            <a:r>
              <a:rPr kumimoji="1" lang="ja-JP" altLang="en-US" dirty="0"/>
              <a:t>中村和彦</a:t>
            </a:r>
            <a:endParaRPr kumimoji="1" lang="en-US" altLang="ja-JP" dirty="0"/>
          </a:p>
          <a:p>
            <a:r>
              <a:rPr lang="ja-JP" altLang="en-US" dirty="0"/>
              <a:t>担当理事　</a:t>
            </a:r>
            <a:r>
              <a:rPr lang="en-US" altLang="ja-JP" dirty="0"/>
              <a:t>	</a:t>
            </a:r>
            <a:r>
              <a:rPr lang="ja-JP" altLang="en-US" dirty="0"/>
              <a:t>根來秀樹</a:t>
            </a:r>
            <a:endParaRPr lang="ja-JP" altLang="ja-JP" dirty="0"/>
          </a:p>
          <a:p>
            <a:r>
              <a:rPr lang="ja-JP" altLang="ja-JP" dirty="0"/>
              <a:t>委員：高岡　健</a:t>
            </a:r>
            <a:r>
              <a:rPr lang="ja-JP" altLang="en-US" dirty="0"/>
              <a:t>、</a:t>
            </a:r>
            <a:r>
              <a:rPr lang="ja-JP" altLang="ja-JP" dirty="0"/>
              <a:t>吉川　徹</a:t>
            </a:r>
            <a:r>
              <a:rPr lang="ja-JP" altLang="en-US" dirty="0"/>
              <a:t>、大西雄一、太田豊作</a:t>
            </a:r>
            <a:endParaRPr lang="ja-JP" altLang="ja-JP" dirty="0"/>
          </a:p>
        </p:txBody>
      </p:sp>
      <p:sp>
        <p:nvSpPr>
          <p:cNvPr id="4" name="テキスト ボックス 3"/>
          <p:cNvSpPr txBox="1"/>
          <p:nvPr/>
        </p:nvSpPr>
        <p:spPr>
          <a:xfrm>
            <a:off x="1847529" y="4437112"/>
            <a:ext cx="8105039" cy="1107996"/>
          </a:xfrm>
          <a:prstGeom prst="rect">
            <a:avLst/>
          </a:prstGeom>
          <a:noFill/>
        </p:spPr>
        <p:txBody>
          <a:bodyPr wrap="none" rtlCol="0">
            <a:spAutoFit/>
          </a:bodyPr>
          <a:lstStyle/>
          <a:p>
            <a:r>
              <a:rPr lang="ja-JP" altLang="ja-JP" sz="2400" dirty="0">
                <a:solidFill>
                  <a:prstClr val="black"/>
                </a:solidFill>
                <a:latin typeface="Calibri"/>
                <a:ea typeface="ＭＳ Ｐゴシック" panose="020B0600070205080204" pitchFamily="50" charset="-128"/>
              </a:rPr>
              <a:t>日本児童青年精神医学会が担当する</a:t>
            </a:r>
            <a:r>
              <a:rPr lang="en-US" altLang="ja-JP" sz="2400" dirty="0">
                <a:solidFill>
                  <a:prstClr val="black"/>
                </a:solidFill>
                <a:latin typeface="Calibri"/>
                <a:ea typeface="ＭＳ Ｐゴシック" panose="020B0600070205080204" pitchFamily="50" charset="-128"/>
              </a:rPr>
              <a:t>ICD-11 draft</a:t>
            </a:r>
            <a:r>
              <a:rPr lang="ja-JP" altLang="ja-JP" sz="2400" dirty="0">
                <a:solidFill>
                  <a:prstClr val="black"/>
                </a:solidFill>
                <a:latin typeface="Calibri"/>
                <a:ea typeface="ＭＳ Ｐゴシック" panose="020B0600070205080204" pitchFamily="50" charset="-128"/>
              </a:rPr>
              <a:t>の各診断名</a:t>
            </a:r>
            <a:endParaRPr lang="en-US" altLang="ja-JP" sz="2400" dirty="0">
              <a:solidFill>
                <a:prstClr val="black"/>
              </a:solidFill>
              <a:latin typeface="Calibri"/>
              <a:ea typeface="ＭＳ Ｐゴシック" panose="020B0600070205080204" pitchFamily="50" charset="-128"/>
            </a:endParaRPr>
          </a:p>
          <a:p>
            <a:r>
              <a:rPr lang="ja-JP" altLang="ja-JP" sz="2400" dirty="0">
                <a:solidFill>
                  <a:prstClr val="black"/>
                </a:solidFill>
                <a:latin typeface="Calibri"/>
                <a:ea typeface="ＭＳ Ｐゴシック" panose="020B0600070205080204" pitchFamily="50" charset="-128"/>
              </a:rPr>
              <a:t>について、和訳の検討を行</a:t>
            </a:r>
            <a:r>
              <a:rPr lang="ja-JP" altLang="en-US" sz="2400" dirty="0">
                <a:solidFill>
                  <a:prstClr val="black"/>
                </a:solidFill>
                <a:latin typeface="Calibri"/>
                <a:ea typeface="ＭＳ Ｐゴシック" panose="020B0600070205080204" pitchFamily="50" charset="-128"/>
              </a:rPr>
              <a:t>う</a:t>
            </a:r>
            <a:r>
              <a:rPr lang="ja-JP" altLang="ja-JP" sz="2400" dirty="0">
                <a:solidFill>
                  <a:prstClr val="black"/>
                </a:solidFill>
                <a:latin typeface="Calibri"/>
                <a:ea typeface="ＭＳ Ｐゴシック" panose="020B0600070205080204" pitchFamily="50" charset="-128"/>
              </a:rPr>
              <a:t>。</a:t>
            </a:r>
          </a:p>
          <a:p>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275274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4040A07-4EF3-016F-F859-6AA604C63331}"/>
              </a:ext>
            </a:extLst>
          </p:cNvPr>
          <p:cNvSpPr>
            <a:spLocks noGrp="1"/>
          </p:cNvSpPr>
          <p:nvPr>
            <p:ph idx="1"/>
          </p:nvPr>
        </p:nvSpPr>
        <p:spPr/>
        <p:txBody>
          <a:bodyPr/>
          <a:lstStyle/>
          <a:p>
            <a:r>
              <a:rPr kumimoji="1" lang="ja-JP" altLang="en-US" dirty="0"/>
              <a:t>開催日</a:t>
            </a:r>
            <a:endParaRPr kumimoji="1" lang="en-US" altLang="ja-JP" dirty="0"/>
          </a:p>
          <a:p>
            <a:pPr marL="0" indent="0">
              <a:buNone/>
            </a:pPr>
            <a:endParaRPr lang="en-US" altLang="ja-JP" dirty="0"/>
          </a:p>
          <a:p>
            <a:pPr marL="0" indent="0">
              <a:buNone/>
            </a:pPr>
            <a:r>
              <a:rPr kumimoji="1" lang="en-US" altLang="ja-JP" dirty="0"/>
              <a:t>2023</a:t>
            </a:r>
            <a:r>
              <a:rPr lang="ja-JP" altLang="en-US" dirty="0"/>
              <a:t>年度</a:t>
            </a:r>
            <a:r>
              <a:rPr kumimoji="1" lang="ja-JP" altLang="en-US" dirty="0"/>
              <a:t>　</a:t>
            </a:r>
            <a:r>
              <a:rPr kumimoji="1" lang="en-US" altLang="ja-JP" dirty="0"/>
              <a:t>2023</a:t>
            </a:r>
            <a:r>
              <a:rPr kumimoji="1" lang="ja-JP" altLang="en-US" dirty="0"/>
              <a:t>年</a:t>
            </a:r>
            <a:r>
              <a:rPr kumimoji="1" lang="en-US" altLang="ja-JP" dirty="0"/>
              <a:t>6</a:t>
            </a:r>
            <a:r>
              <a:rPr kumimoji="1" lang="ja-JP" altLang="en-US" dirty="0"/>
              <a:t>月メール会議、</a:t>
            </a:r>
            <a:endParaRPr kumimoji="1" lang="en-US" altLang="ja-JP" dirty="0"/>
          </a:p>
          <a:p>
            <a:pPr marL="0" indent="0">
              <a:buNone/>
            </a:pPr>
            <a:r>
              <a:rPr kumimoji="1" lang="ja-JP" altLang="en-US" dirty="0"/>
              <a:t>　　　　　　   </a:t>
            </a:r>
            <a:r>
              <a:rPr kumimoji="1" lang="en-US" altLang="ja-JP" dirty="0"/>
              <a:t>9</a:t>
            </a:r>
            <a:r>
              <a:rPr kumimoji="1" lang="ja-JP" altLang="en-US" dirty="0"/>
              <a:t>月メール会議、</a:t>
            </a:r>
            <a:r>
              <a:rPr kumimoji="1" lang="en-US" altLang="ja-JP" dirty="0"/>
              <a:t>12</a:t>
            </a:r>
            <a:r>
              <a:rPr kumimoji="1" lang="ja-JP" altLang="en-US" dirty="0"/>
              <a:t>月メール会議</a:t>
            </a:r>
            <a:endParaRPr kumimoji="1" lang="en-US" altLang="ja-JP" dirty="0"/>
          </a:p>
          <a:p>
            <a:pPr marL="0" indent="0">
              <a:buNone/>
            </a:pPr>
            <a:endParaRPr lang="en-US" altLang="ja-JP" dirty="0"/>
          </a:p>
          <a:p>
            <a:pPr marL="0" indent="0">
              <a:buNone/>
            </a:pPr>
            <a:r>
              <a:rPr kumimoji="1" lang="en-US" altLang="ja-JP" dirty="0"/>
              <a:t>2024</a:t>
            </a:r>
            <a:r>
              <a:rPr lang="ja-JP" altLang="en-US" dirty="0"/>
              <a:t>年度</a:t>
            </a:r>
            <a:r>
              <a:rPr kumimoji="1" lang="ja-JP" altLang="en-US" dirty="0"/>
              <a:t>　</a:t>
            </a:r>
            <a:r>
              <a:rPr kumimoji="1" lang="en-US" altLang="ja-JP" dirty="0"/>
              <a:t>2024</a:t>
            </a:r>
            <a:r>
              <a:rPr kumimoji="1" lang="ja-JP" altLang="en-US" dirty="0"/>
              <a:t>年</a:t>
            </a:r>
            <a:r>
              <a:rPr kumimoji="1" lang="en-US" altLang="ja-JP" dirty="0"/>
              <a:t>4</a:t>
            </a:r>
            <a:r>
              <a:rPr kumimoji="1" lang="ja-JP" altLang="en-US" dirty="0"/>
              <a:t>月</a:t>
            </a:r>
            <a:r>
              <a:rPr kumimoji="1" lang="en-US" altLang="ja-JP" dirty="0"/>
              <a:t>2</a:t>
            </a:r>
            <a:r>
              <a:rPr kumimoji="1" lang="ja-JP" altLang="en-US" dirty="0"/>
              <a:t>日－</a:t>
            </a:r>
            <a:r>
              <a:rPr kumimoji="1" lang="en-US" altLang="ja-JP" dirty="0"/>
              <a:t>5</a:t>
            </a:r>
            <a:r>
              <a:rPr lang="ja-JP" altLang="en-US" dirty="0"/>
              <a:t>日メール会議</a:t>
            </a:r>
            <a:endParaRPr kumimoji="1" lang="en-US" altLang="ja-JP" dirty="0"/>
          </a:p>
          <a:p>
            <a:pPr marL="0" indent="0">
              <a:buNone/>
            </a:pPr>
            <a:endParaRPr lang="en-US" altLang="ja-JP" dirty="0"/>
          </a:p>
          <a:p>
            <a:pPr marL="0" indent="0">
              <a:buNone/>
            </a:pPr>
            <a:endParaRPr kumimoji="1" lang="ja-JP" altLang="en-US" dirty="0"/>
          </a:p>
        </p:txBody>
      </p:sp>
    </p:spTree>
    <p:extLst>
      <p:ext uri="{BB962C8B-B14F-4D97-AF65-F5344CB8AC3E}">
        <p14:creationId xmlns:p14="http://schemas.microsoft.com/office/powerpoint/2010/main" val="38232951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31504" y="116632"/>
            <a:ext cx="9073008" cy="6840760"/>
          </a:xfrm>
        </p:spPr>
        <p:txBody>
          <a:bodyPr>
            <a:normAutofit fontScale="85000" lnSpcReduction="10000"/>
          </a:bodyPr>
          <a:lstStyle/>
          <a:p>
            <a:pPr marL="0" indent="0">
              <a:buNone/>
            </a:pPr>
            <a:endParaRPr lang="en-US" altLang="ja-JP" dirty="0"/>
          </a:p>
          <a:p>
            <a:pPr marL="0" indent="0">
              <a:buNone/>
            </a:pPr>
            <a:endParaRPr lang="en-US" altLang="ja-JP" dirty="0"/>
          </a:p>
          <a:p>
            <a:pPr marL="0" indent="0">
              <a:buNone/>
            </a:pPr>
            <a:r>
              <a:rPr lang="ja-JP" altLang="en-US" dirty="0"/>
              <a:t>日本児童青年精神医学会事務局に日本精神神経学会 事務局から当学会の精神科病名検討連絡会へ、メンバーの依頼があり、継続している検討 事項があるとのことで、引き続き高岡健先生に委員をお願いすることになった。</a:t>
            </a:r>
          </a:p>
          <a:p>
            <a:pPr marL="0" indent="0">
              <a:buNone/>
            </a:pPr>
            <a:r>
              <a:rPr lang="ja-JP" altLang="en-US" dirty="0"/>
              <a:t>　　</a:t>
            </a:r>
            <a:endParaRPr lang="en-US" altLang="ja-JP" dirty="0"/>
          </a:p>
          <a:p>
            <a:pPr marL="0" indent="0">
              <a:buNone/>
            </a:pPr>
            <a:r>
              <a:rPr lang="ja-JP" altLang="en-US" dirty="0"/>
              <a:t>今年度愛媛総会での</a:t>
            </a:r>
            <a:r>
              <a:rPr lang="en-US" altLang="ja-JP" dirty="0"/>
              <a:t>ICD‐11</a:t>
            </a:r>
            <a:r>
              <a:rPr lang="ja-JP" altLang="en-US" dirty="0"/>
              <a:t>に関する委員会の委員会セミナーは開催しないこととした。</a:t>
            </a:r>
          </a:p>
          <a:p>
            <a:pPr marL="0" indent="0">
              <a:buNone/>
            </a:pPr>
            <a:r>
              <a:rPr lang="ja-JP" altLang="en-US" dirty="0"/>
              <a:t>；</a:t>
            </a:r>
            <a:r>
              <a:rPr lang="en-US" altLang="ja-JP" dirty="0"/>
              <a:t>ICD-11</a:t>
            </a:r>
            <a:r>
              <a:rPr lang="ja-JP" altLang="en-US" dirty="0"/>
              <a:t>の日本語病名等に関する当学会・当委員会からの提案はすでに終えており、現在、各学会からの案を受けて厚生労働省でとりまとめが行われ、厚生労働省の案がその後総務省から告示されて初めて公式な分類名となり、国内で使用されることになる。今年度愛媛総会では</a:t>
            </a:r>
            <a:r>
              <a:rPr lang="en-US" altLang="ja-JP" dirty="0"/>
              <a:t>ICD-11</a:t>
            </a:r>
            <a:r>
              <a:rPr lang="ja-JP" altLang="en-US" dirty="0"/>
              <a:t>に関する委員会の委員会セミナーは開催せず、来年度以降、正式に日本語訳が発表されてから、例えば普及の問題などを取り上げることになった。</a:t>
            </a:r>
          </a:p>
          <a:p>
            <a:pPr marL="0" indent="0">
              <a:buNone/>
            </a:pPr>
            <a:endParaRPr lang="en-US" altLang="ja-JP" dirty="0"/>
          </a:p>
          <a:p>
            <a:pPr marL="0" indent="0">
              <a:buNone/>
            </a:pPr>
            <a:endParaRPr lang="ja-JP" altLang="en-US" dirty="0"/>
          </a:p>
          <a:p>
            <a:pPr marL="0" indent="0">
              <a:buNone/>
            </a:pPr>
            <a:endParaRPr lang="en-US" altLang="ja-JP" dirty="0"/>
          </a:p>
          <a:p>
            <a:pPr marL="0" indent="0">
              <a:buNone/>
            </a:pPr>
            <a:endParaRPr lang="ja-JP" altLang="en-US" dirty="0"/>
          </a:p>
          <a:p>
            <a:pPr marL="0" indent="0">
              <a:buNone/>
            </a:pPr>
            <a:endParaRPr lang="ja-JP" altLang="en-US" dirty="0"/>
          </a:p>
          <a:p>
            <a:pPr marL="0" indent="0">
              <a:buNone/>
            </a:pPr>
            <a:endParaRPr lang="en-US" altLang="ja-JP" dirty="0"/>
          </a:p>
          <a:p>
            <a:pPr marL="0" indent="0">
              <a:buNone/>
            </a:pPr>
            <a:endParaRPr lang="en-US" altLang="ja-JP" dirty="0"/>
          </a:p>
          <a:p>
            <a:pPr marL="0" indent="0">
              <a:buNone/>
            </a:pPr>
            <a:endParaRPr lang="en-US" altLang="ja-JP" dirty="0"/>
          </a:p>
        </p:txBody>
      </p:sp>
      <p:sp>
        <p:nvSpPr>
          <p:cNvPr id="2" name="タイトル 1">
            <a:extLst>
              <a:ext uri="{FF2B5EF4-FFF2-40B4-BE49-F238E27FC236}">
                <a16:creationId xmlns:a16="http://schemas.microsoft.com/office/drawing/2014/main" id="{25C47412-5F93-6F3C-0FC8-F428D7AFBE89}"/>
              </a:ext>
            </a:extLst>
          </p:cNvPr>
          <p:cNvSpPr>
            <a:spLocks noGrp="1"/>
          </p:cNvSpPr>
          <p:nvPr>
            <p:ph type="title"/>
          </p:nvPr>
        </p:nvSpPr>
        <p:spPr>
          <a:xfrm>
            <a:off x="1847528" y="0"/>
            <a:ext cx="7787208" cy="936104"/>
          </a:xfrm>
        </p:spPr>
        <p:txBody>
          <a:bodyPr>
            <a:normAutofit/>
          </a:bodyPr>
          <a:lstStyle/>
          <a:p>
            <a:r>
              <a:rPr lang="ja-JP" altLang="en-US" sz="4000" dirty="0"/>
              <a:t>今年度の活動</a:t>
            </a:r>
          </a:p>
        </p:txBody>
      </p:sp>
    </p:spTree>
    <p:extLst>
      <p:ext uri="{BB962C8B-B14F-4D97-AF65-F5344CB8AC3E}">
        <p14:creationId xmlns:p14="http://schemas.microsoft.com/office/powerpoint/2010/main" val="38453811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BBC7210-0604-E3B6-E12A-0B9F47D9493C}"/>
              </a:ext>
            </a:extLst>
          </p:cNvPr>
          <p:cNvSpPr txBox="1"/>
          <p:nvPr/>
        </p:nvSpPr>
        <p:spPr>
          <a:xfrm>
            <a:off x="10093234" y="6488668"/>
            <a:ext cx="19159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2024.10.17.</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愛媛</a:t>
            </a:r>
          </a:p>
        </p:txBody>
      </p:sp>
      <p:sp>
        <p:nvSpPr>
          <p:cNvPr id="8" name="テキスト ボックス 7">
            <a:extLst>
              <a:ext uri="{FF2B5EF4-FFF2-40B4-BE49-F238E27FC236}">
                <a16:creationId xmlns:a16="http://schemas.microsoft.com/office/drawing/2014/main" id="{C80B7AA7-22FF-4D3D-34B9-5A0EE3633225}"/>
              </a:ext>
            </a:extLst>
          </p:cNvPr>
          <p:cNvSpPr txBox="1"/>
          <p:nvPr/>
        </p:nvSpPr>
        <p:spPr>
          <a:xfrm>
            <a:off x="3048000" y="195911"/>
            <a:ext cx="6096000" cy="1200329"/>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1" lang="zh-TW" altLang="en-US" sz="3600" b="1" i="0" u="none" strike="noStrike" kern="1200" cap="none" spc="0" normalizeH="0" baseline="0" noProof="0" dirty="0">
                <a:ln>
                  <a:noFill/>
                </a:ln>
                <a:solidFill>
                  <a:srgbClr val="283B5C"/>
                </a:solidFill>
                <a:effectLst/>
                <a:uLnTx/>
                <a:uFillTx/>
                <a:latin typeface="Meiryo" panose="020B0604030504040204" pitchFamily="50" charset="-128"/>
                <a:ea typeface="Meiryo" panose="020B0604030504040204" pitchFamily="50" charset="-128"/>
                <a:cs typeface="+mn-cs"/>
              </a:rPr>
              <a:t>児童青年精神医学</a:t>
            </a:r>
            <a:endParaRPr kumimoji="1" lang="en-US" altLang="zh-TW" sz="3600" b="1" i="0" u="none" strike="noStrike" kern="1200" cap="none" spc="0" normalizeH="0" baseline="0" noProof="0" dirty="0">
              <a:ln>
                <a:noFill/>
              </a:ln>
              <a:solidFill>
                <a:srgbClr val="283B5C"/>
              </a:solidFill>
              <a:effectLst/>
              <a:uLnTx/>
              <a:uFillTx/>
              <a:latin typeface="Meiryo" panose="020B0604030504040204" pitchFamily="50" charset="-128"/>
              <a:ea typeface="Meiryo" panose="020B0604030504040204" pitchFamily="50" charset="-128"/>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1" lang="zh-TW" altLang="en-US" sz="3600" b="1" i="0" u="none" strike="noStrike" kern="1200" cap="none" spc="0" normalizeH="0" baseline="0" noProof="0" dirty="0">
                <a:ln>
                  <a:noFill/>
                </a:ln>
                <a:solidFill>
                  <a:srgbClr val="283B5C"/>
                </a:solidFill>
                <a:effectLst/>
                <a:uLnTx/>
                <a:uFillTx/>
                <a:latin typeface="Meiryo" panose="020B0604030504040204" pitchFamily="50" charset="-128"/>
                <a:ea typeface="Meiryo" panose="020B0604030504040204" pitchFamily="50" charset="-128"/>
                <a:cs typeface="+mn-cs"/>
              </a:rPr>
              <a:t>用語集改訂委員</a:t>
            </a:r>
            <a:r>
              <a:rPr kumimoji="1" lang="ja-JP" altLang="en-US" sz="3600" b="1" i="0" u="none" strike="noStrike" kern="1200" cap="none" spc="0" normalizeH="0" baseline="0" noProof="0" dirty="0">
                <a:ln>
                  <a:noFill/>
                </a:ln>
                <a:solidFill>
                  <a:srgbClr val="283B5C"/>
                </a:solidFill>
                <a:effectLst/>
                <a:uLnTx/>
                <a:uFillTx/>
                <a:latin typeface="Meiryo" panose="020B0604030504040204" pitchFamily="50" charset="-128"/>
                <a:ea typeface="Meiryo" panose="020B0604030504040204" pitchFamily="50" charset="-128"/>
                <a:cs typeface="+mn-cs"/>
              </a:rPr>
              <a:t>会</a:t>
            </a:r>
            <a:endParaRPr kumimoji="1" lang="zh-TW" altLang="en-US" sz="3600" b="1" i="0" u="none" strike="noStrike" kern="1200" cap="none" spc="0" normalizeH="0" baseline="0" noProof="0" dirty="0">
              <a:ln>
                <a:noFill/>
              </a:ln>
              <a:solidFill>
                <a:srgbClr val="283B5C"/>
              </a:solidFill>
              <a:effectLst/>
              <a:uLnTx/>
              <a:uFillTx/>
              <a:latin typeface="Meiryo" panose="020B0604030504040204" pitchFamily="50" charset="-128"/>
              <a:ea typeface="Meiryo" panose="020B0604030504040204" pitchFamily="50" charset="-128"/>
              <a:cs typeface="+mn-cs"/>
            </a:endParaRPr>
          </a:p>
        </p:txBody>
      </p:sp>
      <p:sp>
        <p:nvSpPr>
          <p:cNvPr id="9" name="Rectangle 1">
            <a:extLst>
              <a:ext uri="{FF2B5EF4-FFF2-40B4-BE49-F238E27FC236}">
                <a16:creationId xmlns:a16="http://schemas.microsoft.com/office/drawing/2014/main" id="{B6EA8159-5F6B-C064-9A10-52DBC17121E8}"/>
              </a:ext>
            </a:extLst>
          </p:cNvPr>
          <p:cNvSpPr>
            <a:spLocks noChangeArrowheads="1"/>
          </p:cNvSpPr>
          <p:nvPr/>
        </p:nvSpPr>
        <p:spPr bwMode="auto">
          <a:xfrm>
            <a:off x="1371740" y="4583343"/>
            <a:ext cx="9448520" cy="1878709"/>
          </a:xfrm>
          <a:prstGeom prst="rect">
            <a:avLst/>
          </a:prstGeom>
          <a:noFill/>
          <a:ln>
            <a:noFill/>
          </a:ln>
          <a:effectLst/>
        </p:spPr>
        <p:txBody>
          <a:bodyPr vert="horz" wrap="square" lIns="190440" tIns="0" rIns="0" bIns="317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54762F"/>
                </a:solidFill>
                <a:effectLst/>
                <a:uLnTx/>
                <a:uFillTx/>
                <a:latin typeface="メイリオ" panose="020B0604030504040204" pitchFamily="50" charset="-128"/>
                <a:ea typeface="メイリオ" panose="020B0604030504040204" pitchFamily="50" charset="-128"/>
                <a:cs typeface="+mn-cs"/>
              </a:rPr>
              <a:t>活動内容</a:t>
            </a:r>
            <a:r>
              <a:rPr kumimoji="0" lang="ja-JP" altLang="en-US" sz="2000" b="1" i="0" u="none" strike="noStrike" kern="1200" cap="none" spc="0" normalizeH="0" baseline="0" noProof="0" dirty="0">
                <a:ln>
                  <a:noFill/>
                </a:ln>
                <a:solidFill>
                  <a:srgbClr val="54762F"/>
                </a:solidFill>
                <a:effectLst/>
                <a:uLnTx/>
                <a:uFillTx/>
                <a:latin typeface="メイリオ" panose="020B0604030504040204" pitchFamily="50" charset="-128"/>
                <a:ea typeface="メイリオ" panose="020B0604030504040204" pitchFamily="50" charset="-128"/>
                <a:cs typeface="+mn-cs"/>
              </a:rPr>
              <a:t>：</a:t>
            </a:r>
            <a:endParaRPr kumimoji="0" lang="ja-JP" altLang="ja-JP" sz="2000" b="1" i="0" u="none" strike="noStrike" kern="1200" cap="none" spc="0" normalizeH="0" baseline="0" noProof="0" dirty="0">
              <a:ln>
                <a:noFill/>
              </a:ln>
              <a:solidFill>
                <a:srgbClr val="54762F"/>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101010"/>
                </a:solidFill>
                <a:effectLst/>
                <a:uLnTx/>
                <a:uFillTx/>
                <a:latin typeface="メイリオ" panose="020B0604030504040204" pitchFamily="50" charset="-128"/>
                <a:ea typeface="メイリオ" panose="020B0604030504040204" pitchFamily="50" charset="-128"/>
                <a:cs typeface="+mn-cs"/>
              </a:rPr>
              <a:t>本学会が編纂した児童青年精神医学用語集（1999年、2016年、2021年）を、近年の動向を踏まえて4年ごとに改訂することを目的としている。精神医学、心理学、教育学、教育・福祉分野などの幅広い用語を収載し、会員が学会誌への投稿、総会抄録やスライドの作成、認定医レポートの作成などに役立てることのできる用語集を目指している。</a:t>
            </a:r>
            <a:endParaRPr kumimoji="0" lang="en-US" altLang="ja-JP" sz="2000" b="1" i="0" u="none" strike="noStrike" kern="1200" cap="none" spc="0" normalizeH="0" baseline="0" noProof="0" dirty="0">
              <a:ln>
                <a:noFill/>
              </a:ln>
              <a:solidFill>
                <a:srgbClr val="101010"/>
              </a:solidFill>
              <a:effectLst/>
              <a:uLnTx/>
              <a:uFillTx/>
              <a:latin typeface="メイリオ" panose="020B0604030504040204" pitchFamily="50" charset="-128"/>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7E5C3C0B-F395-DC11-DED9-40A772346B4F}"/>
              </a:ext>
            </a:extLst>
          </p:cNvPr>
          <p:cNvSpPr txBox="1"/>
          <p:nvPr/>
        </p:nvSpPr>
        <p:spPr>
          <a:xfrm>
            <a:off x="4868103" y="1692836"/>
            <a:ext cx="2647405" cy="1346522"/>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101010"/>
                </a:solidFill>
                <a:effectLst/>
                <a:uLnTx/>
                <a:uFillTx/>
                <a:latin typeface="メイリオ" panose="020B0604030504040204" pitchFamily="50" charset="-128"/>
                <a:ea typeface="メイリオ" panose="020B0604030504040204" pitchFamily="50" charset="-128"/>
                <a:cs typeface="+mn-cs"/>
              </a:rPr>
              <a:t>（</a:t>
            </a:r>
            <a:r>
              <a:rPr kumimoji="0" lang="en-US" altLang="ja-JP" sz="1600" b="1" i="0" u="none" strike="noStrike" kern="1200" cap="none" spc="0" normalizeH="0" baseline="0" noProof="0" dirty="0">
                <a:ln>
                  <a:noFill/>
                </a:ln>
                <a:solidFill>
                  <a:srgbClr val="101010"/>
                </a:solidFill>
                <a:effectLst/>
                <a:uLnTx/>
                <a:uFillTx/>
                <a:latin typeface="メイリオ" panose="020B0604030504040204" pitchFamily="50" charset="-128"/>
                <a:ea typeface="メイリオ" panose="020B0604030504040204" pitchFamily="50" charset="-128"/>
                <a:cs typeface="+mn-cs"/>
              </a:rPr>
              <a:t>2022</a:t>
            </a:r>
            <a:r>
              <a:rPr kumimoji="0" lang="ja-JP" altLang="en-US" sz="1600" b="1" i="0" u="none" strike="noStrike" kern="1200" cap="none" spc="0" normalizeH="0" baseline="0" noProof="0" dirty="0">
                <a:ln>
                  <a:noFill/>
                </a:ln>
                <a:solidFill>
                  <a:srgbClr val="101010"/>
                </a:solidFill>
                <a:effectLst/>
                <a:uLnTx/>
                <a:uFillTx/>
                <a:latin typeface="メイリオ" panose="020B0604030504040204" pitchFamily="50" charset="-128"/>
                <a:ea typeface="メイリオ" panose="020B0604030504040204" pitchFamily="50" charset="-128"/>
                <a:cs typeface="+mn-cs"/>
              </a:rPr>
              <a:t>年</a:t>
            </a:r>
            <a:r>
              <a:rPr kumimoji="0" lang="en-US" altLang="ja-JP" sz="1600" b="1" i="0" u="none" strike="noStrike" kern="1200" cap="none" spc="0" normalizeH="0" baseline="0" noProof="0" dirty="0">
                <a:ln>
                  <a:noFill/>
                </a:ln>
                <a:solidFill>
                  <a:srgbClr val="101010"/>
                </a:solidFill>
                <a:effectLst/>
                <a:uLnTx/>
                <a:uFillTx/>
                <a:latin typeface="メイリオ" panose="020B0604030504040204" pitchFamily="50" charset="-128"/>
                <a:ea typeface="メイリオ" panose="020B0604030504040204" pitchFamily="50" charset="-128"/>
                <a:cs typeface="+mn-cs"/>
              </a:rPr>
              <a:t>11</a:t>
            </a:r>
            <a:r>
              <a:rPr kumimoji="0" lang="ja-JP" altLang="en-US" sz="1600" b="1" i="0" u="none" strike="noStrike" kern="1200" cap="none" spc="0" normalizeH="0" baseline="0" noProof="0" dirty="0">
                <a:ln>
                  <a:noFill/>
                </a:ln>
                <a:solidFill>
                  <a:srgbClr val="101010"/>
                </a:solidFill>
                <a:effectLst/>
                <a:uLnTx/>
                <a:uFillTx/>
                <a:latin typeface="メイリオ" panose="020B0604030504040204" pitchFamily="50" charset="-128"/>
                <a:ea typeface="メイリオ" panose="020B0604030504040204" pitchFamily="50" charset="-128"/>
                <a:cs typeface="+mn-cs"/>
              </a:rPr>
              <a:t>月～）</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101010"/>
                </a:solidFill>
                <a:effectLst/>
                <a:uLnTx/>
                <a:uFillTx/>
                <a:latin typeface="メイリオ" panose="020B0604030504040204" pitchFamily="50" charset="-128"/>
                <a:ea typeface="メイリオ" panose="020B0604030504040204" pitchFamily="50" charset="-128"/>
                <a:cs typeface="+mn-cs"/>
              </a:rPr>
              <a:t>委 員 長</a:t>
            </a:r>
            <a:r>
              <a:rPr kumimoji="0" lang="ja-JP" altLang="en-US" sz="2000" b="1" i="0" u="none" strike="noStrike" kern="1200" cap="none" spc="0" normalizeH="0" baseline="0" noProof="0" dirty="0">
                <a:ln>
                  <a:noFill/>
                </a:ln>
                <a:solidFill>
                  <a:srgbClr val="101010"/>
                </a:solidFill>
                <a:effectLst/>
                <a:uLnTx/>
                <a:uFillTx/>
                <a:latin typeface="メイリオ" panose="020B0604030504040204" pitchFamily="50" charset="-128"/>
                <a:ea typeface="メイリオ" panose="020B0604030504040204" pitchFamily="50" charset="-128"/>
                <a:cs typeface="+mn-cs"/>
              </a:rPr>
              <a:t>： </a:t>
            </a:r>
            <a:r>
              <a:rPr kumimoji="0" lang="ja-JP" altLang="ja-JP" sz="2000" b="1" i="0" u="none" strike="noStrike" kern="1200" cap="none" spc="0" normalizeH="0" baseline="0" noProof="0" dirty="0">
                <a:ln>
                  <a:noFill/>
                </a:ln>
                <a:solidFill>
                  <a:srgbClr val="101010"/>
                </a:solidFill>
                <a:effectLst/>
                <a:uLnTx/>
                <a:uFillTx/>
                <a:latin typeface="メイリオ" panose="020B0604030504040204" pitchFamily="50" charset="-128"/>
                <a:ea typeface="メイリオ" panose="020B0604030504040204" pitchFamily="50" charset="-128"/>
                <a:cs typeface="+mn-cs"/>
              </a:rPr>
              <a:t>小坂浩隆</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101010"/>
                </a:solidFill>
                <a:effectLst/>
                <a:uLnTx/>
                <a:uFillTx/>
                <a:latin typeface="メイリオ" panose="020B0604030504040204" pitchFamily="50" charset="-128"/>
                <a:ea typeface="メイリオ" panose="020B0604030504040204" pitchFamily="50" charset="-128"/>
                <a:cs typeface="+mn-cs"/>
              </a:rPr>
              <a:t>担当理事</a:t>
            </a:r>
            <a:r>
              <a:rPr kumimoji="0" lang="ja-JP" altLang="en-US" sz="2000" b="1" i="0" u="none" strike="noStrike" kern="1200" cap="none" spc="0" normalizeH="0" baseline="0" noProof="0" dirty="0">
                <a:ln>
                  <a:noFill/>
                </a:ln>
                <a:solidFill>
                  <a:srgbClr val="101010"/>
                </a:solidFill>
                <a:effectLst/>
                <a:uLnTx/>
                <a:uFillTx/>
                <a:latin typeface="メイリオ" panose="020B0604030504040204" pitchFamily="50" charset="-128"/>
                <a:ea typeface="メイリオ" panose="020B0604030504040204" pitchFamily="50" charset="-128"/>
                <a:cs typeface="+mn-cs"/>
              </a:rPr>
              <a:t>： </a:t>
            </a:r>
            <a:r>
              <a:rPr kumimoji="0" lang="ja-JP" altLang="ja-JP" sz="2000" b="1" i="0" u="none" strike="noStrike" kern="1200" cap="none" spc="0" normalizeH="0" baseline="0" noProof="0" dirty="0">
                <a:ln>
                  <a:noFill/>
                </a:ln>
                <a:solidFill>
                  <a:srgbClr val="101010"/>
                </a:solidFill>
                <a:effectLst/>
                <a:uLnTx/>
                <a:uFillTx/>
                <a:latin typeface="メイリオ" panose="020B0604030504040204" pitchFamily="50" charset="-128"/>
                <a:ea typeface="メイリオ" panose="020B0604030504040204" pitchFamily="50" charset="-128"/>
                <a:cs typeface="+mn-cs"/>
              </a:rPr>
              <a:t>根來秀樹</a:t>
            </a:r>
          </a:p>
        </p:txBody>
      </p:sp>
      <p:sp>
        <p:nvSpPr>
          <p:cNvPr id="2" name="正方形/長方形 1">
            <a:extLst>
              <a:ext uri="{FF2B5EF4-FFF2-40B4-BE49-F238E27FC236}">
                <a16:creationId xmlns:a16="http://schemas.microsoft.com/office/drawing/2014/main" id="{F7D64EAE-A067-4088-935E-66C8C56B67F1}"/>
              </a:ext>
            </a:extLst>
          </p:cNvPr>
          <p:cNvSpPr/>
          <p:nvPr/>
        </p:nvSpPr>
        <p:spPr>
          <a:xfrm>
            <a:off x="4114528" y="3429000"/>
            <a:ext cx="3962944"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000" b="1" i="0" u="none" strike="noStrike" kern="1200" cap="none" spc="0" normalizeH="0" baseline="0" noProof="0" dirty="0">
                <a:ln>
                  <a:noFill/>
                </a:ln>
                <a:solidFill>
                  <a:srgbClr val="101010"/>
                </a:solidFill>
                <a:effectLst/>
                <a:uLnTx/>
                <a:uFillTx/>
                <a:latin typeface="メイリオ" panose="020B0604030504040204" pitchFamily="50" charset="-128"/>
                <a:ea typeface="メイリオ" panose="020B0604030504040204" pitchFamily="50" charset="-128"/>
                <a:cs typeface="+mn-cs"/>
              </a:rPr>
              <a:t>2023</a:t>
            </a:r>
            <a:r>
              <a:rPr kumimoji="0" lang="ja-JP" altLang="en-US" sz="2000" b="1" i="0" u="none" strike="noStrike" kern="1200" cap="none" spc="0" normalizeH="0" baseline="0" noProof="0" dirty="0">
                <a:ln>
                  <a:noFill/>
                </a:ln>
                <a:solidFill>
                  <a:srgbClr val="101010"/>
                </a:solidFill>
                <a:effectLst/>
                <a:uLnTx/>
                <a:uFillTx/>
                <a:latin typeface="メイリオ" panose="020B0604030504040204" pitchFamily="50" charset="-128"/>
                <a:ea typeface="メイリオ" panose="020B0604030504040204" pitchFamily="50" charset="-128"/>
                <a:cs typeface="+mn-cs"/>
              </a:rPr>
              <a:t>年度、</a:t>
            </a:r>
            <a:r>
              <a:rPr kumimoji="0" lang="en-US" altLang="ja-JP" sz="2000" b="1" i="0" u="none" strike="noStrike" kern="1200" cap="none" spc="0" normalizeH="0" baseline="0" noProof="0" dirty="0">
                <a:ln>
                  <a:noFill/>
                </a:ln>
                <a:solidFill>
                  <a:srgbClr val="101010"/>
                </a:solidFill>
                <a:effectLst/>
                <a:uLnTx/>
                <a:uFillTx/>
                <a:latin typeface="メイリオ" panose="020B0604030504040204" pitchFamily="50" charset="-128"/>
                <a:ea typeface="メイリオ" panose="020B0604030504040204" pitchFamily="50" charset="-128"/>
                <a:cs typeface="+mn-cs"/>
              </a:rPr>
              <a:t>2024</a:t>
            </a:r>
            <a:r>
              <a:rPr kumimoji="0" lang="ja-JP" altLang="en-US" sz="2000" b="1" i="0" u="none" strike="noStrike" kern="1200" cap="none" spc="0" normalizeH="0" baseline="0" noProof="0" dirty="0">
                <a:ln>
                  <a:noFill/>
                </a:ln>
                <a:solidFill>
                  <a:srgbClr val="101010"/>
                </a:solidFill>
                <a:effectLst/>
                <a:uLnTx/>
                <a:uFillTx/>
                <a:latin typeface="メイリオ" panose="020B0604030504040204" pitchFamily="50" charset="-128"/>
                <a:ea typeface="メイリオ" panose="020B0604030504040204" pitchFamily="50" charset="-128"/>
                <a:cs typeface="+mn-cs"/>
              </a:rPr>
              <a:t>年度： 休会中</a:t>
            </a:r>
            <a:endParaRPr kumimoji="0" lang="ja-JP" altLang="ja-JP" sz="2000" b="1" i="0" u="none" strike="noStrike" kern="1200" cap="none" spc="0" normalizeH="0" baseline="0" noProof="0" dirty="0">
              <a:ln>
                <a:noFill/>
              </a:ln>
              <a:solidFill>
                <a:srgbClr val="10101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8077844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A3D879-756D-116F-7419-90CF28B5ECC1}"/>
              </a:ext>
            </a:extLst>
          </p:cNvPr>
          <p:cNvSpPr>
            <a:spLocks noGrp="1"/>
          </p:cNvSpPr>
          <p:nvPr>
            <p:ph type="ctrTitle"/>
          </p:nvPr>
        </p:nvSpPr>
        <p:spPr>
          <a:xfrm>
            <a:off x="0" y="2218417"/>
            <a:ext cx="12192000" cy="1037107"/>
          </a:xfrm>
        </p:spPr>
        <p:txBody>
          <a:bodyPr>
            <a:normAutofit/>
          </a:bodyPr>
          <a:lstStyle/>
          <a:p>
            <a:r>
              <a:rPr lang="ja-JP" altLang="en-US" sz="5400" b="0" i="0" u="none" strike="noStrike" dirty="0">
                <a:solidFill>
                  <a:srgbClr val="000000"/>
                </a:solidFill>
                <a:effectLst/>
                <a:latin typeface="ＭＳ Ｐゴシック" panose="020B0600070205080204" pitchFamily="50" charset="-128"/>
                <a:ea typeface="ＭＳ Ｐゴシック" panose="020B0600070205080204" pitchFamily="50" charset="-128"/>
              </a:rPr>
              <a:t>生涯教育に関する委員会</a:t>
            </a:r>
            <a:endParaRPr kumimoji="1" lang="ja-JP" altLang="en-US" sz="5400"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1F13364D-F54C-231E-8E38-72779E7AAB32}"/>
              </a:ext>
            </a:extLst>
          </p:cNvPr>
          <p:cNvSpPr txBox="1"/>
          <p:nvPr/>
        </p:nvSpPr>
        <p:spPr>
          <a:xfrm>
            <a:off x="373713" y="565772"/>
            <a:ext cx="488627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a:t>
            </a: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65</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回日本児童青年精神医学会総会</a:t>
            </a:r>
            <a:endPar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2024</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17</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　愛媛県県民文化会館</a:t>
            </a:r>
          </a:p>
        </p:txBody>
      </p:sp>
      <p:sp>
        <p:nvSpPr>
          <p:cNvPr id="9" name="テキスト ボックス 8">
            <a:extLst>
              <a:ext uri="{FF2B5EF4-FFF2-40B4-BE49-F238E27FC236}">
                <a16:creationId xmlns:a16="http://schemas.microsoft.com/office/drawing/2014/main" id="{9522642D-1E36-9F96-C9FF-B8AF8AA11178}"/>
              </a:ext>
            </a:extLst>
          </p:cNvPr>
          <p:cNvSpPr txBox="1"/>
          <p:nvPr/>
        </p:nvSpPr>
        <p:spPr>
          <a:xfrm>
            <a:off x="4144619" y="3691507"/>
            <a:ext cx="6088712"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527175" algn="l"/>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委員長</a:t>
            </a: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三上克央</a:t>
            </a:r>
            <a:endPar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527175" algn="l"/>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担当理事</a:t>
            </a: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小坂浩隆</a:t>
            </a:r>
          </a:p>
          <a:p>
            <a:pPr marL="0" marR="0" lvl="0" indent="0" algn="l" defTabSz="914400" rtl="0" eaLnBrk="1" fontAlgn="auto" latinLnBrk="0" hangingPunct="1">
              <a:lnSpc>
                <a:spcPct val="100000"/>
              </a:lnSpc>
              <a:spcBef>
                <a:spcPts val="0"/>
              </a:spcBef>
              <a:spcAft>
                <a:spcPts val="0"/>
              </a:spcAft>
              <a:buClrTx/>
              <a:buSzTx/>
              <a:buFontTx/>
              <a:buNone/>
              <a:tabLst>
                <a:tab pos="1527175" algn="l"/>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委員</a:t>
            </a: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太田豊作</a:t>
            </a:r>
          </a:p>
          <a:p>
            <a:pPr marL="0" marR="0" lvl="0" indent="0" algn="l" defTabSz="914400" rtl="0" eaLnBrk="1" fontAlgn="auto" latinLnBrk="0" hangingPunct="1">
              <a:lnSpc>
                <a:spcPct val="100000"/>
              </a:lnSpc>
              <a:spcBef>
                <a:spcPts val="0"/>
              </a:spcBef>
              <a:spcAft>
                <a:spcPts val="0"/>
              </a:spcAft>
              <a:buClrTx/>
              <a:buSzTx/>
              <a:buFontTx/>
              <a:buNone/>
              <a:tabLst>
                <a:tab pos="985838" algn="l"/>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岡﨑康輔（</a:t>
            </a: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2024</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月より）</a:t>
            </a:r>
          </a:p>
          <a:p>
            <a:pPr marL="0" marR="0" lvl="0" indent="0" algn="l" defTabSz="914400" rtl="0" eaLnBrk="1" fontAlgn="auto" latinLnBrk="0" hangingPunct="1">
              <a:lnSpc>
                <a:spcPct val="100000"/>
              </a:lnSpc>
              <a:spcBef>
                <a:spcPts val="0"/>
              </a:spcBef>
              <a:spcAft>
                <a:spcPts val="0"/>
              </a:spcAft>
              <a:buClrTx/>
              <a:buSzTx/>
              <a:buFontTx/>
              <a:buNone/>
              <a:tabLst>
                <a:tab pos="985838" algn="l"/>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尾﨑仁</a:t>
            </a:r>
          </a:p>
          <a:p>
            <a:pPr marL="0" marR="0" lvl="0" indent="0" algn="l" defTabSz="914400" rtl="0" eaLnBrk="1" fontAlgn="auto" latinLnBrk="0" hangingPunct="1">
              <a:lnSpc>
                <a:spcPct val="100000"/>
              </a:lnSpc>
              <a:spcBef>
                <a:spcPts val="0"/>
              </a:spcBef>
              <a:spcAft>
                <a:spcPts val="0"/>
              </a:spcAft>
              <a:buClrTx/>
              <a:buSzTx/>
              <a:buFontTx/>
              <a:buNone/>
              <a:tabLst>
                <a:tab pos="985838" algn="l"/>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加藤秀一</a:t>
            </a:r>
          </a:p>
        </p:txBody>
      </p:sp>
    </p:spTree>
    <p:extLst>
      <p:ext uri="{BB962C8B-B14F-4D97-AF65-F5344CB8AC3E}">
        <p14:creationId xmlns:p14="http://schemas.microsoft.com/office/powerpoint/2010/main" val="25277392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4A036D-70CA-AEAB-3329-F4D74DD4D7FB}"/>
              </a:ext>
            </a:extLst>
          </p:cNvPr>
          <p:cNvSpPr>
            <a:spLocks noGrp="1"/>
          </p:cNvSpPr>
          <p:nvPr>
            <p:ph type="title"/>
          </p:nvPr>
        </p:nvSpPr>
        <p:spPr>
          <a:xfrm>
            <a:off x="0" y="179057"/>
            <a:ext cx="12192000" cy="1325563"/>
          </a:xfrm>
        </p:spPr>
        <p:txBody>
          <a:bodyPr>
            <a:normAutofit/>
          </a:bodyPr>
          <a:lstStyle/>
          <a:p>
            <a:pPr algn="ctr"/>
            <a:r>
              <a:rPr lang="ja-JP" altLang="en-US" sz="4800" dirty="0">
                <a:solidFill>
                  <a:srgbClr val="000000"/>
                </a:solidFill>
                <a:latin typeface="ＭＳ Ｐゴシック" panose="020B0600070205080204" pitchFamily="50" charset="-128"/>
                <a:ea typeface="ＭＳ Ｐゴシック" panose="020B0600070205080204" pitchFamily="50" charset="-128"/>
              </a:rPr>
              <a:t>開催日</a:t>
            </a:r>
            <a:r>
              <a:rPr lang="ja-JP" altLang="en-US" sz="4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4800" dirty="0">
                <a:solidFill>
                  <a:srgbClr val="000000"/>
                </a:solidFill>
                <a:latin typeface="ＭＳ Ｐゴシック" panose="020B0600070205080204" pitchFamily="50" charset="-128"/>
                <a:ea typeface="ＭＳ Ｐゴシック" panose="020B0600070205080204" pitchFamily="50" charset="-128"/>
              </a:rPr>
              <a:t>2023</a:t>
            </a:r>
            <a:r>
              <a:rPr lang="ja-JP" altLang="en-US" sz="4800" dirty="0">
                <a:solidFill>
                  <a:srgbClr val="000000"/>
                </a:solidFill>
                <a:latin typeface="ＭＳ Ｐゴシック" panose="020B0600070205080204" pitchFamily="50" charset="-128"/>
                <a:ea typeface="ＭＳ Ｐゴシック" panose="020B0600070205080204" pitchFamily="50" charset="-128"/>
              </a:rPr>
              <a:t>年度</a:t>
            </a:r>
            <a:r>
              <a:rPr lang="ja-JP" altLang="en-US" sz="4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9870C487-7FF4-E51D-648D-330596222E8E}"/>
              </a:ext>
            </a:extLst>
          </p:cNvPr>
          <p:cNvSpPr>
            <a:spLocks noGrp="1"/>
          </p:cNvSpPr>
          <p:nvPr>
            <p:ph idx="1"/>
          </p:nvPr>
        </p:nvSpPr>
        <p:spPr>
          <a:xfrm>
            <a:off x="838199" y="1600200"/>
            <a:ext cx="11251131" cy="5166360"/>
          </a:xfrm>
        </p:spPr>
        <p:txBody>
          <a:bodyPr>
            <a:normAutofit lnSpcReduction="10000"/>
          </a:bodyPr>
          <a:lstStyle/>
          <a:p>
            <a:pPr>
              <a:lnSpc>
                <a:spcPct val="100000"/>
              </a:lnSpc>
            </a:pP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回：</a:t>
            </a:r>
            <a:r>
              <a:rPr lang="en-US" altLang="zh-TW" sz="260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zh-TW"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zh-TW" sz="26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zh-TW"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zh-TW" sz="26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zh-TW"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zh-TW" sz="2600" b="0" i="0" u="none" strike="noStrike" dirty="0">
                <a:solidFill>
                  <a:srgbClr val="000000"/>
                </a:solidFill>
                <a:effectLst/>
                <a:latin typeface="ＭＳ Ｐゴシック" panose="020B0600070205080204" pitchFamily="50" charset="-128"/>
                <a:ea typeface="ＭＳ Ｐゴシック" panose="020B0600070205080204" pitchFamily="50" charset="-128"/>
              </a:rPr>
              <a:t>Web</a:t>
            </a:r>
            <a:r>
              <a:rPr lang="zh-TW"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開催</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indent="0">
              <a:lnSpc>
                <a:spcPct val="100000"/>
              </a:lnSpc>
              <a:buNone/>
            </a:pPr>
            <a:r>
              <a:rPr lang="en-US" altLang="zh-TW" sz="2600" dirty="0">
                <a:solidFill>
                  <a:srgbClr val="000000"/>
                </a:solidFill>
                <a:latin typeface="ＭＳ Ｐゴシック" panose="020B0600070205080204" pitchFamily="50" charset="-128"/>
                <a:ea typeface="ＭＳ Ｐゴシック" panose="020B0600070205080204" pitchFamily="50" charset="-128"/>
              </a:rPr>
              <a:t>	</a:t>
            </a:r>
            <a:r>
              <a:rPr lang="zh-TW"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出席：太田豊作、尾﨑仁、加藤秀一</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、三上克央　</a:t>
            </a:r>
            <a:r>
              <a:rPr lang="zh-TW"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欠席：小坂浩隆</a:t>
            </a:r>
            <a:endParaRPr lang="en-US" altLang="zh-TW" sz="2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nSpc>
                <a:spcPct val="100000"/>
              </a:lnSpc>
            </a:pP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回：</a:t>
            </a: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日～同月</a:t>
            </a: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日（メール審議）</a:t>
            </a:r>
          </a:p>
          <a:p>
            <a:pPr marL="0" indent="0">
              <a:lnSpc>
                <a:spcPct val="100000"/>
              </a:lnSpc>
              <a:buNone/>
            </a:pP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出席：太田豊作、尾﨑仁、</a:t>
            </a:r>
            <a:r>
              <a:rPr lang="ja-JP" altLang="en-US" sz="2600" dirty="0">
                <a:solidFill>
                  <a:srgbClr val="000000"/>
                </a:solidFill>
                <a:latin typeface="ＭＳ Ｐゴシック" panose="020B0600070205080204" pitchFamily="50" charset="-128"/>
                <a:ea typeface="ＭＳ Ｐゴシック" panose="020B0600070205080204" pitchFamily="50" charset="-128"/>
              </a:rPr>
              <a:t>加藤秀一、小坂浩隆、</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三上克央　欠席：なし </a:t>
            </a:r>
          </a:p>
          <a:p>
            <a:pPr>
              <a:lnSpc>
                <a:spcPct val="100000"/>
              </a:lnSpc>
            </a:pP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回：</a:t>
            </a: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27</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日～同年</a:t>
            </a: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日（メール審議）</a:t>
            </a:r>
          </a:p>
          <a:p>
            <a:pPr marL="0" indent="0">
              <a:lnSpc>
                <a:spcPct val="100000"/>
              </a:lnSpc>
              <a:buNone/>
            </a:pP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出席：太田豊作、尾﨑仁、</a:t>
            </a:r>
            <a:r>
              <a:rPr lang="ja-JP" altLang="en-US" sz="2600" dirty="0">
                <a:solidFill>
                  <a:srgbClr val="000000"/>
                </a:solidFill>
                <a:latin typeface="ＭＳ Ｐゴシック" panose="020B0600070205080204" pitchFamily="50" charset="-128"/>
                <a:ea typeface="ＭＳ Ｐゴシック" panose="020B0600070205080204" pitchFamily="50" charset="-128"/>
              </a:rPr>
              <a:t>加藤秀一、小坂浩隆、</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三上克央　欠席：なし </a:t>
            </a:r>
            <a:endPar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nSpc>
                <a:spcPct val="100000"/>
              </a:lnSpc>
            </a:pP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回：</a:t>
            </a: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Web</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開催）</a:t>
            </a:r>
          </a:p>
          <a:p>
            <a:pPr marL="0" indent="0">
              <a:lnSpc>
                <a:spcPct val="100000"/>
              </a:lnSpc>
              <a:buNone/>
            </a:pP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出席：太田豊作、尾﨑仁、加藤秀一、小坂浩隆、三上克央　欠席：なし </a:t>
            </a:r>
            <a:endPar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lvl="0">
              <a:lnSpc>
                <a:spcPct val="100000"/>
              </a:lnSpc>
            </a:pPr>
            <a:r>
              <a:rPr lang="ja-JP" altLang="en-US" sz="2600" dirty="0">
                <a:solidFill>
                  <a:srgbClr val="000000"/>
                </a:solidFill>
                <a:latin typeface="ＭＳ Ｐゴシック" panose="020B0600070205080204" pitchFamily="50" charset="-128"/>
                <a:ea typeface="ＭＳ Ｐゴシック" panose="020B0600070205080204" pitchFamily="50" charset="-128"/>
              </a:rPr>
              <a:t>第</a:t>
            </a:r>
            <a:r>
              <a:rPr lang="en-US" altLang="ja-JP" sz="2600" dirty="0">
                <a:solidFill>
                  <a:srgbClr val="000000"/>
                </a:solidFill>
                <a:latin typeface="ＭＳ Ｐゴシック" panose="020B0600070205080204" pitchFamily="50" charset="-128"/>
                <a:ea typeface="ＭＳ Ｐゴシック" panose="020B0600070205080204" pitchFamily="50" charset="-128"/>
              </a:rPr>
              <a:t>5</a:t>
            </a:r>
            <a:r>
              <a:rPr lang="ja-JP" altLang="en-US" sz="2600" dirty="0">
                <a:solidFill>
                  <a:srgbClr val="000000"/>
                </a:solidFill>
                <a:latin typeface="ＭＳ Ｐゴシック" panose="020B0600070205080204" pitchFamily="50" charset="-128"/>
                <a:ea typeface="ＭＳ Ｐゴシック" panose="020B0600070205080204" pitchFamily="50" charset="-128"/>
              </a:rPr>
              <a:t>回：</a:t>
            </a:r>
            <a:r>
              <a:rPr lang="en-US" altLang="ja-JP" sz="2600" dirty="0">
                <a:solidFill>
                  <a:srgbClr val="000000"/>
                </a:solidFill>
                <a:latin typeface="ＭＳ Ｐゴシック" panose="020B0600070205080204" pitchFamily="50" charset="-128"/>
                <a:ea typeface="ＭＳ Ｐゴシック" panose="020B0600070205080204" pitchFamily="50" charset="-128"/>
              </a:rPr>
              <a:t>2024</a:t>
            </a:r>
            <a:r>
              <a:rPr lang="ja-JP" altLang="en-US" sz="2600" dirty="0">
                <a:solidFill>
                  <a:srgbClr val="000000"/>
                </a:solidFill>
                <a:latin typeface="ＭＳ Ｐゴシック" panose="020B0600070205080204" pitchFamily="50" charset="-128"/>
                <a:ea typeface="ＭＳ Ｐゴシック" panose="020B0600070205080204" pitchFamily="50" charset="-128"/>
              </a:rPr>
              <a:t>年</a:t>
            </a:r>
            <a:r>
              <a:rPr lang="en-US" altLang="ja-JP" sz="2600" dirty="0">
                <a:solidFill>
                  <a:srgbClr val="000000"/>
                </a:solidFill>
                <a:latin typeface="ＭＳ Ｐゴシック" panose="020B0600070205080204" pitchFamily="50" charset="-128"/>
                <a:ea typeface="ＭＳ Ｐゴシック" panose="020B0600070205080204" pitchFamily="50" charset="-128"/>
              </a:rPr>
              <a:t>1</a:t>
            </a:r>
            <a:r>
              <a:rPr lang="ja-JP" altLang="en-US" sz="2600" dirty="0">
                <a:solidFill>
                  <a:srgbClr val="000000"/>
                </a:solidFill>
                <a:latin typeface="ＭＳ Ｐゴシック" panose="020B0600070205080204" pitchFamily="50" charset="-128"/>
                <a:ea typeface="ＭＳ Ｐゴシック" panose="020B0600070205080204" pitchFamily="50" charset="-128"/>
              </a:rPr>
              <a:t>月</a:t>
            </a:r>
            <a:r>
              <a:rPr lang="en-US" altLang="ja-JP" sz="2600" dirty="0">
                <a:solidFill>
                  <a:srgbClr val="000000"/>
                </a:solidFill>
                <a:latin typeface="ＭＳ Ｐゴシック" panose="020B0600070205080204" pitchFamily="50" charset="-128"/>
                <a:ea typeface="ＭＳ Ｐゴシック" panose="020B0600070205080204" pitchFamily="50" charset="-128"/>
              </a:rPr>
              <a:t>31</a:t>
            </a:r>
            <a:r>
              <a:rPr lang="ja-JP" altLang="en-US" sz="2600" dirty="0">
                <a:solidFill>
                  <a:srgbClr val="000000"/>
                </a:solidFill>
                <a:latin typeface="ＭＳ Ｐゴシック" panose="020B0600070205080204" pitchFamily="50" charset="-128"/>
                <a:ea typeface="ＭＳ Ｐゴシック" panose="020B0600070205080204" pitchFamily="50" charset="-128"/>
              </a:rPr>
              <a:t>日～</a:t>
            </a:r>
            <a:r>
              <a:rPr lang="en-US" altLang="ja-JP" sz="2600" dirty="0">
                <a:solidFill>
                  <a:srgbClr val="000000"/>
                </a:solidFill>
                <a:latin typeface="ＭＳ Ｐゴシック" panose="020B0600070205080204" pitchFamily="50" charset="-128"/>
                <a:ea typeface="ＭＳ Ｐゴシック" panose="020B0600070205080204" pitchFamily="50" charset="-128"/>
              </a:rPr>
              <a:t>2</a:t>
            </a:r>
            <a:r>
              <a:rPr lang="ja-JP" altLang="en-US" sz="2600" dirty="0">
                <a:solidFill>
                  <a:srgbClr val="000000"/>
                </a:solidFill>
                <a:latin typeface="ＭＳ Ｐゴシック" panose="020B0600070205080204" pitchFamily="50" charset="-128"/>
                <a:ea typeface="ＭＳ Ｐゴシック" panose="020B0600070205080204" pitchFamily="50" charset="-128"/>
              </a:rPr>
              <a:t>月</a:t>
            </a:r>
            <a:r>
              <a:rPr lang="en-US" altLang="ja-JP" sz="2600" dirty="0">
                <a:solidFill>
                  <a:srgbClr val="000000"/>
                </a:solidFill>
                <a:latin typeface="ＭＳ Ｐゴシック" panose="020B0600070205080204" pitchFamily="50" charset="-128"/>
                <a:ea typeface="ＭＳ Ｐゴシック" panose="020B0600070205080204" pitchFamily="50" charset="-128"/>
              </a:rPr>
              <a:t>2</a:t>
            </a:r>
            <a:r>
              <a:rPr lang="ja-JP" altLang="en-US" sz="2600" dirty="0">
                <a:solidFill>
                  <a:srgbClr val="000000"/>
                </a:solidFill>
                <a:latin typeface="ＭＳ Ｐゴシック" panose="020B0600070205080204" pitchFamily="50" charset="-128"/>
                <a:ea typeface="ＭＳ Ｐゴシック" panose="020B0600070205080204" pitchFamily="50" charset="-128"/>
              </a:rPr>
              <a:t>日（メール審議）</a:t>
            </a:r>
          </a:p>
          <a:p>
            <a:pPr marL="0" lvl="0" indent="0">
              <a:lnSpc>
                <a:spcPct val="100000"/>
              </a:lnSpc>
              <a:buNone/>
            </a:pPr>
            <a:r>
              <a:rPr lang="en-US" altLang="ja-JP" sz="2600" dirty="0">
                <a:solidFill>
                  <a:srgbClr val="000000"/>
                </a:solidFill>
                <a:latin typeface="ＭＳ Ｐゴシック" panose="020B0600070205080204" pitchFamily="50" charset="-128"/>
                <a:ea typeface="ＭＳ Ｐゴシック" panose="020B0600070205080204" pitchFamily="50" charset="-128"/>
              </a:rPr>
              <a:t>	</a:t>
            </a:r>
            <a:r>
              <a:rPr lang="ja-JP" altLang="en-US" sz="2600" dirty="0">
                <a:solidFill>
                  <a:srgbClr val="000000"/>
                </a:solidFill>
                <a:latin typeface="ＭＳ Ｐゴシック" panose="020B0600070205080204" pitchFamily="50" charset="-128"/>
                <a:ea typeface="ＭＳ Ｐゴシック" panose="020B0600070205080204" pitchFamily="50" charset="-128"/>
              </a:rPr>
              <a:t>出席：太田豊作、尾﨑仁、加藤秀一、小坂浩隆、三上克央　欠席：なし </a:t>
            </a:r>
          </a:p>
          <a:p>
            <a:pPr marL="0" indent="0">
              <a:lnSpc>
                <a:spcPct val="100000"/>
              </a:lnSpc>
              <a:buNone/>
            </a:pPr>
            <a:endPar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85406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8490E1-B136-973C-CF1B-7F26EB4D15DD}"/>
              </a:ext>
            </a:extLst>
          </p:cNvPr>
          <p:cNvSpPr>
            <a:spLocks noGrp="1"/>
          </p:cNvSpPr>
          <p:nvPr>
            <p:ph type="title"/>
          </p:nvPr>
        </p:nvSpPr>
        <p:spPr/>
        <p:txBody>
          <a:bodyPr>
            <a:normAutofit/>
          </a:bodyPr>
          <a:lstStyle/>
          <a:p>
            <a:r>
              <a:rPr lang="ja-JP" altLang="en-US" sz="3200" b="0" i="0" u="none" strike="noStrike" dirty="0">
                <a:solidFill>
                  <a:srgbClr val="000000"/>
                </a:solidFill>
                <a:effectLst/>
                <a:latin typeface="ＭＳ Ｐゴシック" panose="020B0600070205080204" pitchFamily="50" charset="-128"/>
                <a:ea typeface="ＭＳ Ｐゴシック" panose="020B0600070205080204" pitchFamily="50" charset="-128"/>
              </a:rPr>
              <a:t>日本精神神経学会 身体的拘束に関する特別委員会</a:t>
            </a:r>
            <a:endParaRPr kumimoji="1" lang="ja-JP" altLang="en-US" sz="32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A35911FF-F994-73E7-B4C3-764BC4F37A60}"/>
              </a:ext>
            </a:extLst>
          </p:cNvPr>
          <p:cNvSpPr>
            <a:spLocks noGrp="1"/>
          </p:cNvSpPr>
          <p:nvPr>
            <p:ph idx="1"/>
          </p:nvPr>
        </p:nvSpPr>
        <p:spPr/>
        <p:txBody>
          <a:bodyPr vert="horz" lIns="91440" tIns="45720" rIns="91440" bIns="45720" rtlCol="0" anchor="t">
            <a:normAutofit/>
          </a:bodyPr>
          <a:lstStyle/>
          <a:p>
            <a:r>
              <a:rPr lang="ja-JP" altLang="en-US" sz="3200" b="0" i="0" u="none" strike="noStrike">
                <a:solidFill>
                  <a:srgbClr val="000000"/>
                </a:solidFill>
                <a:effectLst/>
                <a:latin typeface="ＭＳ Ｐゴシック"/>
                <a:ea typeface="ＭＳ Ｐゴシック"/>
              </a:rPr>
              <a:t>木村委員が参加し、児童思春期病棟での実態も含めて、</a:t>
            </a:r>
            <a:r>
              <a:rPr lang="ja-JP" altLang="en-US" sz="3200">
                <a:solidFill>
                  <a:srgbClr val="000000"/>
                </a:solidFill>
                <a:latin typeface="ＭＳ Ｐゴシック"/>
                <a:ea typeface="ＭＳ Ｐゴシック"/>
              </a:rPr>
              <a:t>2022年6月1日～6月30日に</a:t>
            </a:r>
            <a:r>
              <a:rPr lang="ja-JP" altLang="en-US" sz="3200" b="0" i="0" u="none" strike="noStrike">
                <a:solidFill>
                  <a:srgbClr val="000000"/>
                </a:solidFill>
                <a:effectLst/>
                <a:latin typeface="ＭＳ Ｐゴシック"/>
                <a:ea typeface="ＭＳ Ｐゴシック"/>
              </a:rPr>
              <a:t>調査</a:t>
            </a:r>
            <a:r>
              <a:rPr lang="ja-JP" altLang="en-US" sz="3200">
                <a:solidFill>
                  <a:srgbClr val="000000"/>
                </a:solidFill>
                <a:latin typeface="ＭＳ Ｐゴシック"/>
                <a:ea typeface="ＭＳ Ｐゴシック"/>
              </a:rPr>
              <a:t>が行われ、集計中である。</a:t>
            </a:r>
            <a:endParaRPr kumimoji="1" lang="ja-JP" altLang="en-US" sz="3200">
              <a:latin typeface="ＭＳ Ｐゴシック"/>
              <a:ea typeface="ＭＳ Ｐゴシック"/>
            </a:endParaRPr>
          </a:p>
        </p:txBody>
      </p:sp>
    </p:spTree>
    <p:extLst>
      <p:ext uri="{BB962C8B-B14F-4D97-AF65-F5344CB8AC3E}">
        <p14:creationId xmlns:p14="http://schemas.microsoft.com/office/powerpoint/2010/main" val="33069583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4A036D-70CA-AEAB-3329-F4D74DD4D7FB}"/>
              </a:ext>
            </a:extLst>
          </p:cNvPr>
          <p:cNvSpPr>
            <a:spLocks noGrp="1"/>
          </p:cNvSpPr>
          <p:nvPr>
            <p:ph type="title"/>
          </p:nvPr>
        </p:nvSpPr>
        <p:spPr>
          <a:xfrm>
            <a:off x="0" y="179057"/>
            <a:ext cx="12192000" cy="1325563"/>
          </a:xfrm>
        </p:spPr>
        <p:txBody>
          <a:bodyPr>
            <a:normAutofit/>
          </a:bodyPr>
          <a:lstStyle/>
          <a:p>
            <a:pPr algn="ctr"/>
            <a:r>
              <a:rPr lang="en-US" altLang="ja-JP" sz="4800" b="0" i="0" u="none" strike="noStrike" dirty="0">
                <a:solidFill>
                  <a:srgbClr val="000000"/>
                </a:solidFill>
                <a:effectLst/>
                <a:latin typeface="ＭＳ Ｐゴシック" panose="020B0600070205080204" pitchFamily="50" charset="-128"/>
                <a:ea typeface="ＭＳ Ｐゴシック" panose="020B0600070205080204" pitchFamily="50" charset="-128"/>
              </a:rPr>
              <a:t>2023</a:t>
            </a:r>
            <a:r>
              <a:rPr lang="ja-JP" altLang="en-US" sz="4800" b="0" i="0" u="none" strike="noStrike" dirty="0">
                <a:solidFill>
                  <a:srgbClr val="000000"/>
                </a:solidFill>
                <a:effectLst/>
                <a:latin typeface="ＭＳ Ｐゴシック" panose="020B0600070205080204" pitchFamily="50" charset="-128"/>
                <a:ea typeface="ＭＳ Ｐゴシック" panose="020B0600070205080204" pitchFamily="50" charset="-128"/>
              </a:rPr>
              <a:t>年度の主な活動内容</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9870C487-7FF4-E51D-648D-330596222E8E}"/>
              </a:ext>
            </a:extLst>
          </p:cNvPr>
          <p:cNvSpPr>
            <a:spLocks noGrp="1"/>
          </p:cNvSpPr>
          <p:nvPr>
            <p:ph idx="1"/>
          </p:nvPr>
        </p:nvSpPr>
        <p:spPr>
          <a:xfrm>
            <a:off x="1246415" y="1754985"/>
            <a:ext cx="10496406" cy="4351338"/>
          </a:xfrm>
        </p:spPr>
        <p:txBody>
          <a:bodyPr>
            <a:noAutofit/>
          </a:bodyPr>
          <a:lstStyle/>
          <a:p>
            <a:pPr rtl="0">
              <a:lnSpc>
                <a:spcPct val="120000"/>
              </a:lnSpc>
              <a:spcBef>
                <a:spcPts val="0"/>
              </a:spcBef>
              <a:spcAft>
                <a:spcPts val="0"/>
              </a:spcAft>
              <a:tabLst>
                <a:tab pos="269875" algn="l"/>
              </a:tabLst>
            </a:pP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本委員会の活動内容を以下とした</a:t>
            </a:r>
            <a:endParaRPr lang="en-US" altLang="ja-JP" sz="2400" dirty="0">
              <a:solidFill>
                <a:srgbClr val="000000"/>
              </a:solidFill>
              <a:latin typeface="ＭＳ Ｐゴシック" panose="020B0600070205080204" pitchFamily="50" charset="-128"/>
              <a:ea typeface="ＭＳ Ｐゴシック" panose="020B0600070205080204" pitchFamily="50" charset="-128"/>
            </a:endParaRPr>
          </a:p>
          <a:p>
            <a:pPr marL="0" indent="0" rtl="0">
              <a:lnSpc>
                <a:spcPct val="120000"/>
              </a:lnSpc>
              <a:spcBef>
                <a:spcPts val="0"/>
              </a:spcBef>
              <a:spcAft>
                <a:spcPts val="0"/>
              </a:spcAft>
              <a:buNone/>
              <a:tabLst>
                <a:tab pos="269875" algn="l"/>
              </a:tabLst>
            </a:pP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　「本学会員が、児童青年精神医学とその近接領域に関する専門的知識を</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indent="0" rtl="0">
              <a:lnSpc>
                <a:spcPct val="120000"/>
              </a:lnSpc>
              <a:spcBef>
                <a:spcPts val="0"/>
              </a:spcBef>
              <a:spcAft>
                <a:spcPts val="0"/>
              </a:spcAft>
              <a:buNone/>
              <a:tabLst>
                <a:tab pos="269875" algn="l"/>
              </a:tabLst>
            </a:pP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　身につけ、その専門性に基づき実践するための教育資材を提供することを</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indent="0" rtl="0">
              <a:lnSpc>
                <a:spcPct val="120000"/>
              </a:lnSpc>
              <a:spcBef>
                <a:spcPts val="0"/>
              </a:spcBef>
              <a:spcAft>
                <a:spcPts val="0"/>
              </a:spcAft>
              <a:buNone/>
              <a:tabLst>
                <a:tab pos="269875" algn="l"/>
              </a:tabLst>
            </a:pP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　目的として活動する」</a:t>
            </a:r>
            <a:endParaRPr lang="en-US" altLang="ja-JP" sz="2400" dirty="0">
              <a:solidFill>
                <a:srgbClr val="000000"/>
              </a:solidFill>
              <a:latin typeface="ＭＳ Ｐゴシック" panose="020B0600070205080204" pitchFamily="50" charset="-128"/>
              <a:ea typeface="ＭＳ Ｐゴシック" panose="020B0600070205080204" pitchFamily="50" charset="-128"/>
            </a:endParaRPr>
          </a:p>
          <a:p>
            <a:pPr>
              <a:lnSpc>
                <a:spcPct val="120000"/>
              </a:lnSpc>
              <a:spcBef>
                <a:spcPts val="0"/>
              </a:spcBef>
              <a:tabLst>
                <a:tab pos="269875" algn="l"/>
              </a:tabLst>
            </a:pPr>
            <a:r>
              <a:rPr lang="ja-JP" altLang="en-US" sz="2400" dirty="0">
                <a:solidFill>
                  <a:srgbClr val="000000"/>
                </a:solidFill>
                <a:latin typeface="ＭＳ Ｐゴシック" panose="020B0600070205080204" pitchFamily="50" charset="-128"/>
                <a:ea typeface="ＭＳ Ｐゴシック" panose="020B0600070205080204" pitchFamily="50" charset="-128"/>
              </a:rPr>
              <a:t>学会員の生涯学習の内容</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は、自閉スペクトラム症における診断概念の歴史、病因、診断方法、治療と支援、とした</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rtl="0">
              <a:lnSpc>
                <a:spcPct val="120000"/>
              </a:lnSpc>
              <a:spcBef>
                <a:spcPts val="0"/>
              </a:spcBef>
              <a:spcAft>
                <a:spcPts val="0"/>
              </a:spcAft>
              <a:tabLst>
                <a:tab pos="269875" algn="l"/>
              </a:tabLst>
            </a:pP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弘前総会の委員会セミナーでは、上記内容の発表と質疑応答を行い、</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indent="0" rtl="0">
              <a:lnSpc>
                <a:spcPct val="120000"/>
              </a:lnSpc>
              <a:spcBef>
                <a:spcPts val="0"/>
              </a:spcBef>
              <a:spcAft>
                <a:spcPts val="0"/>
              </a:spcAft>
              <a:buNone/>
              <a:tabLst>
                <a:tab pos="269875" algn="l"/>
              </a:tabLst>
            </a:pP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学会員の理解を深めた</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nSpc>
                <a:spcPct val="120000"/>
              </a:lnSpc>
              <a:spcBef>
                <a:spcPts val="0"/>
              </a:spcBef>
              <a:tabLst>
                <a:tab pos="269875" algn="l"/>
              </a:tabLst>
            </a:pP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上記内容の発表の要旨は、本学会の学会誌に投稿した（</a:t>
            </a: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HP</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に掲載予定）</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nSpc>
                <a:spcPct val="120000"/>
              </a:lnSpc>
              <a:spcBef>
                <a:spcPts val="0"/>
              </a:spcBef>
              <a:tabLst>
                <a:tab pos="269875" algn="l"/>
              </a:tabLst>
            </a:pPr>
            <a:r>
              <a:rPr lang="ja-JP" altLang="en-US" sz="2400" dirty="0">
                <a:solidFill>
                  <a:srgbClr val="000000"/>
                </a:solidFill>
                <a:latin typeface="ＭＳ Ｐゴシック" panose="020B0600070205080204" pitchFamily="50" charset="-128"/>
                <a:ea typeface="ＭＳ Ｐゴシック" panose="020B0600070205080204" pitchFamily="50" charset="-128"/>
              </a:rPr>
              <a:t>岡﨑康輔会員（一般財団法人信貴山病院　ハートランドしぎさん）を委員とした</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rtl="0">
              <a:lnSpc>
                <a:spcPct val="120000"/>
              </a:lnSpc>
              <a:spcBef>
                <a:spcPts val="0"/>
              </a:spcBef>
              <a:spcAft>
                <a:spcPts val="0"/>
              </a:spcAft>
            </a:pP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rtl="0">
              <a:lnSpc>
                <a:spcPct val="120000"/>
              </a:lnSpc>
              <a:spcBef>
                <a:spcPts val="0"/>
              </a:spcBef>
              <a:spcAft>
                <a:spcPts val="0"/>
              </a:spcAft>
            </a:pP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rtl="0">
              <a:lnSpc>
                <a:spcPct val="120000"/>
              </a:lnSpc>
              <a:spcBef>
                <a:spcPts val="0"/>
              </a:spcBef>
              <a:spcAft>
                <a:spcPts val="0"/>
              </a:spcAft>
            </a:pP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indent="0" rtl="0">
              <a:lnSpc>
                <a:spcPct val="120000"/>
              </a:lnSpc>
              <a:spcBef>
                <a:spcPts val="0"/>
              </a:spcBef>
              <a:spcAft>
                <a:spcPts val="0"/>
              </a:spcAft>
              <a:buNone/>
            </a:pPr>
            <a:endParaRPr lang="ja-JP" altLang="en-US" sz="2400" b="0" dirty="0">
              <a:effectLst/>
            </a:endParaRPr>
          </a:p>
        </p:txBody>
      </p:sp>
    </p:spTree>
    <p:extLst>
      <p:ext uri="{BB962C8B-B14F-4D97-AF65-F5344CB8AC3E}">
        <p14:creationId xmlns:p14="http://schemas.microsoft.com/office/powerpoint/2010/main" val="32864808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4A036D-70CA-AEAB-3329-F4D74DD4D7FB}"/>
              </a:ext>
            </a:extLst>
          </p:cNvPr>
          <p:cNvSpPr>
            <a:spLocks noGrp="1"/>
          </p:cNvSpPr>
          <p:nvPr>
            <p:ph type="title"/>
          </p:nvPr>
        </p:nvSpPr>
        <p:spPr>
          <a:xfrm>
            <a:off x="0" y="179057"/>
            <a:ext cx="12192000" cy="1325563"/>
          </a:xfrm>
        </p:spPr>
        <p:txBody>
          <a:bodyPr>
            <a:normAutofit/>
          </a:bodyPr>
          <a:lstStyle/>
          <a:p>
            <a:pPr algn="ctr"/>
            <a:r>
              <a:rPr lang="ja-JP" altLang="en-US" sz="4800" dirty="0">
                <a:solidFill>
                  <a:srgbClr val="000000"/>
                </a:solidFill>
                <a:latin typeface="ＭＳ Ｐゴシック" panose="020B0600070205080204" pitchFamily="50" charset="-128"/>
                <a:ea typeface="ＭＳ Ｐゴシック" panose="020B0600070205080204" pitchFamily="50" charset="-128"/>
              </a:rPr>
              <a:t>開催日</a:t>
            </a:r>
            <a:r>
              <a:rPr lang="ja-JP" altLang="en-US" sz="4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4800" dirty="0">
                <a:solidFill>
                  <a:srgbClr val="000000"/>
                </a:solidFill>
                <a:latin typeface="ＭＳ Ｐゴシック" panose="020B0600070205080204" pitchFamily="50" charset="-128"/>
                <a:ea typeface="ＭＳ Ｐゴシック" panose="020B0600070205080204" pitchFamily="50" charset="-128"/>
              </a:rPr>
              <a:t>2024</a:t>
            </a:r>
            <a:r>
              <a:rPr lang="ja-JP" altLang="en-US" sz="4800" dirty="0">
                <a:solidFill>
                  <a:srgbClr val="000000"/>
                </a:solidFill>
                <a:latin typeface="ＭＳ Ｐゴシック" panose="020B0600070205080204" pitchFamily="50" charset="-128"/>
                <a:ea typeface="ＭＳ Ｐゴシック" panose="020B0600070205080204" pitchFamily="50" charset="-128"/>
              </a:rPr>
              <a:t>年度</a:t>
            </a:r>
            <a:r>
              <a:rPr lang="ja-JP" altLang="en-US" sz="48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9870C487-7FF4-E51D-648D-330596222E8E}"/>
              </a:ext>
            </a:extLst>
          </p:cNvPr>
          <p:cNvSpPr>
            <a:spLocks noGrp="1"/>
          </p:cNvSpPr>
          <p:nvPr>
            <p:ph idx="1"/>
          </p:nvPr>
        </p:nvSpPr>
        <p:spPr>
          <a:xfrm>
            <a:off x="160566" y="1600200"/>
            <a:ext cx="11865427" cy="5166360"/>
          </a:xfrm>
        </p:spPr>
        <p:txBody>
          <a:bodyPr>
            <a:normAutofit/>
          </a:bodyPr>
          <a:lstStyle/>
          <a:p>
            <a:pPr>
              <a:lnSpc>
                <a:spcPct val="100000"/>
              </a:lnSpc>
            </a:pP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回：</a:t>
            </a:r>
            <a:r>
              <a:rPr lang="en-US" altLang="zh-TW" sz="2400" b="0" i="0" u="none" strike="noStrike" dirty="0">
                <a:solidFill>
                  <a:srgbClr val="000000"/>
                </a:solidFill>
                <a:effectLst/>
                <a:latin typeface="ＭＳ Ｐゴシック" panose="020B0600070205080204" pitchFamily="50" charset="-128"/>
                <a:ea typeface="ＭＳ Ｐゴシック" panose="020B0600070205080204" pitchFamily="50" charset="-128"/>
              </a:rPr>
              <a:t>202</a:t>
            </a: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zh-TW"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zh-TW" sz="24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zh-TW"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zh-TW"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zh-TW" sz="2400" b="0" i="0" u="none" strike="noStrike" dirty="0">
                <a:solidFill>
                  <a:srgbClr val="000000"/>
                </a:solidFill>
                <a:effectLst/>
                <a:latin typeface="ＭＳ Ｐゴシック" panose="020B0600070205080204" pitchFamily="50" charset="-128"/>
                <a:ea typeface="ＭＳ Ｐゴシック" panose="020B0600070205080204" pitchFamily="50" charset="-128"/>
              </a:rPr>
              <a:t>Web</a:t>
            </a:r>
            <a:r>
              <a:rPr lang="zh-TW"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開催</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indent="0">
              <a:lnSpc>
                <a:spcPct val="100000"/>
              </a:lnSpc>
              <a:buNone/>
            </a:pP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zh-TW"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出席：太田豊作、</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岡﨑康輔、</a:t>
            </a:r>
            <a:r>
              <a:rPr lang="zh-TW"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加藤秀一</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zh-TW" altLang="en-US" sz="2400" dirty="0">
                <a:solidFill>
                  <a:srgbClr val="000000"/>
                </a:solidFill>
                <a:latin typeface="ＭＳ Ｐゴシック" panose="020B0600070205080204" pitchFamily="50" charset="-128"/>
                <a:ea typeface="ＭＳ Ｐゴシック" panose="020B0600070205080204" pitchFamily="50" charset="-128"/>
              </a:rPr>
              <a:t>小坂浩隆</a:t>
            </a:r>
            <a:r>
              <a:rPr lang="ja-JP" altLang="en-US" sz="2400" dirty="0">
                <a:solidFill>
                  <a:srgbClr val="000000"/>
                </a:solidFill>
                <a:latin typeface="ＭＳ Ｐゴシック" panose="020B0600070205080204" pitchFamily="50" charset="-128"/>
                <a:ea typeface="ＭＳ Ｐゴシック" panose="020B0600070205080204" pitchFamily="50" charset="-128"/>
              </a:rPr>
              <a:t>、</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三上克央　</a:t>
            </a:r>
            <a:r>
              <a:rPr lang="zh-TW"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欠席：</a:t>
            </a:r>
            <a:r>
              <a:rPr lang="zh-TW" altLang="en-US" sz="2400" dirty="0">
                <a:solidFill>
                  <a:srgbClr val="000000"/>
                </a:solidFill>
                <a:latin typeface="ＭＳ Ｐゴシック" panose="020B0600070205080204" pitchFamily="50" charset="-128"/>
                <a:ea typeface="ＭＳ Ｐゴシック" panose="020B0600070205080204" pitchFamily="50" charset="-128"/>
              </a:rPr>
              <a:t>尾﨑仁</a:t>
            </a:r>
            <a:endParaRPr lang="en-US" altLang="zh-TW"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nSpc>
                <a:spcPct val="100000"/>
              </a:lnSpc>
            </a:pP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回：</a:t>
            </a: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Web</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開催）</a:t>
            </a:r>
          </a:p>
          <a:p>
            <a:pPr marL="0" indent="0">
              <a:lnSpc>
                <a:spcPct val="100000"/>
              </a:lnSpc>
              <a:buNone/>
            </a:pP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　　　出席：太田豊作、岡﨑康輔、尾﨑仁、</a:t>
            </a:r>
            <a:r>
              <a:rPr lang="ja-JP" altLang="en-US" sz="2400" dirty="0">
                <a:solidFill>
                  <a:srgbClr val="000000"/>
                </a:solidFill>
                <a:latin typeface="ＭＳ Ｐゴシック" panose="020B0600070205080204" pitchFamily="50" charset="-128"/>
                <a:ea typeface="ＭＳ Ｐゴシック" panose="020B0600070205080204" pitchFamily="50" charset="-128"/>
              </a:rPr>
              <a:t>加藤秀一、小坂浩隆、</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三上克央　欠席：なし </a:t>
            </a:r>
          </a:p>
          <a:p>
            <a:pPr>
              <a:lnSpc>
                <a:spcPct val="100000"/>
              </a:lnSpc>
            </a:pP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回：</a:t>
            </a: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16</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日～同月</a:t>
            </a: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日（メール審議）</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indent="0">
              <a:lnSpc>
                <a:spcPct val="100000"/>
              </a:lnSpc>
              <a:buNone/>
            </a:pP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　　　出席：太田豊作、岡﨑康輔、尾﨑仁、</a:t>
            </a:r>
            <a:r>
              <a:rPr lang="ja-JP" altLang="en-US" sz="2400" dirty="0">
                <a:solidFill>
                  <a:srgbClr val="000000"/>
                </a:solidFill>
                <a:latin typeface="ＭＳ Ｐゴシック" panose="020B0600070205080204" pitchFamily="50" charset="-128"/>
                <a:ea typeface="ＭＳ Ｐゴシック" panose="020B0600070205080204" pitchFamily="50" charset="-128"/>
              </a:rPr>
              <a:t>加藤秀一、小坂浩隆、</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三上克央　欠席：なし </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nSpc>
                <a:spcPct val="100000"/>
              </a:lnSpc>
            </a:pP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回：</a:t>
            </a: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2024</a:t>
            </a: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年</a:t>
            </a: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日～同年</a:t>
            </a: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日（メール審議）</a:t>
            </a:r>
          </a:p>
          <a:p>
            <a:pPr marL="0" indent="0">
              <a:lnSpc>
                <a:spcPct val="100000"/>
              </a:lnSpc>
              <a:buNone/>
            </a:pP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　　　出席：太田豊作、岡﨑康輔、尾﨑仁、加藤秀一、小坂浩隆、三上克央　欠席：なし </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indent="0">
              <a:lnSpc>
                <a:spcPct val="100000"/>
              </a:lnSpc>
              <a:buNone/>
            </a:pP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305664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A2B88-3316-ADF1-83C9-5F1BB90A554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2528C0D-B19B-E911-ECB1-B6E8AC137288}"/>
              </a:ext>
            </a:extLst>
          </p:cNvPr>
          <p:cNvSpPr>
            <a:spLocks noGrp="1"/>
          </p:cNvSpPr>
          <p:nvPr>
            <p:ph type="title"/>
          </p:nvPr>
        </p:nvSpPr>
        <p:spPr>
          <a:xfrm>
            <a:off x="0" y="179057"/>
            <a:ext cx="12192000" cy="1325563"/>
          </a:xfrm>
        </p:spPr>
        <p:txBody>
          <a:bodyPr>
            <a:normAutofit/>
          </a:bodyPr>
          <a:lstStyle/>
          <a:p>
            <a:pPr algn="ctr"/>
            <a:r>
              <a:rPr lang="en-US" altLang="ja-JP" sz="4800" b="0" i="0" u="none" strike="noStrike" dirty="0">
                <a:solidFill>
                  <a:srgbClr val="000000"/>
                </a:solidFill>
                <a:effectLst/>
                <a:latin typeface="ＭＳ Ｐゴシック" panose="020B0600070205080204" pitchFamily="50" charset="-128"/>
                <a:ea typeface="ＭＳ Ｐゴシック" panose="020B0600070205080204" pitchFamily="50" charset="-128"/>
              </a:rPr>
              <a:t>2024</a:t>
            </a:r>
            <a:r>
              <a:rPr lang="ja-JP" altLang="en-US" sz="4800" b="0" i="0" u="none" strike="noStrike" dirty="0">
                <a:solidFill>
                  <a:srgbClr val="000000"/>
                </a:solidFill>
                <a:effectLst/>
                <a:latin typeface="ＭＳ Ｐゴシック" panose="020B0600070205080204" pitchFamily="50" charset="-128"/>
                <a:ea typeface="ＭＳ Ｐゴシック" panose="020B0600070205080204" pitchFamily="50" charset="-128"/>
              </a:rPr>
              <a:t>年度の主な活動内容</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AD2DC9D5-C330-EF41-82F8-E2423C2221C7}"/>
              </a:ext>
            </a:extLst>
          </p:cNvPr>
          <p:cNvSpPr>
            <a:spLocks noGrp="1"/>
          </p:cNvSpPr>
          <p:nvPr>
            <p:ph idx="1"/>
          </p:nvPr>
        </p:nvSpPr>
        <p:spPr>
          <a:xfrm>
            <a:off x="643680" y="1754985"/>
            <a:ext cx="11153714" cy="4351338"/>
          </a:xfrm>
        </p:spPr>
        <p:txBody>
          <a:bodyPr>
            <a:noAutofit/>
          </a:bodyPr>
          <a:lstStyle/>
          <a:p>
            <a:pPr>
              <a:lnSpc>
                <a:spcPct val="120000"/>
              </a:lnSpc>
              <a:spcBef>
                <a:spcPts val="0"/>
              </a:spcBef>
              <a:tabLst>
                <a:tab pos="269875" algn="l"/>
              </a:tabLst>
            </a:pPr>
            <a:r>
              <a:rPr lang="ja-JP" altLang="en-US" sz="2600" dirty="0">
                <a:solidFill>
                  <a:srgbClr val="000000"/>
                </a:solidFill>
                <a:latin typeface="ＭＳ Ｐゴシック" panose="020B0600070205080204" pitchFamily="50" charset="-128"/>
                <a:ea typeface="ＭＳ Ｐゴシック" panose="020B0600070205080204" pitchFamily="50" charset="-128"/>
              </a:rPr>
              <a:t>学会員の生涯学習の内容</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は、</a:t>
            </a:r>
            <a:endPar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indent="0">
              <a:lnSpc>
                <a:spcPct val="120000"/>
              </a:lnSpc>
              <a:spcBef>
                <a:spcPts val="0"/>
              </a:spcBef>
              <a:buNone/>
              <a:tabLst>
                <a:tab pos="269875" algn="l"/>
              </a:tabLst>
            </a:pP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　①神経性やせ症の疫学と症状、検査所見、外来治療、入院治療</a:t>
            </a:r>
            <a:endPar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indent="0">
              <a:lnSpc>
                <a:spcPct val="120000"/>
              </a:lnSpc>
              <a:spcBef>
                <a:spcPts val="0"/>
              </a:spcBef>
              <a:buNone/>
              <a:tabLst>
                <a:tab pos="269875" algn="l"/>
              </a:tabLst>
            </a:pP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　②回避・制限性食物摂取症の疫学と病態、診断、外来治療、入院治療</a:t>
            </a:r>
            <a:endPar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indent="0">
              <a:lnSpc>
                <a:spcPct val="120000"/>
              </a:lnSpc>
              <a:spcBef>
                <a:spcPts val="0"/>
              </a:spcBef>
              <a:buNone/>
              <a:tabLst>
                <a:tab pos="269875" algn="l"/>
              </a:tabLst>
            </a:pP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　とする</a:t>
            </a:r>
            <a:endPar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rtl="0">
              <a:lnSpc>
                <a:spcPct val="120000"/>
              </a:lnSpc>
              <a:spcBef>
                <a:spcPts val="0"/>
              </a:spcBef>
              <a:spcAft>
                <a:spcPts val="0"/>
              </a:spcAft>
              <a:tabLst>
                <a:tab pos="269875" algn="l"/>
              </a:tabLst>
            </a:pP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愛媛総会の本委員会セミナーでは、上記テーマの発表と質疑応答を行い、</a:t>
            </a:r>
            <a:endPar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indent="0" rtl="0">
              <a:lnSpc>
                <a:spcPct val="120000"/>
              </a:lnSpc>
              <a:spcBef>
                <a:spcPts val="0"/>
              </a:spcBef>
              <a:spcAft>
                <a:spcPts val="0"/>
              </a:spcAft>
              <a:buNone/>
              <a:tabLst>
                <a:tab pos="269875" algn="l"/>
              </a:tabLst>
            </a:pP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学会員の理解を深める</a:t>
            </a:r>
            <a:endPar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nSpc>
                <a:spcPct val="120000"/>
              </a:lnSpc>
              <a:spcBef>
                <a:spcPts val="0"/>
              </a:spcBef>
              <a:tabLst>
                <a:tab pos="269875" algn="l"/>
              </a:tabLst>
            </a:pP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上記内容の発表の要旨は、本学会の学会誌に投稿する（</a:t>
            </a: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HP</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に掲載予定）</a:t>
            </a:r>
            <a:endPar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rtl="0">
              <a:lnSpc>
                <a:spcPct val="120000"/>
              </a:lnSpc>
              <a:spcBef>
                <a:spcPts val="0"/>
              </a:spcBef>
              <a:spcAft>
                <a:spcPts val="0"/>
              </a:spcAft>
            </a:pP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弘前総会と愛媛総会の発表内容を本学会の</a:t>
            </a:r>
            <a:r>
              <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rPr>
              <a:t>e‐Learning</a:t>
            </a:r>
            <a:r>
              <a:rPr lang="ja-JP" altLang="en-US" sz="2600" b="0" i="0" u="none" strike="noStrike" dirty="0">
                <a:solidFill>
                  <a:srgbClr val="000000"/>
                </a:solidFill>
                <a:effectLst/>
                <a:latin typeface="ＭＳ Ｐゴシック" panose="020B0600070205080204" pitchFamily="50" charset="-128"/>
                <a:ea typeface="ＭＳ Ｐゴシック" panose="020B0600070205080204" pitchFamily="50" charset="-128"/>
              </a:rPr>
              <a:t>の資材として活用する</a:t>
            </a:r>
            <a:endPar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rtl="0">
              <a:lnSpc>
                <a:spcPct val="120000"/>
              </a:lnSpc>
              <a:spcBef>
                <a:spcPts val="0"/>
              </a:spcBef>
              <a:spcAft>
                <a:spcPts val="0"/>
              </a:spcAft>
            </a:pPr>
            <a:endPar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rtl="0">
              <a:lnSpc>
                <a:spcPct val="120000"/>
              </a:lnSpc>
              <a:spcBef>
                <a:spcPts val="0"/>
              </a:spcBef>
              <a:spcAft>
                <a:spcPts val="0"/>
              </a:spcAft>
            </a:pPr>
            <a:endParaRPr lang="en-US" altLang="ja-JP" sz="2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indent="0" rtl="0">
              <a:lnSpc>
                <a:spcPct val="120000"/>
              </a:lnSpc>
              <a:spcBef>
                <a:spcPts val="0"/>
              </a:spcBef>
              <a:spcAft>
                <a:spcPts val="0"/>
              </a:spcAft>
              <a:buNone/>
            </a:pPr>
            <a:endParaRPr lang="ja-JP" altLang="en-US" sz="2600" b="0" dirty="0">
              <a:effectLst/>
            </a:endParaRPr>
          </a:p>
        </p:txBody>
      </p:sp>
    </p:spTree>
    <p:extLst>
      <p:ext uri="{BB962C8B-B14F-4D97-AF65-F5344CB8AC3E}">
        <p14:creationId xmlns:p14="http://schemas.microsoft.com/office/powerpoint/2010/main" val="34456623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50769B8-C629-953C-34E3-883DAFA794D7}"/>
              </a:ext>
            </a:extLst>
          </p:cNvPr>
          <p:cNvSpPr>
            <a:spLocks noGrp="1"/>
          </p:cNvSpPr>
          <p:nvPr>
            <p:ph idx="1"/>
          </p:nvPr>
        </p:nvSpPr>
        <p:spPr>
          <a:xfrm>
            <a:off x="2041062" y="1568228"/>
            <a:ext cx="9372604" cy="4351338"/>
          </a:xfrm>
        </p:spPr>
        <p:txBody>
          <a:bodyPr>
            <a:noAutofit/>
          </a:bodyPr>
          <a:lstStyle/>
          <a:p>
            <a:pPr marL="0" indent="0" rtl="0">
              <a:lnSpc>
                <a:spcPct val="100000"/>
              </a:lnSpc>
              <a:spcBef>
                <a:spcPts val="0"/>
              </a:spcBef>
              <a:spcAft>
                <a:spcPts val="0"/>
              </a:spcAft>
              <a:buNone/>
              <a:tabLst>
                <a:tab pos="269875" algn="l"/>
              </a:tabLst>
            </a:pPr>
            <a:r>
              <a:rPr lang="ja-JP" altLang="en-US" sz="2300" b="0" dirty="0">
                <a:effectLst/>
                <a:latin typeface="ＭＳ Ｐゴシック" panose="020B0600070205080204" pitchFamily="50" charset="-128"/>
                <a:ea typeface="ＭＳ Ｐゴシック" panose="020B0600070205080204" pitchFamily="50" charset="-128"/>
              </a:rPr>
              <a:t>　　　　　　　　　　　　　</a:t>
            </a:r>
            <a:r>
              <a:rPr lang="ja-JP" altLang="en-US" sz="2600" b="0" dirty="0">
                <a:effectLst/>
                <a:latin typeface="ＭＳ Ｐゴシック" panose="020B0600070205080204" pitchFamily="50" charset="-128"/>
                <a:ea typeface="ＭＳ Ｐゴシック" panose="020B0600070205080204" pitchFamily="50" charset="-128"/>
              </a:rPr>
              <a:t>「摂食障害を学ぶ」</a:t>
            </a:r>
          </a:p>
          <a:p>
            <a:pPr rtl="0">
              <a:lnSpc>
                <a:spcPct val="100000"/>
              </a:lnSpc>
              <a:spcBef>
                <a:spcPts val="0"/>
              </a:spcBef>
              <a:spcAft>
                <a:spcPts val="0"/>
              </a:spcAft>
              <a:tabLst>
                <a:tab pos="269875" algn="l"/>
              </a:tabLst>
            </a:pPr>
            <a:r>
              <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23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r>
              <a:rPr lang="ja-JP" altLang="en-US" sz="2300" b="0" i="0" u="none" strike="noStrike" dirty="0">
                <a:solidFill>
                  <a:srgbClr val="000000"/>
                </a:solidFill>
                <a:effectLst/>
                <a:latin typeface="ＭＳ Ｐゴシック" panose="020B0600070205080204" pitchFamily="50" charset="-128"/>
                <a:ea typeface="ＭＳ Ｐゴシック" panose="020B0600070205080204" pitchFamily="50" charset="-128"/>
              </a:rPr>
              <a:t>日（木）</a:t>
            </a:r>
            <a:r>
              <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rPr>
              <a:t>16:10</a:t>
            </a:r>
            <a:r>
              <a:rPr lang="ja-JP" altLang="en-US" sz="23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rPr>
              <a:t>17:10</a:t>
            </a:r>
            <a:r>
              <a:rPr lang="ja-JP" altLang="en-US" sz="2300" b="0" i="0" u="none" strike="noStrike" dirty="0">
                <a:solidFill>
                  <a:srgbClr val="000000"/>
                </a:solidFill>
                <a:effectLst/>
                <a:latin typeface="ＭＳ Ｐゴシック" panose="020B0600070205080204" pitchFamily="50" charset="-128"/>
                <a:ea typeface="ＭＳ Ｐゴシック" panose="020B0600070205080204" pitchFamily="50" charset="-128"/>
              </a:rPr>
              <a:t>　愛媛県県民文化会館（</a:t>
            </a:r>
            <a:r>
              <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rPr>
              <a:t>C</a:t>
            </a:r>
            <a:r>
              <a:rPr lang="ja-JP" altLang="en-US" sz="2300" b="0" i="0" u="none" strike="noStrike" dirty="0">
                <a:solidFill>
                  <a:srgbClr val="000000"/>
                </a:solidFill>
                <a:effectLst/>
                <a:latin typeface="ＭＳ Ｐゴシック" panose="020B0600070205080204" pitchFamily="50" charset="-128"/>
                <a:ea typeface="ＭＳ Ｐゴシック" panose="020B0600070205080204" pitchFamily="50" charset="-128"/>
              </a:rPr>
              <a:t>会場）</a:t>
            </a:r>
            <a:endParaRPr lang="en-US" altLang="ja-JP" sz="2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rtl="0">
              <a:lnSpc>
                <a:spcPct val="100000"/>
              </a:lnSpc>
              <a:spcBef>
                <a:spcPts val="0"/>
              </a:spcBef>
              <a:spcAft>
                <a:spcPts val="0"/>
              </a:spcAft>
              <a:tabLst>
                <a:tab pos="269875" algn="l"/>
              </a:tabLst>
            </a:pPr>
            <a:r>
              <a:rPr lang="ja-JP" altLang="en-US" sz="2300" b="0" dirty="0">
                <a:effectLst/>
                <a:latin typeface="ＭＳ Ｐゴシック" panose="020B0600070205080204" pitchFamily="50" charset="-128"/>
                <a:ea typeface="ＭＳ Ｐゴシック" panose="020B0600070205080204" pitchFamily="50" charset="-128"/>
              </a:rPr>
              <a:t>司会</a:t>
            </a:r>
          </a:p>
          <a:p>
            <a:pPr marL="0" indent="0" rtl="0">
              <a:lnSpc>
                <a:spcPct val="100000"/>
              </a:lnSpc>
              <a:spcBef>
                <a:spcPts val="0"/>
              </a:spcBef>
              <a:spcAft>
                <a:spcPts val="0"/>
              </a:spcAft>
              <a:buNone/>
              <a:tabLst>
                <a:tab pos="269875" algn="l"/>
              </a:tabLst>
            </a:pPr>
            <a:r>
              <a:rPr lang="en-US" altLang="ja-JP" sz="2300" b="0" dirty="0">
                <a:effectLst/>
                <a:latin typeface="ＭＳ Ｐゴシック" panose="020B0600070205080204" pitchFamily="50" charset="-128"/>
                <a:ea typeface="ＭＳ Ｐゴシック" panose="020B0600070205080204" pitchFamily="50" charset="-128"/>
              </a:rPr>
              <a:t>	</a:t>
            </a:r>
            <a:r>
              <a:rPr lang="ja-JP" altLang="en-US" sz="2300" b="0" dirty="0">
                <a:effectLst/>
                <a:latin typeface="ＭＳ Ｐゴシック" panose="020B0600070205080204" pitchFamily="50" charset="-128"/>
                <a:ea typeface="ＭＳ Ｐゴシック" panose="020B0600070205080204" pitchFamily="50" charset="-128"/>
              </a:rPr>
              <a:t>太田豊作</a:t>
            </a:r>
            <a:r>
              <a:rPr lang="zh-CN" altLang="en-US" sz="2300" b="0" dirty="0">
                <a:effectLst/>
                <a:latin typeface="ＭＳ Ｐゴシック" panose="020B0600070205080204" pitchFamily="50" charset="-128"/>
                <a:ea typeface="ＭＳ Ｐゴシック" panose="020B0600070205080204" pitchFamily="50" charset="-128"/>
              </a:rPr>
              <a:t>（奈良県立医科大学医学部看護学科人間発達学）</a:t>
            </a:r>
            <a:endParaRPr lang="en-US" altLang="zh-CN" sz="2300" b="0" dirty="0">
              <a:effectLst/>
              <a:latin typeface="ＭＳ Ｐゴシック" panose="020B0600070205080204" pitchFamily="50" charset="-128"/>
              <a:ea typeface="ＭＳ Ｐゴシック" panose="020B0600070205080204" pitchFamily="50" charset="-128"/>
            </a:endParaRPr>
          </a:p>
          <a:p>
            <a:pPr marL="0" indent="0" rtl="0">
              <a:lnSpc>
                <a:spcPct val="100000"/>
              </a:lnSpc>
              <a:spcBef>
                <a:spcPts val="0"/>
              </a:spcBef>
              <a:spcAft>
                <a:spcPts val="0"/>
              </a:spcAft>
              <a:buNone/>
              <a:tabLst>
                <a:tab pos="269875" algn="l"/>
              </a:tabLst>
            </a:pPr>
            <a:r>
              <a:rPr lang="en-US" altLang="zh-CN" sz="2300" dirty="0">
                <a:latin typeface="ＭＳ Ｐゴシック" panose="020B0600070205080204" pitchFamily="50" charset="-128"/>
                <a:ea typeface="ＭＳ Ｐゴシック" panose="020B0600070205080204" pitchFamily="50" charset="-128"/>
              </a:rPr>
              <a:t>	</a:t>
            </a:r>
            <a:r>
              <a:rPr lang="zh-CN" altLang="en-US" sz="2300" b="0" dirty="0">
                <a:effectLst/>
                <a:latin typeface="ＭＳ Ｐゴシック" panose="020B0600070205080204" pitchFamily="50" charset="-128"/>
                <a:ea typeface="ＭＳ Ｐゴシック" panose="020B0600070205080204" pitchFamily="50" charset="-128"/>
              </a:rPr>
              <a:t>三上克央（東海大学医学部医学科総合診療</a:t>
            </a:r>
            <a:r>
              <a:rPr lang="ja-JP" altLang="en-US" sz="2300" b="0" dirty="0">
                <a:effectLst/>
                <a:latin typeface="ＭＳ Ｐゴシック" panose="020B0600070205080204" pitchFamily="50" charset="-128"/>
                <a:ea typeface="ＭＳ Ｐゴシック" panose="020B0600070205080204" pitchFamily="50" charset="-128"/>
              </a:rPr>
              <a:t>学系</a:t>
            </a:r>
            <a:r>
              <a:rPr lang="zh-CN" altLang="en-US" sz="2300" b="0" dirty="0">
                <a:effectLst/>
                <a:latin typeface="ＭＳ Ｐゴシック" panose="020B0600070205080204" pitchFamily="50" charset="-128"/>
                <a:ea typeface="ＭＳ Ｐゴシック" panose="020B0600070205080204" pitchFamily="50" charset="-128"/>
              </a:rPr>
              <a:t>精神科学）</a:t>
            </a:r>
            <a:endParaRPr lang="en-US" altLang="zh-CN" sz="2300" b="0" dirty="0">
              <a:effectLst/>
              <a:latin typeface="ＭＳ Ｐゴシック" panose="020B0600070205080204" pitchFamily="50" charset="-128"/>
              <a:ea typeface="ＭＳ Ｐゴシック" panose="020B0600070205080204" pitchFamily="50" charset="-128"/>
            </a:endParaRPr>
          </a:p>
          <a:p>
            <a:pPr>
              <a:lnSpc>
                <a:spcPct val="100000"/>
              </a:lnSpc>
              <a:spcBef>
                <a:spcPts val="0"/>
              </a:spcBef>
              <a:tabLst>
                <a:tab pos="269875" algn="l"/>
              </a:tabLst>
            </a:pPr>
            <a:r>
              <a:rPr lang="ja-JP" altLang="en-US" sz="2300" b="0" dirty="0">
                <a:effectLst/>
                <a:latin typeface="ＭＳ Ｐゴシック" panose="020B0600070205080204" pitchFamily="50" charset="-128"/>
                <a:ea typeface="ＭＳ Ｐゴシック" panose="020B0600070205080204" pitchFamily="50" charset="-128"/>
              </a:rPr>
              <a:t>演題と演者</a:t>
            </a:r>
          </a:p>
          <a:p>
            <a:pPr marL="0" indent="0" rtl="0">
              <a:lnSpc>
                <a:spcPct val="100000"/>
              </a:lnSpc>
              <a:spcBef>
                <a:spcPts val="0"/>
              </a:spcBef>
              <a:spcAft>
                <a:spcPts val="0"/>
              </a:spcAft>
              <a:buNone/>
              <a:tabLst>
                <a:tab pos="269875" algn="l"/>
              </a:tabLst>
            </a:pPr>
            <a:r>
              <a:rPr lang="ja-JP" altLang="en-US" sz="2300" b="0" dirty="0">
                <a:effectLst/>
                <a:latin typeface="ＭＳ Ｐゴシック" panose="020B0600070205080204" pitchFamily="50" charset="-128"/>
                <a:ea typeface="ＭＳ Ｐゴシック" panose="020B0600070205080204" pitchFamily="50" charset="-128"/>
              </a:rPr>
              <a:t>　「神経性やせ症の疫学と症状、検査所見、診断」</a:t>
            </a:r>
            <a:endParaRPr lang="en-US" altLang="ja-JP" sz="2300" b="0" dirty="0">
              <a:effectLst/>
              <a:latin typeface="ＭＳ Ｐゴシック" panose="020B0600070205080204" pitchFamily="50" charset="-128"/>
              <a:ea typeface="ＭＳ Ｐゴシック" panose="020B0600070205080204" pitchFamily="50" charset="-128"/>
            </a:endParaRPr>
          </a:p>
          <a:p>
            <a:pPr marL="0" indent="0" rtl="0">
              <a:lnSpc>
                <a:spcPct val="100000"/>
              </a:lnSpc>
              <a:spcBef>
                <a:spcPts val="0"/>
              </a:spcBef>
              <a:spcAft>
                <a:spcPts val="0"/>
              </a:spcAft>
              <a:buNone/>
              <a:tabLst>
                <a:tab pos="269875" algn="l"/>
              </a:tabLst>
            </a:pPr>
            <a:r>
              <a:rPr lang="ja-JP" altLang="en-US" sz="2300" b="0" dirty="0">
                <a:effectLst/>
                <a:latin typeface="ＭＳ Ｐゴシック" panose="020B0600070205080204" pitchFamily="50" charset="-128"/>
                <a:ea typeface="ＭＳ Ｐゴシック" panose="020B0600070205080204" pitchFamily="50" charset="-128"/>
              </a:rPr>
              <a:t>　　　　眞田 陸（福井大学医学系部門病態制御医学講座精神医学）</a:t>
            </a:r>
          </a:p>
          <a:p>
            <a:pPr marL="0" indent="0" rtl="0">
              <a:lnSpc>
                <a:spcPct val="100000"/>
              </a:lnSpc>
              <a:spcBef>
                <a:spcPts val="0"/>
              </a:spcBef>
              <a:spcAft>
                <a:spcPts val="0"/>
              </a:spcAft>
              <a:buNone/>
              <a:tabLst>
                <a:tab pos="269875" algn="l"/>
              </a:tabLst>
            </a:pPr>
            <a:r>
              <a:rPr lang="ja-JP" altLang="en-US" sz="2300" b="0" dirty="0">
                <a:effectLst/>
                <a:latin typeface="ＭＳ Ｐゴシック" panose="020B0600070205080204" pitchFamily="50" charset="-128"/>
                <a:ea typeface="ＭＳ Ｐゴシック" panose="020B0600070205080204" pitchFamily="50" charset="-128"/>
              </a:rPr>
              <a:t>　「回避・制限性食物摂取症の疫学と病態、診断、外来治療」　</a:t>
            </a:r>
            <a:endParaRPr lang="en-US" altLang="ja-JP" sz="2300" b="0" dirty="0">
              <a:effectLst/>
              <a:latin typeface="ＭＳ Ｐゴシック" panose="020B0600070205080204" pitchFamily="50" charset="-128"/>
              <a:ea typeface="ＭＳ Ｐゴシック" panose="020B0600070205080204" pitchFamily="50" charset="-128"/>
            </a:endParaRPr>
          </a:p>
          <a:p>
            <a:pPr marL="0" indent="0" rtl="0">
              <a:lnSpc>
                <a:spcPct val="100000"/>
              </a:lnSpc>
              <a:spcBef>
                <a:spcPts val="0"/>
              </a:spcBef>
              <a:spcAft>
                <a:spcPts val="0"/>
              </a:spcAft>
              <a:buNone/>
              <a:tabLst>
                <a:tab pos="269875" algn="l"/>
              </a:tabLst>
            </a:pPr>
            <a:r>
              <a:rPr lang="ja-JP" altLang="en-US" sz="2300" b="0" dirty="0">
                <a:effectLst/>
                <a:latin typeface="ＭＳ Ｐゴシック" panose="020B0600070205080204" pitchFamily="50" charset="-128"/>
                <a:ea typeface="ＭＳ Ｐゴシック" panose="020B0600070205080204" pitchFamily="50" charset="-128"/>
              </a:rPr>
              <a:t>　　　　渡辺由香（たかみやこころのクリニック）</a:t>
            </a:r>
          </a:p>
          <a:p>
            <a:pPr marL="0" indent="0" rtl="0">
              <a:lnSpc>
                <a:spcPct val="100000"/>
              </a:lnSpc>
              <a:spcBef>
                <a:spcPts val="0"/>
              </a:spcBef>
              <a:spcAft>
                <a:spcPts val="0"/>
              </a:spcAft>
              <a:buNone/>
              <a:tabLst>
                <a:tab pos="269875" algn="l"/>
              </a:tabLst>
            </a:pPr>
            <a:r>
              <a:rPr lang="ja-JP" altLang="en-US" sz="2300" b="0" dirty="0">
                <a:effectLst/>
                <a:latin typeface="ＭＳ Ｐゴシック" panose="020B0600070205080204" pitchFamily="50" charset="-128"/>
                <a:ea typeface="ＭＳ Ｐゴシック" panose="020B0600070205080204" pitchFamily="50" charset="-128"/>
              </a:rPr>
              <a:t>　「神経性やせ症の外来治療－入院治療との分水嶺を考えながら－」</a:t>
            </a:r>
            <a:endParaRPr lang="en-US" altLang="ja-JP" sz="2300" b="0" dirty="0">
              <a:effectLst/>
              <a:latin typeface="ＭＳ Ｐゴシック" panose="020B0600070205080204" pitchFamily="50" charset="-128"/>
              <a:ea typeface="ＭＳ Ｐゴシック" panose="020B0600070205080204" pitchFamily="50" charset="-128"/>
            </a:endParaRPr>
          </a:p>
          <a:p>
            <a:pPr marL="0" indent="0" rtl="0">
              <a:lnSpc>
                <a:spcPct val="100000"/>
              </a:lnSpc>
              <a:spcBef>
                <a:spcPts val="0"/>
              </a:spcBef>
              <a:spcAft>
                <a:spcPts val="0"/>
              </a:spcAft>
              <a:buNone/>
              <a:tabLst>
                <a:tab pos="269875" algn="l"/>
              </a:tabLst>
            </a:pPr>
            <a:r>
              <a:rPr lang="ja-JP" altLang="en-US" sz="2300" b="0" dirty="0">
                <a:effectLst/>
                <a:latin typeface="ＭＳ Ｐゴシック" panose="020B0600070205080204" pitchFamily="50" charset="-128"/>
                <a:ea typeface="ＭＳ Ｐゴシック" panose="020B0600070205080204" pitchFamily="50" charset="-128"/>
              </a:rPr>
              <a:t>　　　　岡﨑康輔（信貴山病院ハートランドしぎさん）</a:t>
            </a:r>
          </a:p>
          <a:p>
            <a:pPr marL="0" indent="0" rtl="0">
              <a:lnSpc>
                <a:spcPct val="100000"/>
              </a:lnSpc>
              <a:spcBef>
                <a:spcPts val="0"/>
              </a:spcBef>
              <a:spcAft>
                <a:spcPts val="0"/>
              </a:spcAft>
              <a:buNone/>
              <a:tabLst>
                <a:tab pos="269875" algn="l"/>
              </a:tabLst>
            </a:pPr>
            <a:r>
              <a:rPr lang="ja-JP" altLang="en-US" sz="2300" b="0" dirty="0">
                <a:effectLst/>
                <a:latin typeface="ＭＳ Ｐゴシック" panose="020B0600070205080204" pitchFamily="50" charset="-128"/>
                <a:ea typeface="ＭＳ Ｐゴシック" panose="020B0600070205080204" pitchFamily="50" charset="-128"/>
              </a:rPr>
              <a:t>　「神経性やせ症と回避・制限性食物摂取症の入院治療」</a:t>
            </a:r>
            <a:endParaRPr lang="en-US" altLang="ja-JP" sz="2300" b="0" dirty="0">
              <a:effectLst/>
              <a:latin typeface="ＭＳ Ｐゴシック" panose="020B0600070205080204" pitchFamily="50" charset="-128"/>
              <a:ea typeface="ＭＳ Ｐゴシック" panose="020B0600070205080204" pitchFamily="50" charset="-128"/>
            </a:endParaRPr>
          </a:p>
          <a:p>
            <a:pPr marL="0" indent="0" rtl="0">
              <a:lnSpc>
                <a:spcPct val="100000"/>
              </a:lnSpc>
              <a:spcBef>
                <a:spcPts val="0"/>
              </a:spcBef>
              <a:spcAft>
                <a:spcPts val="0"/>
              </a:spcAft>
              <a:buNone/>
              <a:tabLst>
                <a:tab pos="269875" algn="l"/>
              </a:tabLst>
            </a:pPr>
            <a:r>
              <a:rPr lang="ja-JP" altLang="en-US" sz="2300" b="0" dirty="0">
                <a:effectLst/>
                <a:latin typeface="ＭＳ Ｐゴシック" panose="020B0600070205080204" pitchFamily="50" charset="-128"/>
                <a:ea typeface="ＭＳ Ｐゴシック" panose="020B0600070205080204" pitchFamily="50" charset="-128"/>
              </a:rPr>
              <a:t>　　　　加藤秀一（名古屋大学医学部附属病院親と子どもの心療科）</a:t>
            </a:r>
          </a:p>
          <a:p>
            <a:pPr marL="0" indent="0" rtl="0">
              <a:lnSpc>
                <a:spcPct val="100000"/>
              </a:lnSpc>
              <a:spcBef>
                <a:spcPts val="0"/>
              </a:spcBef>
              <a:spcAft>
                <a:spcPts val="0"/>
              </a:spcAft>
              <a:buNone/>
              <a:tabLst>
                <a:tab pos="269875" algn="l"/>
              </a:tabLst>
            </a:pPr>
            <a:endParaRPr lang="en-US" altLang="ja-JP" sz="2300" b="0" dirty="0">
              <a:effectLst/>
              <a:latin typeface="ＭＳ Ｐゴシック" panose="020B0600070205080204" pitchFamily="50" charset="-128"/>
              <a:ea typeface="ＭＳ Ｐゴシック" panose="020B0600070205080204" pitchFamily="50" charset="-128"/>
            </a:endParaRPr>
          </a:p>
          <a:p>
            <a:pPr rtl="0">
              <a:lnSpc>
                <a:spcPct val="100000"/>
              </a:lnSpc>
              <a:spcBef>
                <a:spcPts val="0"/>
              </a:spcBef>
              <a:spcAft>
                <a:spcPts val="0"/>
              </a:spcAft>
            </a:pPr>
            <a:endParaRPr lang="ja-JP" altLang="en-US" sz="2300" b="0" dirty="0">
              <a:effectLst/>
              <a:latin typeface="ＭＳ Ｐゴシック" panose="020B0600070205080204" pitchFamily="50" charset="-128"/>
              <a:ea typeface="ＭＳ Ｐゴシック" panose="020B0600070205080204" pitchFamily="50" charset="-128"/>
            </a:endParaRPr>
          </a:p>
        </p:txBody>
      </p:sp>
      <p:sp>
        <p:nvSpPr>
          <p:cNvPr id="4" name="タイトル 1">
            <a:extLst>
              <a:ext uri="{FF2B5EF4-FFF2-40B4-BE49-F238E27FC236}">
                <a16:creationId xmlns:a16="http://schemas.microsoft.com/office/drawing/2014/main" id="{800A1FFA-82AC-55F0-73A1-B9282512C80E}"/>
              </a:ext>
            </a:extLst>
          </p:cNvPr>
          <p:cNvSpPr txBox="1">
            <a:spLocks/>
          </p:cNvSpPr>
          <p:nvPr/>
        </p:nvSpPr>
        <p:spPr>
          <a:xfrm>
            <a:off x="0" y="177353"/>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4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第</a:t>
            </a:r>
            <a:r>
              <a:rPr kumimoji="1" lang="en-US" altLang="ja-JP" sz="4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65</a:t>
            </a:r>
            <a:r>
              <a:rPr kumimoji="1" lang="ja-JP" altLang="en-US" sz="4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回愛媛総会委員会セミナー</a:t>
            </a:r>
            <a:endParaRPr kumimoji="1" lang="ja-JP" altLang="en-US" sz="4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13259184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8F75B-DC7A-A84E-D856-804C3709CCD1}"/>
              </a:ext>
            </a:extLst>
          </p:cNvPr>
          <p:cNvSpPr>
            <a:spLocks noGrp="1"/>
          </p:cNvSpPr>
          <p:nvPr>
            <p:ph type="ctrTitle"/>
          </p:nvPr>
        </p:nvSpPr>
        <p:spPr>
          <a:xfrm>
            <a:off x="1654629" y="137680"/>
            <a:ext cx="9144000" cy="2387600"/>
          </a:xfrm>
        </p:spPr>
        <p:txBody>
          <a:bodyPr/>
          <a:lstStyle/>
          <a:p>
            <a:r>
              <a:rPr kumimoji="1" lang="ja-JP" altLang="en-US" dirty="0"/>
              <a:t>利益相反委員会</a:t>
            </a:r>
          </a:p>
        </p:txBody>
      </p:sp>
      <p:sp>
        <p:nvSpPr>
          <p:cNvPr id="3" name="字幕 2">
            <a:extLst>
              <a:ext uri="{FF2B5EF4-FFF2-40B4-BE49-F238E27FC236}">
                <a16:creationId xmlns:a16="http://schemas.microsoft.com/office/drawing/2014/main" id="{57B12937-61FA-DB36-6C36-FF275F41CEFB}"/>
              </a:ext>
            </a:extLst>
          </p:cNvPr>
          <p:cNvSpPr>
            <a:spLocks noGrp="1"/>
          </p:cNvSpPr>
          <p:nvPr>
            <p:ph type="subTitle" idx="1"/>
          </p:nvPr>
        </p:nvSpPr>
        <p:spPr>
          <a:xfrm>
            <a:off x="1654629" y="2676959"/>
            <a:ext cx="9144000" cy="1655762"/>
          </a:xfrm>
        </p:spPr>
        <p:txBody>
          <a:bodyPr>
            <a:normAutofit/>
          </a:bodyPr>
          <a:lstStyle/>
          <a:p>
            <a:r>
              <a:rPr kumimoji="1" lang="ja-JP" altLang="en-US" sz="4400" dirty="0"/>
              <a:t>報告</a:t>
            </a:r>
          </a:p>
        </p:txBody>
      </p:sp>
      <p:sp>
        <p:nvSpPr>
          <p:cNvPr id="5" name="テキスト ボックス 4">
            <a:extLst>
              <a:ext uri="{FF2B5EF4-FFF2-40B4-BE49-F238E27FC236}">
                <a16:creationId xmlns:a16="http://schemas.microsoft.com/office/drawing/2014/main" id="{FD7F1975-95CA-1CF0-4C36-66F20BF3A168}"/>
              </a:ext>
            </a:extLst>
          </p:cNvPr>
          <p:cNvSpPr txBox="1"/>
          <p:nvPr/>
        </p:nvSpPr>
        <p:spPr>
          <a:xfrm>
            <a:off x="3283131" y="4242137"/>
            <a:ext cx="6096000"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Rockwell" panose="02060603020205020403"/>
                <a:ea typeface="ＭＳ Ｐゴシック" panose="020B0600070205080204" pitchFamily="50" charset="-128"/>
                <a:cs typeface="+mn-cs"/>
              </a:rPr>
              <a:t>２０２３年度</a:t>
            </a:r>
            <a:endParaRPr kumimoji="0" lang="en-US" altLang="ja-JP" sz="2000" b="1" i="0" u="none" strike="noStrike" kern="1200" cap="none" spc="0" normalizeH="0" baseline="0" noProof="0" dirty="0">
              <a:ln>
                <a:noFill/>
              </a:ln>
              <a:solidFill>
                <a:prstClr val="white"/>
              </a:solidFill>
              <a:effectLst/>
              <a:uLnTx/>
              <a:uFillTx/>
              <a:latin typeface="Rockwell" panose="02060603020205020403"/>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white"/>
                </a:solidFill>
                <a:effectLst/>
                <a:uLnTx/>
                <a:uFillTx/>
                <a:latin typeface="Rockwell" panose="02060603020205020403"/>
                <a:ea typeface="新細明體" panose="02020500000000000000" pitchFamily="18" charset="-120"/>
                <a:cs typeface="+mn-cs"/>
              </a:rPr>
              <a:t>委 員 長　小野和哉　　　担当理事　奥野正景</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white"/>
                </a:solidFill>
                <a:effectLst/>
                <a:uLnTx/>
                <a:uFillTx/>
                <a:latin typeface="Rockwell" panose="02060603020205020403"/>
                <a:ea typeface="新細明體" panose="02020500000000000000" pitchFamily="18" charset="-120"/>
                <a:cs typeface="+mn-cs"/>
              </a:rPr>
              <a:t>委　　員　鬼頭有代</a:t>
            </a:r>
            <a:r>
              <a:rPr kumimoji="0" lang="ja-JP" altLang="en-US" sz="2000" b="1" i="0" u="none" strike="noStrike" kern="1200" cap="none" spc="0" normalizeH="0" baseline="0" noProof="0" dirty="0">
                <a:ln>
                  <a:noFill/>
                </a:ln>
                <a:solidFill>
                  <a:prstClr val="white"/>
                </a:solidFill>
                <a:effectLst/>
                <a:uLnTx/>
                <a:uFillTx/>
                <a:latin typeface="Rockwell" panose="02060603020205020403"/>
                <a:ea typeface="ＭＳ Ｐゴシック" panose="020B0600070205080204" pitchFamily="50" charset="-128"/>
                <a:cs typeface="+mn-cs"/>
              </a:rPr>
              <a:t>　</a:t>
            </a:r>
            <a:r>
              <a:rPr kumimoji="0" lang="zh-TW" altLang="en-US" sz="2000" b="1" i="0" u="none" strike="noStrike" kern="1200" cap="none" spc="0" normalizeH="0" baseline="0" noProof="0" dirty="0">
                <a:ln>
                  <a:noFill/>
                </a:ln>
                <a:solidFill>
                  <a:prstClr val="white"/>
                </a:solidFill>
                <a:effectLst/>
                <a:uLnTx/>
                <a:uFillTx/>
                <a:latin typeface="Rockwell" panose="02060603020205020403"/>
                <a:ea typeface="新細明體" panose="02020500000000000000" pitchFamily="18" charset="-120"/>
                <a:cs typeface="+mn-cs"/>
              </a:rPr>
              <a:t>高橋秀俊</a:t>
            </a:r>
            <a:r>
              <a:rPr kumimoji="0" lang="ja-JP" altLang="en-US" sz="2000" b="1" i="0" u="none" strike="noStrike" kern="1200" cap="none" spc="0" normalizeH="0" baseline="0" noProof="0" dirty="0">
                <a:ln>
                  <a:noFill/>
                </a:ln>
                <a:solidFill>
                  <a:prstClr val="white"/>
                </a:solidFill>
                <a:effectLst/>
                <a:uLnTx/>
                <a:uFillTx/>
                <a:latin typeface="Rockwell" panose="02060603020205020403"/>
                <a:ea typeface="ＭＳ Ｐゴシック" panose="020B0600070205080204" pitchFamily="50" charset="-128"/>
                <a:cs typeface="+mn-cs"/>
              </a:rPr>
              <a:t>　</a:t>
            </a:r>
            <a:r>
              <a:rPr kumimoji="0" lang="zh-TW" altLang="en-US" sz="2000" b="1" i="0" u="none" strike="noStrike" kern="1200" cap="none" spc="0" normalizeH="0" baseline="0" noProof="0" dirty="0">
                <a:ln>
                  <a:noFill/>
                </a:ln>
                <a:solidFill>
                  <a:prstClr val="white"/>
                </a:solidFill>
                <a:effectLst/>
                <a:uLnTx/>
                <a:uFillTx/>
                <a:latin typeface="Rockwell" panose="02060603020205020403"/>
                <a:ea typeface="新細明體" panose="02020500000000000000" pitchFamily="18" charset="-120"/>
                <a:cs typeface="+mn-cs"/>
              </a:rPr>
              <a:t>中土井芳弘</a:t>
            </a:r>
          </a:p>
        </p:txBody>
      </p:sp>
      <p:sp>
        <p:nvSpPr>
          <p:cNvPr id="4" name="テキスト ボックス 3">
            <a:extLst>
              <a:ext uri="{FF2B5EF4-FFF2-40B4-BE49-F238E27FC236}">
                <a16:creationId xmlns:a16="http://schemas.microsoft.com/office/drawing/2014/main" id="{7E192D3C-D2EB-CC59-63EF-7F9400D2694F}"/>
              </a:ext>
            </a:extLst>
          </p:cNvPr>
          <p:cNvSpPr txBox="1"/>
          <p:nvPr/>
        </p:nvSpPr>
        <p:spPr>
          <a:xfrm>
            <a:off x="3283131" y="5626178"/>
            <a:ext cx="6096000"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Rockwell" panose="02060603020205020403"/>
                <a:ea typeface="ＭＳ Ｐゴシック" panose="020B0600070205080204" pitchFamily="50" charset="-128"/>
                <a:cs typeface="+mn-cs"/>
              </a:rPr>
              <a:t>２０２４年度</a:t>
            </a:r>
            <a:endParaRPr kumimoji="0" lang="en-US" altLang="ja-JP" sz="2000" b="1" i="0" u="none" strike="noStrike" kern="1200" cap="none" spc="0" normalizeH="0" baseline="0" noProof="0" dirty="0">
              <a:ln>
                <a:noFill/>
              </a:ln>
              <a:solidFill>
                <a:prstClr val="white"/>
              </a:solidFill>
              <a:effectLst/>
              <a:uLnTx/>
              <a:uFillTx/>
              <a:latin typeface="Rockwell" panose="02060603020205020403"/>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white"/>
                </a:solidFill>
                <a:effectLst/>
                <a:uLnTx/>
                <a:uFillTx/>
                <a:latin typeface="Rockwell" panose="02060603020205020403"/>
                <a:ea typeface="新細明體" panose="02020500000000000000" pitchFamily="18" charset="-120"/>
                <a:cs typeface="+mn-cs"/>
              </a:rPr>
              <a:t>委 員 長　小野和哉　　　担当理事　奥野正景</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white"/>
                </a:solidFill>
                <a:effectLst/>
                <a:uLnTx/>
                <a:uFillTx/>
                <a:latin typeface="Rockwell" panose="02060603020205020403"/>
                <a:ea typeface="新細明體" panose="02020500000000000000" pitchFamily="18" charset="-120"/>
                <a:cs typeface="+mn-cs"/>
              </a:rPr>
              <a:t>委　　員　鬼頭有代</a:t>
            </a:r>
            <a:r>
              <a:rPr kumimoji="0" lang="ja-JP" altLang="en-US" sz="2000" b="1" i="0" u="none" strike="noStrike" kern="1200" cap="none" spc="0" normalizeH="0" baseline="0" noProof="0" dirty="0">
                <a:ln>
                  <a:noFill/>
                </a:ln>
                <a:solidFill>
                  <a:prstClr val="white"/>
                </a:solidFill>
                <a:effectLst/>
                <a:uLnTx/>
                <a:uFillTx/>
                <a:latin typeface="Rockwell" panose="02060603020205020403"/>
                <a:ea typeface="ＭＳ Ｐゴシック" panose="020B0600070205080204" pitchFamily="50" charset="-128"/>
                <a:cs typeface="+mn-cs"/>
              </a:rPr>
              <a:t>　</a:t>
            </a:r>
            <a:r>
              <a:rPr kumimoji="0" lang="zh-TW" altLang="en-US" sz="2000" b="1" i="0" u="none" strike="noStrike" kern="1200" cap="none" spc="0" normalizeH="0" baseline="0" noProof="0" dirty="0">
                <a:ln>
                  <a:noFill/>
                </a:ln>
                <a:solidFill>
                  <a:prstClr val="white"/>
                </a:solidFill>
                <a:effectLst/>
                <a:uLnTx/>
                <a:uFillTx/>
                <a:latin typeface="Rockwell" panose="02060603020205020403"/>
                <a:ea typeface="新細明體" panose="02020500000000000000" pitchFamily="18" charset="-120"/>
                <a:cs typeface="+mn-cs"/>
              </a:rPr>
              <a:t>高橋秀俊</a:t>
            </a:r>
            <a:r>
              <a:rPr kumimoji="0" lang="ja-JP" altLang="en-US" sz="2000" b="1" i="0" u="none" strike="noStrike" kern="1200" cap="none" spc="0" normalizeH="0" baseline="0" noProof="0" dirty="0">
                <a:ln>
                  <a:noFill/>
                </a:ln>
                <a:solidFill>
                  <a:prstClr val="white"/>
                </a:solidFill>
                <a:effectLst/>
                <a:uLnTx/>
                <a:uFillTx/>
                <a:latin typeface="Rockwell" panose="02060603020205020403"/>
                <a:ea typeface="ＭＳ Ｐゴシック" panose="020B0600070205080204" pitchFamily="50" charset="-128"/>
                <a:cs typeface="+mn-cs"/>
              </a:rPr>
              <a:t>　</a:t>
            </a:r>
            <a:r>
              <a:rPr kumimoji="0" lang="zh-TW" altLang="en-US" sz="2000" b="1" i="0" u="none" strike="noStrike" kern="1200" cap="none" spc="0" normalizeH="0" baseline="0" noProof="0" dirty="0">
                <a:ln>
                  <a:noFill/>
                </a:ln>
                <a:solidFill>
                  <a:prstClr val="white"/>
                </a:solidFill>
                <a:effectLst/>
                <a:uLnTx/>
                <a:uFillTx/>
                <a:latin typeface="Rockwell" panose="02060603020205020403"/>
                <a:ea typeface="新細明體" panose="02020500000000000000" pitchFamily="18" charset="-120"/>
                <a:cs typeface="+mn-cs"/>
              </a:rPr>
              <a:t>中土井芳弘</a:t>
            </a:r>
          </a:p>
        </p:txBody>
      </p:sp>
    </p:spTree>
    <p:extLst>
      <p:ext uri="{BB962C8B-B14F-4D97-AF65-F5344CB8AC3E}">
        <p14:creationId xmlns:p14="http://schemas.microsoft.com/office/powerpoint/2010/main" val="27592598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3C6F0A-574E-F745-DB41-096D44303309}"/>
              </a:ext>
            </a:extLst>
          </p:cNvPr>
          <p:cNvSpPr>
            <a:spLocks noGrp="1"/>
          </p:cNvSpPr>
          <p:nvPr>
            <p:ph type="title"/>
          </p:nvPr>
        </p:nvSpPr>
        <p:spPr/>
        <p:txBody>
          <a:bodyPr/>
          <a:lstStyle/>
          <a:p>
            <a:r>
              <a:rPr lang="ja-JP" altLang="en-US" dirty="0"/>
              <a:t>報告事項</a:t>
            </a:r>
            <a:endParaRPr kumimoji="1" lang="ja-JP" altLang="en-US" dirty="0"/>
          </a:p>
        </p:txBody>
      </p:sp>
      <p:sp>
        <p:nvSpPr>
          <p:cNvPr id="3" name="コンテンツ プレースホルダー 2">
            <a:extLst>
              <a:ext uri="{FF2B5EF4-FFF2-40B4-BE49-F238E27FC236}">
                <a16:creationId xmlns:a16="http://schemas.microsoft.com/office/drawing/2014/main" id="{87853E92-D742-D66F-08FE-592EC51D41D9}"/>
              </a:ext>
            </a:extLst>
          </p:cNvPr>
          <p:cNvSpPr>
            <a:spLocks noGrp="1"/>
          </p:cNvSpPr>
          <p:nvPr>
            <p:ph idx="1"/>
          </p:nvPr>
        </p:nvSpPr>
        <p:spPr/>
        <p:txBody>
          <a:bodyPr>
            <a:normAutofit/>
          </a:bodyPr>
          <a:lstStyle/>
          <a:p>
            <a:r>
              <a:rPr lang="ja-JP" altLang="en-US" dirty="0"/>
              <a:t>昨</a:t>
            </a:r>
            <a:r>
              <a:rPr kumimoji="1" lang="ja-JP" altLang="en-US" dirty="0"/>
              <a:t>年度から</a:t>
            </a:r>
            <a:r>
              <a:rPr kumimoji="1" lang="en-US" altLang="ja-JP" dirty="0"/>
              <a:t>COI</a:t>
            </a:r>
            <a:r>
              <a:rPr kumimoji="1" lang="ja-JP" altLang="en-US" dirty="0"/>
              <a:t>申請は電子化され</a:t>
            </a:r>
            <a:r>
              <a:rPr lang="ja-JP" altLang="en-US" dirty="0"/>
              <a:t>簡便</a:t>
            </a:r>
            <a:r>
              <a:rPr kumimoji="1" lang="ja-JP" altLang="en-US" dirty="0"/>
              <a:t>なのものとなり比較的スームズな申告が行われています。</a:t>
            </a:r>
            <a:endParaRPr kumimoji="1" lang="en-US" altLang="ja-JP" dirty="0"/>
          </a:p>
          <a:p>
            <a:r>
              <a:rPr lang="en-US" altLang="ja-JP" dirty="0"/>
              <a:t>COI</a:t>
            </a:r>
            <a:r>
              <a:rPr lang="ja-JP" altLang="en-US" dirty="0"/>
              <a:t>については昨年度の未申告は</a:t>
            </a:r>
            <a:r>
              <a:rPr lang="en-US" altLang="ja-JP" dirty="0"/>
              <a:t>0</a:t>
            </a:r>
            <a:r>
              <a:rPr lang="ja-JP" altLang="en-US" dirty="0"/>
              <a:t>名でした。今期総会直前まで催告を</a:t>
            </a:r>
            <a:r>
              <a:rPr lang="en-US" altLang="ja-JP" dirty="0"/>
              <a:t>2</a:t>
            </a:r>
            <a:r>
              <a:rPr lang="ja-JP" altLang="en-US" dirty="0"/>
              <a:t>回行い、申告状況は対象者</a:t>
            </a:r>
            <a:r>
              <a:rPr lang="en-US" altLang="ja-JP" dirty="0"/>
              <a:t>150</a:t>
            </a:r>
            <a:r>
              <a:rPr lang="ja-JP" altLang="en-US" dirty="0"/>
              <a:t>名中</a:t>
            </a:r>
            <a:r>
              <a:rPr lang="en-US" altLang="ja-JP" dirty="0"/>
              <a:t>1</a:t>
            </a:r>
            <a:r>
              <a:rPr lang="ja-JP" altLang="en-US" dirty="0"/>
              <a:t>名のみ未申告です。</a:t>
            </a:r>
            <a:endParaRPr lang="en-US" altLang="ja-JP" dirty="0"/>
          </a:p>
          <a:p>
            <a:r>
              <a:rPr lang="ja-JP" altLang="en-US" dirty="0"/>
              <a:t>今期はまだ委員会を開催しておりません。委員間でメールでの審議事項として、日本精神神経学会の利益相反細則変更（</a:t>
            </a:r>
            <a:r>
              <a:rPr lang="en-US" altLang="ja-JP" dirty="0"/>
              <a:t>2024</a:t>
            </a:r>
            <a:r>
              <a:rPr lang="ja-JP" altLang="en-US" dirty="0"/>
              <a:t>年</a:t>
            </a:r>
            <a:r>
              <a:rPr lang="en-US" altLang="ja-JP" dirty="0"/>
              <a:t>6</a:t>
            </a:r>
            <a:r>
              <a:rPr lang="ja-JP" altLang="en-US" dirty="0"/>
              <a:t>月</a:t>
            </a:r>
            <a:r>
              <a:rPr lang="en-US" altLang="ja-JP" dirty="0"/>
              <a:t>21</a:t>
            </a:r>
            <a:r>
              <a:rPr lang="ja-JP" altLang="en-US" dirty="0"/>
              <a:t>日）に伴う当学会の細則変更については、今後検討していくことにしています。</a:t>
            </a:r>
            <a:endParaRPr lang="en-US" altLang="ja-JP" dirty="0"/>
          </a:p>
          <a:p>
            <a:pPr marL="0" indent="0">
              <a:buNone/>
            </a:pPr>
            <a:endParaRPr lang="en-US" altLang="ja-JP" dirty="0"/>
          </a:p>
          <a:p>
            <a:pPr marL="0" indent="0">
              <a:buNone/>
            </a:pPr>
            <a:endParaRPr kumimoji="1" lang="ja-JP" altLang="en-US" dirty="0"/>
          </a:p>
        </p:txBody>
      </p:sp>
    </p:spTree>
    <p:extLst>
      <p:ext uri="{BB962C8B-B14F-4D97-AF65-F5344CB8AC3E}">
        <p14:creationId xmlns:p14="http://schemas.microsoft.com/office/powerpoint/2010/main" val="36528454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認定医審査</a:t>
            </a:r>
            <a:r>
              <a:rPr kumimoji="1" lang="ja-JP" altLang="en-US" dirty="0"/>
              <a:t>委員会</a:t>
            </a:r>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7930254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委員会の構成・開催日時</a:t>
            </a:r>
          </a:p>
        </p:txBody>
      </p:sp>
      <p:sp>
        <p:nvSpPr>
          <p:cNvPr id="3" name="コンテンツ プレースホルダー 2"/>
          <p:cNvSpPr>
            <a:spLocks noGrp="1"/>
          </p:cNvSpPr>
          <p:nvPr>
            <p:ph idx="1"/>
          </p:nvPr>
        </p:nvSpPr>
        <p:spPr>
          <a:xfrm>
            <a:off x="646111" y="1566334"/>
            <a:ext cx="11291889" cy="4682066"/>
          </a:xfrm>
        </p:spPr>
        <p:txBody>
          <a:bodyPr>
            <a:normAutofit fontScale="92500"/>
          </a:bodyPr>
          <a:lstStyle/>
          <a:p>
            <a:r>
              <a:rPr kumimoji="1" lang="ja-JP" altLang="en-US" sz="2800" dirty="0"/>
              <a:t>委員長     ：</a:t>
            </a:r>
            <a:r>
              <a:rPr lang="ja-JP" altLang="en-US" sz="2800" dirty="0"/>
              <a:t>齊藤万比古</a:t>
            </a:r>
            <a:endParaRPr kumimoji="1" lang="en-US" altLang="ja-JP" sz="2800" dirty="0"/>
          </a:p>
          <a:p>
            <a:r>
              <a:rPr lang="ja-JP" altLang="en-US" sz="2800" dirty="0"/>
              <a:t>連絡</a:t>
            </a:r>
            <a:r>
              <a:rPr kumimoji="1" lang="ja-JP" altLang="en-US" sz="2800" dirty="0"/>
              <a:t>理事 ：小野和哉</a:t>
            </a:r>
            <a:r>
              <a:rPr lang="ja-JP" altLang="en-US" sz="2800" dirty="0"/>
              <a:t>　野邑健二</a:t>
            </a:r>
            <a:endParaRPr kumimoji="1" lang="en-US" altLang="ja-JP" sz="2800" dirty="0"/>
          </a:p>
          <a:p>
            <a:r>
              <a:rPr lang="ja-JP" altLang="en-US" sz="2800" dirty="0"/>
              <a:t>委        員</a:t>
            </a:r>
            <a:endParaRPr lang="en-US" altLang="ja-JP" sz="2800" dirty="0"/>
          </a:p>
          <a:p>
            <a:pPr marL="0" indent="0">
              <a:buNone/>
            </a:pPr>
            <a:r>
              <a:rPr lang="ja-JP" altLang="en-US" sz="2800" dirty="0"/>
              <a:t>◇　大塚達以　小川しおり　河邉憲太郎　高橋有記　</a:t>
            </a:r>
            <a:endParaRPr lang="en-US" altLang="ja-JP" sz="2800" dirty="0"/>
          </a:p>
          <a:p>
            <a:pPr marL="0" indent="0">
              <a:buNone/>
            </a:pPr>
            <a:r>
              <a:rPr lang="ja-JP" altLang="en-US" sz="2800" dirty="0"/>
              <a:t>　　武井庸郎　松浦広樹　宮脇　大　山本　朗　義村さや香</a:t>
            </a:r>
            <a:endParaRPr lang="en-US" altLang="ja-JP" sz="2800" dirty="0"/>
          </a:p>
          <a:p>
            <a:pPr marL="0" indent="0">
              <a:buNone/>
            </a:pPr>
            <a:endParaRPr lang="ja-JP" altLang="en-US" sz="2800" dirty="0"/>
          </a:p>
          <a:p>
            <a:r>
              <a:rPr lang="ja-JP" altLang="en-US" sz="2800" dirty="0"/>
              <a:t>開催日時</a:t>
            </a:r>
            <a:endParaRPr lang="en-US" altLang="ja-JP" sz="2600" dirty="0"/>
          </a:p>
          <a:p>
            <a:pPr lvl="1"/>
            <a:r>
              <a:rPr lang="ja-JP" altLang="en-US" sz="2600" dirty="0"/>
              <a:t>　</a:t>
            </a:r>
            <a:r>
              <a:rPr lang="en-US" altLang="ja-JP" sz="2600" dirty="0"/>
              <a:t>2023</a:t>
            </a:r>
            <a:r>
              <a:rPr lang="ja-JP" altLang="en-US" sz="2600" dirty="0"/>
              <a:t>年度　</a:t>
            </a:r>
            <a:r>
              <a:rPr lang="en-US" altLang="ja-JP" sz="2600" dirty="0"/>
              <a:t>7</a:t>
            </a:r>
            <a:r>
              <a:rPr lang="ja-JP" altLang="en-US" sz="2600" dirty="0"/>
              <a:t>月</a:t>
            </a:r>
            <a:r>
              <a:rPr lang="en-US" altLang="ja-JP" sz="2600" dirty="0"/>
              <a:t>29</a:t>
            </a:r>
            <a:r>
              <a:rPr lang="ja-JP" altLang="en-US" sz="2600" dirty="0"/>
              <a:t>日、</a:t>
            </a:r>
            <a:r>
              <a:rPr lang="en-US" altLang="ja-JP" sz="2600" dirty="0"/>
              <a:t>8</a:t>
            </a:r>
            <a:r>
              <a:rPr lang="ja-JP" altLang="en-US" sz="2600" dirty="0"/>
              <a:t>月</a:t>
            </a:r>
            <a:r>
              <a:rPr lang="en-US" altLang="ja-JP" sz="2600" dirty="0"/>
              <a:t>20</a:t>
            </a:r>
            <a:r>
              <a:rPr lang="ja-JP" altLang="en-US" sz="2600" dirty="0"/>
              <a:t>日（臨時）、</a:t>
            </a:r>
            <a:r>
              <a:rPr lang="en-US" altLang="ja-JP" sz="2600" dirty="0"/>
              <a:t>12</a:t>
            </a:r>
            <a:r>
              <a:rPr lang="ja-JP" altLang="en-US" sz="2600" dirty="0"/>
              <a:t>月</a:t>
            </a:r>
            <a:r>
              <a:rPr lang="en-US" altLang="ja-JP" sz="2600" dirty="0"/>
              <a:t>3</a:t>
            </a:r>
            <a:r>
              <a:rPr lang="ja-JP" altLang="en-US" sz="2600" dirty="0"/>
              <a:t>日、</a:t>
            </a:r>
            <a:r>
              <a:rPr lang="en-US" altLang="ja-JP" sz="2600" dirty="0"/>
              <a:t>2024</a:t>
            </a:r>
            <a:r>
              <a:rPr lang="ja-JP" altLang="en-US" sz="2600" dirty="0"/>
              <a:t>年</a:t>
            </a:r>
            <a:r>
              <a:rPr lang="en-US" altLang="ja-JP" sz="2600" dirty="0"/>
              <a:t>3</a:t>
            </a:r>
            <a:r>
              <a:rPr lang="ja-JP" altLang="en-US" sz="2600" dirty="0"/>
              <a:t>月</a:t>
            </a:r>
            <a:r>
              <a:rPr lang="en-US" altLang="ja-JP" sz="2600" dirty="0"/>
              <a:t>9</a:t>
            </a:r>
            <a:r>
              <a:rPr lang="ja-JP" altLang="en-US" sz="2600" dirty="0"/>
              <a:t>日</a:t>
            </a:r>
            <a:endParaRPr lang="en-US" altLang="ja-JP" sz="2600" dirty="0"/>
          </a:p>
          <a:p>
            <a:pPr lvl="1"/>
            <a:r>
              <a:rPr lang="ja-JP" altLang="en-US" sz="2600" dirty="0"/>
              <a:t>　</a:t>
            </a:r>
            <a:r>
              <a:rPr lang="en-US" altLang="ja-JP" sz="2600" dirty="0"/>
              <a:t>2024</a:t>
            </a:r>
            <a:r>
              <a:rPr lang="ja-JP" altLang="en-US" sz="2600" dirty="0"/>
              <a:t>年度　</a:t>
            </a:r>
            <a:r>
              <a:rPr lang="en-US" altLang="ja-JP" sz="2600" dirty="0"/>
              <a:t>7</a:t>
            </a:r>
            <a:r>
              <a:rPr lang="ja-JP" altLang="en-US" sz="2600" dirty="0"/>
              <a:t>月</a:t>
            </a:r>
            <a:r>
              <a:rPr lang="en-US" altLang="ja-JP" sz="2600" dirty="0"/>
              <a:t>14</a:t>
            </a:r>
            <a:r>
              <a:rPr lang="ja-JP" altLang="en-US" sz="2600" dirty="0"/>
              <a:t>日、</a:t>
            </a:r>
            <a:r>
              <a:rPr lang="en-US" altLang="ja-JP" sz="2600" dirty="0"/>
              <a:t>10</a:t>
            </a:r>
            <a:r>
              <a:rPr lang="ja-JP" altLang="en-US" sz="2600" dirty="0"/>
              <a:t>月</a:t>
            </a:r>
            <a:r>
              <a:rPr lang="en-US" altLang="ja-JP" sz="2600" dirty="0"/>
              <a:t>13</a:t>
            </a:r>
            <a:r>
              <a:rPr lang="ja-JP" altLang="en-US" sz="2600" dirty="0"/>
              <a:t>日、</a:t>
            </a:r>
            <a:r>
              <a:rPr lang="en-US" altLang="ja-JP" sz="2600" dirty="0"/>
              <a:t>11</a:t>
            </a:r>
            <a:r>
              <a:rPr lang="ja-JP" altLang="en-US" sz="2600" dirty="0"/>
              <a:t>月</a:t>
            </a:r>
            <a:r>
              <a:rPr lang="en-US" altLang="ja-JP" sz="2600" dirty="0"/>
              <a:t>3</a:t>
            </a:r>
            <a:r>
              <a:rPr lang="ja-JP" altLang="en-US" sz="2600" dirty="0"/>
              <a:t>日、</a:t>
            </a:r>
            <a:r>
              <a:rPr lang="en-US" altLang="ja-JP" sz="2600" dirty="0"/>
              <a:t>2025</a:t>
            </a:r>
            <a:r>
              <a:rPr lang="ja-JP" altLang="en-US" sz="2600" dirty="0"/>
              <a:t>年</a:t>
            </a:r>
            <a:r>
              <a:rPr lang="en-US" altLang="ja-JP" sz="2600" dirty="0"/>
              <a:t>1</a:t>
            </a:r>
            <a:r>
              <a:rPr lang="ja-JP" altLang="en-US" sz="2600" dirty="0"/>
              <a:t>月</a:t>
            </a:r>
            <a:r>
              <a:rPr lang="en-US" altLang="ja-JP" sz="2600" dirty="0"/>
              <a:t>13</a:t>
            </a:r>
            <a:r>
              <a:rPr lang="ja-JP" altLang="en-US" sz="2600" dirty="0"/>
              <a:t>日、</a:t>
            </a:r>
            <a:r>
              <a:rPr lang="en-US" altLang="ja-JP" sz="2600" dirty="0"/>
              <a:t>3</a:t>
            </a:r>
            <a:r>
              <a:rPr lang="ja-JP" altLang="en-US" sz="2600" dirty="0"/>
              <a:t>月</a:t>
            </a:r>
            <a:r>
              <a:rPr lang="en-US" altLang="ja-JP" sz="2600" dirty="0"/>
              <a:t>8</a:t>
            </a:r>
            <a:r>
              <a:rPr lang="ja-JP" altLang="en-US" sz="2600" dirty="0"/>
              <a:t>日</a:t>
            </a:r>
            <a:endParaRPr lang="en-US" altLang="ja-JP" sz="2600" dirty="0"/>
          </a:p>
          <a:p>
            <a:pPr marL="0" indent="0">
              <a:buNone/>
            </a:pPr>
            <a:endParaRPr lang="en-US" altLang="ja-JP" sz="2800" dirty="0"/>
          </a:p>
        </p:txBody>
      </p:sp>
    </p:spTree>
    <p:extLst>
      <p:ext uri="{BB962C8B-B14F-4D97-AF65-F5344CB8AC3E}">
        <p14:creationId xmlns:p14="http://schemas.microsoft.com/office/powerpoint/2010/main" val="12003770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7B265A-0B15-4080-AAA7-BDA297B20ECF}"/>
              </a:ext>
            </a:extLst>
          </p:cNvPr>
          <p:cNvSpPr>
            <a:spLocks noGrp="1"/>
          </p:cNvSpPr>
          <p:nvPr>
            <p:ph type="title"/>
          </p:nvPr>
        </p:nvSpPr>
        <p:spPr/>
        <p:txBody>
          <a:bodyPr/>
          <a:lstStyle/>
          <a:p>
            <a:r>
              <a:rPr kumimoji="1" lang="ja-JP" altLang="en-US" dirty="0"/>
              <a:t>内容</a:t>
            </a:r>
          </a:p>
        </p:txBody>
      </p:sp>
      <p:sp>
        <p:nvSpPr>
          <p:cNvPr id="3" name="コンテンツ プレースホルダー 2">
            <a:extLst>
              <a:ext uri="{FF2B5EF4-FFF2-40B4-BE49-F238E27FC236}">
                <a16:creationId xmlns:a16="http://schemas.microsoft.com/office/drawing/2014/main" id="{3EC990F3-4909-4148-A005-80D8FBDBBE75}"/>
              </a:ext>
            </a:extLst>
          </p:cNvPr>
          <p:cNvSpPr>
            <a:spLocks noGrp="1"/>
          </p:cNvSpPr>
          <p:nvPr>
            <p:ph idx="1"/>
          </p:nvPr>
        </p:nvSpPr>
        <p:spPr>
          <a:xfrm>
            <a:off x="646111" y="1396865"/>
            <a:ext cx="11175162" cy="5232535"/>
          </a:xfrm>
        </p:spPr>
        <p:txBody>
          <a:bodyPr>
            <a:normAutofit fontScale="92500"/>
          </a:bodyPr>
          <a:lstStyle/>
          <a:p>
            <a:r>
              <a:rPr kumimoji="1" lang="en-US" altLang="ja-JP" sz="2800" dirty="0"/>
              <a:t>2023</a:t>
            </a:r>
            <a:r>
              <a:rPr kumimoji="1" lang="ja-JP" altLang="en-US" sz="2800" dirty="0"/>
              <a:t>年度</a:t>
            </a:r>
            <a:endParaRPr kumimoji="1" lang="en-US" altLang="ja-JP" sz="2800" dirty="0"/>
          </a:p>
          <a:p>
            <a:pPr lvl="1"/>
            <a:r>
              <a:rPr kumimoji="1" lang="ja-JP" altLang="en-US" sz="2600" dirty="0"/>
              <a:t>新規認定医審査</a:t>
            </a:r>
            <a:r>
              <a:rPr lang="en-US" altLang="ja-JP" sz="2600" dirty="0"/>
              <a:t>90</a:t>
            </a:r>
            <a:r>
              <a:rPr kumimoji="1" lang="ja-JP" altLang="en-US" sz="2600" dirty="0"/>
              <a:t>名申請　⇒　</a:t>
            </a:r>
            <a:r>
              <a:rPr lang="en-US" altLang="ja-JP" sz="2600" dirty="0"/>
              <a:t>72</a:t>
            </a:r>
            <a:r>
              <a:rPr kumimoji="1" lang="ja-JP" altLang="en-US" sz="2600" dirty="0"/>
              <a:t>名合格　</a:t>
            </a:r>
            <a:r>
              <a:rPr lang="en-US" altLang="ja-JP" sz="2600" dirty="0"/>
              <a:t>33</a:t>
            </a:r>
            <a:r>
              <a:rPr kumimoji="1" lang="ja-JP" altLang="en-US" sz="2600" dirty="0"/>
              <a:t>名審査中</a:t>
            </a:r>
            <a:endParaRPr kumimoji="1" lang="en-US" altLang="ja-JP" sz="2600" dirty="0"/>
          </a:p>
          <a:p>
            <a:pPr lvl="1"/>
            <a:r>
              <a:rPr lang="ja-JP" altLang="en-US" sz="2600" dirty="0"/>
              <a:t>更新認定医審査</a:t>
            </a:r>
            <a:r>
              <a:rPr lang="en-US" altLang="ja-JP" sz="2600" dirty="0"/>
              <a:t>50</a:t>
            </a:r>
            <a:r>
              <a:rPr lang="ja-JP" altLang="en-US" sz="2600" dirty="0"/>
              <a:t>名申請　⇒　</a:t>
            </a:r>
            <a:r>
              <a:rPr lang="en-US" altLang="ja-JP" sz="2600" dirty="0"/>
              <a:t>48</a:t>
            </a:r>
            <a:r>
              <a:rPr lang="ja-JP" altLang="en-US" sz="2600" dirty="0"/>
              <a:t>名合格、</a:t>
            </a:r>
            <a:r>
              <a:rPr lang="en-US" altLang="ja-JP" sz="2600" dirty="0"/>
              <a:t>2</a:t>
            </a:r>
            <a:r>
              <a:rPr lang="ja-JP" altLang="en-US" sz="2600" dirty="0"/>
              <a:t>名審査中、</a:t>
            </a:r>
            <a:endParaRPr lang="en-US" altLang="ja-JP" sz="2600" dirty="0"/>
          </a:p>
          <a:p>
            <a:pPr marL="457200" lvl="1" indent="0">
              <a:buNone/>
            </a:pPr>
            <a:r>
              <a:rPr lang="ja-JP" altLang="en-US" sz="2600" dirty="0"/>
              <a:t>　　　　　　　　　　　　　　　</a:t>
            </a:r>
            <a:r>
              <a:rPr lang="en-US" altLang="ja-JP" sz="2600" dirty="0"/>
              <a:t>6</a:t>
            </a:r>
            <a:r>
              <a:rPr lang="ja-JP" altLang="en-US" sz="2600" dirty="0"/>
              <a:t>名更新なし（</a:t>
            </a:r>
            <a:r>
              <a:rPr lang="en-US" altLang="ja-JP" sz="2600" dirty="0"/>
              <a:t>65</a:t>
            </a:r>
            <a:r>
              <a:rPr lang="ja-JP" altLang="en-US" sz="2600" dirty="0"/>
              <a:t>歳以上）、</a:t>
            </a:r>
            <a:r>
              <a:rPr lang="en-US" altLang="ja-JP" sz="2600" dirty="0"/>
              <a:t>5</a:t>
            </a:r>
            <a:r>
              <a:rPr lang="ja-JP" altLang="en-US" sz="2600" dirty="0"/>
              <a:t>名未更新</a:t>
            </a:r>
            <a:endParaRPr lang="en-US" altLang="ja-JP" sz="2600" dirty="0"/>
          </a:p>
          <a:p>
            <a:r>
              <a:rPr kumimoji="1" lang="en-US" altLang="ja-JP" sz="2800" dirty="0"/>
              <a:t>2024</a:t>
            </a:r>
            <a:r>
              <a:rPr kumimoji="1" lang="ja-JP" altLang="en-US" sz="2800" dirty="0"/>
              <a:t>年度（</a:t>
            </a:r>
            <a:r>
              <a:rPr kumimoji="1" lang="en-US" altLang="ja-JP" sz="2800" dirty="0"/>
              <a:t>10</a:t>
            </a:r>
            <a:r>
              <a:rPr kumimoji="1" lang="ja-JP" altLang="en-US" sz="2800" dirty="0"/>
              <a:t>月現在）</a:t>
            </a:r>
            <a:r>
              <a:rPr lang="ja-JP" altLang="en-US" sz="2800" dirty="0"/>
              <a:t>：</a:t>
            </a:r>
            <a:r>
              <a:rPr kumimoji="1" lang="ja-JP" altLang="en-US" sz="2800" dirty="0"/>
              <a:t>子どものこころ専門医暫定試験の最終年度</a:t>
            </a:r>
            <a:endParaRPr kumimoji="1" lang="en-US" altLang="ja-JP" sz="2800" dirty="0"/>
          </a:p>
          <a:p>
            <a:pPr lvl="1"/>
            <a:r>
              <a:rPr kumimoji="1" lang="ja-JP" altLang="en-US" sz="2600" dirty="0"/>
              <a:t>新規認定医審査</a:t>
            </a:r>
            <a:r>
              <a:rPr lang="en-US" altLang="ja-JP" sz="2600" dirty="0"/>
              <a:t>177</a:t>
            </a:r>
            <a:r>
              <a:rPr kumimoji="1" lang="ja-JP" altLang="en-US" sz="2600" dirty="0"/>
              <a:t>名申請　⇒</a:t>
            </a:r>
            <a:r>
              <a:rPr lang="ja-JP" altLang="en-US" sz="2600" dirty="0"/>
              <a:t> </a:t>
            </a:r>
            <a:r>
              <a:rPr lang="en-US" altLang="ja-JP" sz="2600" dirty="0"/>
              <a:t>66</a:t>
            </a:r>
            <a:r>
              <a:rPr kumimoji="1" lang="ja-JP" altLang="en-US" sz="2600" dirty="0"/>
              <a:t>名合格、</a:t>
            </a:r>
            <a:r>
              <a:rPr kumimoji="1" lang="en-US" altLang="ja-JP" sz="2600" dirty="0"/>
              <a:t>138</a:t>
            </a:r>
            <a:r>
              <a:rPr kumimoji="1" lang="ja-JP" altLang="en-US" sz="2600" dirty="0"/>
              <a:t>名審査中</a:t>
            </a:r>
            <a:endParaRPr kumimoji="1" lang="en-US" altLang="ja-JP" sz="2600" dirty="0"/>
          </a:p>
          <a:p>
            <a:pPr lvl="1"/>
            <a:r>
              <a:rPr lang="ja-JP" altLang="en-US" sz="2600" dirty="0"/>
              <a:t>更新認定医審査</a:t>
            </a:r>
            <a:r>
              <a:rPr lang="en-US" altLang="ja-JP" sz="2600" dirty="0"/>
              <a:t>53</a:t>
            </a:r>
            <a:r>
              <a:rPr lang="ja-JP" altLang="en-US" sz="2600" dirty="0"/>
              <a:t>名申請　⇒　</a:t>
            </a:r>
            <a:r>
              <a:rPr lang="en-US" altLang="ja-JP" sz="2600" dirty="0"/>
              <a:t>3</a:t>
            </a:r>
            <a:r>
              <a:rPr lang="ja-JP" altLang="en-US" sz="2600" dirty="0"/>
              <a:t>名合格、</a:t>
            </a:r>
            <a:r>
              <a:rPr lang="en-US" altLang="ja-JP" sz="2600" dirty="0"/>
              <a:t>50</a:t>
            </a:r>
            <a:r>
              <a:rPr lang="ja-JP" altLang="en-US" sz="2600" dirty="0"/>
              <a:t>名審査中、</a:t>
            </a:r>
            <a:endParaRPr lang="en-US" altLang="ja-JP" sz="2600" dirty="0"/>
          </a:p>
          <a:p>
            <a:pPr marL="457200" lvl="1" indent="0">
              <a:buNone/>
            </a:pPr>
            <a:r>
              <a:rPr lang="ja-JP" altLang="en-US" sz="2600" dirty="0"/>
              <a:t>　　　　　　　　　　　　　　　</a:t>
            </a:r>
            <a:r>
              <a:rPr lang="en-US" altLang="ja-JP" sz="2600" dirty="0"/>
              <a:t>2</a:t>
            </a:r>
            <a:r>
              <a:rPr lang="ja-JP" altLang="en-US" sz="2600" dirty="0"/>
              <a:t>名更新なし（</a:t>
            </a:r>
            <a:r>
              <a:rPr lang="en-US" altLang="ja-JP" sz="2600" dirty="0"/>
              <a:t>65</a:t>
            </a:r>
            <a:r>
              <a:rPr lang="ja-JP" altLang="en-US" sz="2600" dirty="0"/>
              <a:t>歳以上）、</a:t>
            </a:r>
            <a:r>
              <a:rPr lang="en-US" altLang="ja-JP" sz="2600" dirty="0"/>
              <a:t>7</a:t>
            </a:r>
            <a:r>
              <a:rPr lang="ja-JP" altLang="en-US" sz="2600" dirty="0"/>
              <a:t>名申請待ち</a:t>
            </a:r>
            <a:endParaRPr lang="en-US" altLang="ja-JP" sz="2600" dirty="0"/>
          </a:p>
          <a:p>
            <a:endParaRPr lang="en-US" altLang="ja-JP" sz="2800" dirty="0"/>
          </a:p>
          <a:p>
            <a:r>
              <a:rPr kumimoji="1" lang="ja-JP" altLang="en-US" sz="2800" dirty="0"/>
              <a:t>認定医総数　</a:t>
            </a:r>
            <a:r>
              <a:rPr lang="en-US" altLang="ja-JP" sz="2800" dirty="0"/>
              <a:t>626</a:t>
            </a:r>
            <a:r>
              <a:rPr kumimoji="1" lang="ja-JP" altLang="en-US" sz="2800" dirty="0"/>
              <a:t>名（</a:t>
            </a:r>
            <a:r>
              <a:rPr kumimoji="1" lang="en-US" altLang="ja-JP" sz="2800" dirty="0"/>
              <a:t>2024</a:t>
            </a:r>
            <a:r>
              <a:rPr kumimoji="1" lang="ja-JP" altLang="en-US" sz="2800" dirty="0"/>
              <a:t>年</a:t>
            </a:r>
            <a:r>
              <a:rPr lang="en-US" altLang="ja-JP" sz="2800" dirty="0"/>
              <a:t>10</a:t>
            </a:r>
            <a:r>
              <a:rPr kumimoji="1" lang="ja-JP" altLang="en-US" sz="2800" dirty="0"/>
              <a:t>月</a:t>
            </a:r>
            <a:r>
              <a:rPr lang="en-US" altLang="ja-JP" sz="2800" dirty="0"/>
              <a:t>17</a:t>
            </a:r>
            <a:r>
              <a:rPr kumimoji="1" lang="ja-JP" altLang="en-US" sz="2800" dirty="0"/>
              <a:t>日現在）</a:t>
            </a:r>
            <a:endParaRPr kumimoji="1" lang="en-US" altLang="ja-JP" sz="2800" dirty="0"/>
          </a:p>
          <a:p>
            <a:endParaRPr lang="en-US" altLang="ja-JP" sz="2800" dirty="0"/>
          </a:p>
          <a:p>
            <a:endParaRPr lang="ja-JP" altLang="en-US" sz="2800" dirty="0"/>
          </a:p>
          <a:p>
            <a:endParaRPr kumimoji="1" lang="ja-JP" altLang="en-US" sz="2800" dirty="0"/>
          </a:p>
        </p:txBody>
      </p:sp>
    </p:spTree>
    <p:extLst>
      <p:ext uri="{BB962C8B-B14F-4D97-AF65-F5344CB8AC3E}">
        <p14:creationId xmlns:p14="http://schemas.microsoft.com/office/powerpoint/2010/main" val="26294036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14364" y="769268"/>
            <a:ext cx="8363272" cy="1143000"/>
          </a:xfrm>
        </p:spPr>
        <p:txBody>
          <a:bodyPr>
            <a:normAutofit/>
          </a:bodyPr>
          <a:lstStyle/>
          <a:p>
            <a:r>
              <a:rPr kumimoji="1" lang="ja-JP" altLang="en-US" dirty="0"/>
              <a:t>選挙管理委員会</a:t>
            </a:r>
          </a:p>
        </p:txBody>
      </p:sp>
      <p:sp>
        <p:nvSpPr>
          <p:cNvPr id="5" name="コンテンツ プレースホルダー 4"/>
          <p:cNvSpPr>
            <a:spLocks noGrp="1"/>
          </p:cNvSpPr>
          <p:nvPr>
            <p:ph idx="1"/>
          </p:nvPr>
        </p:nvSpPr>
        <p:spPr>
          <a:xfrm>
            <a:off x="2567608" y="2420888"/>
            <a:ext cx="7272808" cy="3096344"/>
          </a:xfrm>
        </p:spPr>
        <p:txBody>
          <a:bodyPr/>
          <a:lstStyle/>
          <a:p>
            <a:r>
              <a:rPr kumimoji="1" lang="ja-JP" altLang="en-US" dirty="0"/>
              <a:t>委員長：　　</a:t>
            </a:r>
            <a:r>
              <a:rPr lang="ja-JP" altLang="en-US" dirty="0"/>
              <a:t>若子 理恵</a:t>
            </a:r>
            <a:endParaRPr lang="en-US" altLang="ja-JP" dirty="0"/>
          </a:p>
          <a:p>
            <a:r>
              <a:rPr kumimoji="1" lang="ja-JP" altLang="en-US" dirty="0"/>
              <a:t>委員：　　　 上野千穂　 </a:t>
            </a:r>
            <a:r>
              <a:rPr lang="ja-JP" altLang="en-US" dirty="0"/>
              <a:t>金子 浩二</a:t>
            </a:r>
            <a:endParaRPr lang="en-US" altLang="ja-JP" dirty="0"/>
          </a:p>
          <a:p>
            <a:pPr marL="0" indent="0">
              <a:buNone/>
            </a:pPr>
            <a:endParaRPr kumimoji="1" lang="en-US" altLang="ja-JP" dirty="0"/>
          </a:p>
          <a:p>
            <a:r>
              <a:rPr lang="ja-JP" altLang="en-US" dirty="0"/>
              <a:t>委員会開催日 　 </a:t>
            </a:r>
            <a:r>
              <a:rPr lang="en-US" altLang="ja-JP" dirty="0"/>
              <a:t>2024</a:t>
            </a:r>
            <a:r>
              <a:rPr lang="ja-JP" altLang="en-US" dirty="0"/>
              <a:t>年</a:t>
            </a:r>
            <a:r>
              <a:rPr lang="en-US" altLang="ja-JP" dirty="0"/>
              <a:t>8</a:t>
            </a:r>
            <a:r>
              <a:rPr lang="ja-JP" altLang="en-US" dirty="0"/>
              <a:t>月</a:t>
            </a:r>
            <a:r>
              <a:rPr lang="en-US" altLang="ja-JP" dirty="0"/>
              <a:t>25</a:t>
            </a:r>
            <a:r>
              <a:rPr lang="ja-JP" altLang="en-US" dirty="0"/>
              <a:t>日</a:t>
            </a:r>
            <a:endParaRPr kumimoji="1" lang="en-US" altLang="ja-JP" dirty="0"/>
          </a:p>
        </p:txBody>
      </p:sp>
    </p:spTree>
    <p:extLst>
      <p:ext uri="{BB962C8B-B14F-4D97-AF65-F5344CB8AC3E}">
        <p14:creationId xmlns:p14="http://schemas.microsoft.com/office/powerpoint/2010/main" val="1787038052"/>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イオン">
  <a:themeElements>
    <a:clrScheme name="イオン">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1.xml><?xml version="1.0" encoding="utf-8"?>
<a:theme xmlns:a="http://schemas.openxmlformats.org/drawingml/2006/main" name="認定医審査委員会（H2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テーマ">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インテグラル">
  <a:themeElements>
    <a:clrScheme name="インテグラル">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インテグラル">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9.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otalTime>3012</TotalTime>
  <Words>8713</Words>
  <Application>Microsoft Office PowerPoint</Application>
  <PresentationFormat>ワイド画面</PresentationFormat>
  <Paragraphs>676</Paragraphs>
  <Slides>100</Slides>
  <Notes>1</Notes>
  <HiddenSlides>0</HiddenSlides>
  <MMClips>0</MMClips>
  <ScaleCrop>false</ScaleCrop>
  <HeadingPairs>
    <vt:vector size="6" baseType="variant">
      <vt:variant>
        <vt:lpstr>使用されているフォント</vt:lpstr>
      </vt:variant>
      <vt:variant>
        <vt:i4>19</vt:i4>
      </vt:variant>
      <vt:variant>
        <vt:lpstr>テーマ</vt:lpstr>
      </vt:variant>
      <vt:variant>
        <vt:i4>11</vt:i4>
      </vt:variant>
      <vt:variant>
        <vt:lpstr>スライド タイトル</vt:lpstr>
      </vt:variant>
      <vt:variant>
        <vt:i4>100</vt:i4>
      </vt:variant>
    </vt:vector>
  </HeadingPairs>
  <TitlesOfParts>
    <vt:vector size="130" baseType="lpstr">
      <vt:lpstr>HGP創英角ｺﾞｼｯｸUB</vt:lpstr>
      <vt:lpstr>MS PGothic</vt:lpstr>
      <vt:lpstr>MS PGothic</vt:lpstr>
      <vt:lpstr>UD デジタル 教科書体 NK-B</vt:lpstr>
      <vt:lpstr>UD デジタル 教科書体 NK-R</vt:lpstr>
      <vt:lpstr>メイリオ</vt:lpstr>
      <vt:lpstr>メイリオ</vt:lpstr>
      <vt:lpstr>游ゴシック</vt:lpstr>
      <vt:lpstr>游ゴシック Light</vt:lpstr>
      <vt:lpstr>Arial</vt:lpstr>
      <vt:lpstr>Bookman Old Style</vt:lpstr>
      <vt:lpstr>Calibri</vt:lpstr>
      <vt:lpstr>Calibri Light</vt:lpstr>
      <vt:lpstr>Century Gothic</vt:lpstr>
      <vt:lpstr>Rockwell</vt:lpstr>
      <vt:lpstr>Tw Cen MT</vt:lpstr>
      <vt:lpstr>Tw Cen MT Condensed</vt:lpstr>
      <vt:lpstr>Wingdings</vt:lpstr>
      <vt:lpstr>Wingdings 3</vt:lpstr>
      <vt:lpstr>Office テーマ</vt:lpstr>
      <vt:lpstr>1_Office テーマ</vt:lpstr>
      <vt:lpstr>ウィスプ</vt:lpstr>
      <vt:lpstr>Office ​​テーマ</vt:lpstr>
      <vt:lpstr>2_Office テーマ</vt:lpstr>
      <vt:lpstr>3_Office テーマ</vt:lpstr>
      <vt:lpstr>4_Office テーマ</vt:lpstr>
      <vt:lpstr>インテグラル</vt:lpstr>
      <vt:lpstr>Damask</vt:lpstr>
      <vt:lpstr>イオン</vt:lpstr>
      <vt:lpstr>認定医審査委員会（H27）</vt:lpstr>
      <vt:lpstr>編集委員会　2023.4~2024.9</vt:lpstr>
      <vt:lpstr>2023年度　委員会活動</vt:lpstr>
      <vt:lpstr>2024年4月~9月</vt:lpstr>
      <vt:lpstr>子どもの人権と法に関する委員会</vt:lpstr>
      <vt:lpstr>委員構成</vt:lpstr>
      <vt:lpstr>開催日（2023年度 2024年度）</vt:lpstr>
      <vt:lpstr>精神保健従事者団体懇談会（精従懇）</vt:lpstr>
      <vt:lpstr>少年法関連</vt:lpstr>
      <vt:lpstr>日本精神神経学会 身体的拘束に関する特別委員会</vt:lpstr>
      <vt:lpstr>ASCAPAP in Kyoto 2023</vt:lpstr>
      <vt:lpstr>改正精神保健福祉法</vt:lpstr>
      <vt:lpstr>PowerPoint プレゼンテーション</vt:lpstr>
      <vt:lpstr>弘前総会パネルディスカッション</vt:lpstr>
      <vt:lpstr>鑑定人リスト登録者交流会</vt:lpstr>
      <vt:lpstr>2024年度</vt:lpstr>
      <vt:lpstr>愛媛総会パネルディスカッション</vt:lpstr>
      <vt:lpstr>鑑定人リスト登録者交流会</vt:lpstr>
      <vt:lpstr>福祉に関する委員会</vt:lpstr>
      <vt:lpstr>開催日</vt:lpstr>
      <vt:lpstr>福祉に関する委員会セミナー（第64回弘前総会）</vt:lpstr>
      <vt:lpstr>共同親権をめぐる課題</vt:lpstr>
      <vt:lpstr>法曹界に向けた提言</vt:lpstr>
      <vt:lpstr>福祉に関する委員会セミナー（第65回愛媛総会）</vt:lpstr>
      <vt:lpstr>福祉に関する委員会</vt:lpstr>
      <vt:lpstr>開催日</vt:lpstr>
      <vt:lpstr>福祉に関する委員会セミナー（第64回弘前総会）</vt:lpstr>
      <vt:lpstr>共同親権をめぐる課題</vt:lpstr>
      <vt:lpstr>法曹界に向けた提言</vt:lpstr>
      <vt:lpstr>福祉に関する委員会セミナー（第65回愛媛総会）</vt:lpstr>
      <vt:lpstr>教育に関する委員会</vt:lpstr>
      <vt:lpstr>委員会の構成及び開催日時</vt:lpstr>
      <vt:lpstr>活動内容　１</vt:lpstr>
      <vt:lpstr>活動内容　２</vt:lpstr>
      <vt:lpstr>　今年度　教育に関する委員会セミナー 「いじめ等重大事態における第三者委員会の現状を考える」</vt:lpstr>
      <vt:lpstr> 倫理委員会 </vt:lpstr>
      <vt:lpstr>委員構成</vt:lpstr>
      <vt:lpstr>開催日（2023年度 2024年度）</vt:lpstr>
      <vt:lpstr>ASCAPAP in Kyoto 2023</vt:lpstr>
      <vt:lpstr>弘前総会査読</vt:lpstr>
      <vt:lpstr>弘前総会 倫理委員会セミナー</vt:lpstr>
      <vt:lpstr>研究倫理審査部会</vt:lpstr>
      <vt:lpstr>IACAPAP in Rio de Janeiro 2024</vt:lpstr>
      <vt:lpstr>愛媛総会 倫理委員会セミナー</vt:lpstr>
      <vt:lpstr> 倫理委員会 </vt:lpstr>
      <vt:lpstr>委員構成</vt:lpstr>
      <vt:lpstr>開催日（2023年度 2024年度）</vt:lpstr>
      <vt:lpstr>ASCAPAP in Kyoto 2023</vt:lpstr>
      <vt:lpstr>弘前総会査読</vt:lpstr>
      <vt:lpstr>弘前総会 倫理委員会セミナー</vt:lpstr>
      <vt:lpstr>研究倫理審査部会</vt:lpstr>
      <vt:lpstr>IACAPAP in Rio de Janeiro 2024</vt:lpstr>
      <vt:lpstr>愛媛総会 倫理委員会セミナー</vt:lpstr>
      <vt:lpstr>日本児童青年精神医学会 災害対策委員会報告 2023年4月～2024年3月</vt:lpstr>
      <vt:lpstr>委員会構成</vt:lpstr>
      <vt:lpstr>PowerPoint プレゼンテーション</vt:lpstr>
      <vt:lpstr>PowerPoint プレゼンテーション</vt:lpstr>
      <vt:lpstr>PowerPoint プレゼンテーション</vt:lpstr>
      <vt:lpstr>愛媛総会災害対策委員会セミナー 「災害時における受援についてー実際に災害が起きた時ー」 　　　　　　　2024年10月19日8：50～10：50　 １FサブホールB会場　　　　　　　</vt:lpstr>
      <vt:lpstr>国際委員会  </vt:lpstr>
      <vt:lpstr>委員会の構成と活動</vt:lpstr>
      <vt:lpstr>PowerPoint プレゼンテーション</vt:lpstr>
      <vt:lpstr>PowerPoint プレゼンテーション</vt:lpstr>
      <vt:lpstr>国際委員会セミナー</vt:lpstr>
      <vt:lpstr>薬事委員会</vt:lpstr>
      <vt:lpstr>委員会の構成及び開催日時</vt:lpstr>
      <vt:lpstr>２０２３年度活動報告①</vt:lpstr>
      <vt:lpstr>2023年度活動報告②</vt:lpstr>
      <vt:lpstr>2023年度活動報告③</vt:lpstr>
      <vt:lpstr>2024年度活動報告① 愛媛総会薬事委員会セミナー テーマ：「子どものうつ病」 日時：2024年10月18日（金）14:40-16:40　　会場：B会場/1F サブホール </vt:lpstr>
      <vt:lpstr>日本児童青年精神医学会 心理職に関する委員会報告 2023年４月〜2024年３月</vt:lpstr>
      <vt:lpstr>委員会構成</vt:lpstr>
      <vt:lpstr>PowerPoint プレゼンテーション</vt:lpstr>
      <vt:lpstr>弘前総会での心理職に関する委員会セミナー 「自閉スペクトラム症の心理アセスメント」</vt:lpstr>
      <vt:lpstr>愛媛総会での心理職に関する委員会セミナー 「 EBTとクリニカル・パール−実臨床にEBTをどう持ち込むか？− 」</vt:lpstr>
      <vt:lpstr>学会顕彰委員会報告</vt:lpstr>
      <vt:lpstr>審議結果（2023年度選出：2022年業績）</vt:lpstr>
      <vt:lpstr>審議結果（2023年度選出：2022年業績）（続き）</vt:lpstr>
      <vt:lpstr>審議結果（2024年度選出：2023年業績）</vt:lpstr>
      <vt:lpstr>審議結果（2024年度選出：2023年業績）（続き）</vt:lpstr>
      <vt:lpstr>専門医制度に関する委員会</vt:lpstr>
      <vt:lpstr>委員会の構成</vt:lpstr>
      <vt:lpstr>活動内容</vt:lpstr>
      <vt:lpstr>ICD-11に関する委員会  </vt:lpstr>
      <vt:lpstr>委員会の構成</vt:lpstr>
      <vt:lpstr>PowerPoint プレゼンテーション</vt:lpstr>
      <vt:lpstr>今年度の活動</vt:lpstr>
      <vt:lpstr>PowerPoint プレゼンテーション</vt:lpstr>
      <vt:lpstr>生涯教育に関する委員会</vt:lpstr>
      <vt:lpstr>開催日（2023年度）</vt:lpstr>
      <vt:lpstr>2023年度の主な活動内容</vt:lpstr>
      <vt:lpstr>開催日（2024年度）</vt:lpstr>
      <vt:lpstr>2024年度の主な活動内容</vt:lpstr>
      <vt:lpstr>PowerPoint プレゼンテーション</vt:lpstr>
      <vt:lpstr>利益相反委員会</vt:lpstr>
      <vt:lpstr>報告事項</vt:lpstr>
      <vt:lpstr>認定医審査委員会</vt:lpstr>
      <vt:lpstr>委員会の構成・開催日時</vt:lpstr>
      <vt:lpstr>内容</vt:lpstr>
      <vt:lpstr>選挙管理委員会</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第63回日本児童青年精神医学会総会代表理事一般報告</dc:title>
  <dc:creator>飯田 順三</dc:creator>
  <cp:lastModifiedBy>hiyama2018</cp:lastModifiedBy>
  <cp:revision>23</cp:revision>
  <dcterms:created xsi:type="dcterms:W3CDTF">2022-08-24T03:42:01Z</dcterms:created>
  <dcterms:modified xsi:type="dcterms:W3CDTF">2025-10-16T03:56:57Z</dcterms:modified>
</cp:coreProperties>
</file>